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5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1AFCB-9B30-37A6-8365-3A041FA6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5E6D32-3560-85B5-DE48-687C961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C6C1E-E3C7-9746-1E58-325C9C58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555F8B-FBE9-8C05-E817-1C86D6A2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39A6-5F03-96A9-4424-68E5921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7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BD8B62-71ED-D3C8-AB09-2705E8F8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884714-CA31-5CCB-C895-DD380FBC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C7DA2-5790-A9FB-73BE-744BCA12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713F53-83DF-9992-5865-06137C55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E6379-517B-880B-0CB9-03E1DA62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06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876CC-892C-E8D5-CD3A-C70ED323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C34A4-2BB2-8A1A-10C2-6B0D11DA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EBBC44-C9E1-0FA7-A3A5-E98115F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78B73A-6EEE-1750-BDB9-BD756236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08D2D-D741-5888-0DC8-4BC888C3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0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E6E90-CD16-4CE4-FBD9-5A2161CB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A5ADCC-E1A9-FCF9-F35B-973AADAF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55CF86-25B6-977C-D23D-54E0F00EE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A823B-4196-CB6D-5ADC-3C3ACAA2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25430D-37F4-9F25-6F03-03733555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16904D-F768-2C8C-5CF2-127CED5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8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116DE-3366-45A6-E352-5E80D16C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F623CD-1DF2-D767-4248-EAD43242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8371D-E2F4-7C4B-ED7B-1C2C4DD0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38F492-76F8-2F50-A8E2-C77CABE0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5BE10A-5F33-3CB9-03AB-F8CCA0DC1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05F9BD-2C3E-A01A-B01C-FB2DE51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B0F341-94AA-BAE0-B5BE-04B627C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6D126F-83EC-1DC1-BC7D-F088D58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507-A83D-61E5-0BD5-F4BE7E19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4D982A-3FB6-5F22-80CF-06ACD08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A99963-3A51-677F-4545-318145A6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E9F0EF-5B55-F6F9-CB6F-B5C4D441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D6834E-4037-1707-3A25-C530B94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DEF39F-32E5-7DDF-4EEF-5C310A56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D480FA-1FF1-94EC-0E45-C9D237C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B9DF2-6263-FFDE-B3AC-8B76FBEC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2E6A09-0F8F-D3A6-70A4-BCB0623F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5F719-1BE5-C3A7-9913-692F1BA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555E8-D1E6-9370-CA5E-FB3AF050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52A5B3-C0C8-C84D-CDE8-CE4E51D0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04C46-1081-B527-6DE8-63C0D59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5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A186B-8A1E-7910-A3DC-A2D0D023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9BAB06-C8E8-855E-DECD-FC38C08B4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C3ED66-AD52-5F9B-AF71-A2AC2E160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05F8-9456-C020-9380-83E2B21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0E0004-1F25-668C-9A66-10BB73E7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B78D9C-B471-EC0C-3C6F-EC14B9C7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1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8B32D8-8217-8CD1-DA50-539E6EAA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61E6C-B9CF-72A6-3744-8446D476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851D2B-BF40-4CE1-DF74-6C4625D6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337499-5333-8B27-1594-C28C2FB5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7689D-8EFD-AE74-1B03-BA43D726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7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tutorial/pytorch-vs-tensorflow-vs-ker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!!Immagine 13">
            <a:extLst>
              <a:ext uri="{FF2B5EF4-FFF2-40B4-BE49-F238E27FC236}">
                <a16:creationId xmlns:a16="http://schemas.microsoft.com/office/drawing/2014/main" id="{2DB160BE-3F68-BAD3-77F4-BCC04132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6609" y="1207017"/>
            <a:ext cx="3887870" cy="41669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1F95EB-D3F6-690B-040D-0489687670D8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E40DEA-2C8C-D32F-59C9-2A8B2C3DA152}"/>
              </a:ext>
            </a:extLst>
          </p:cNvPr>
          <p:cNvSpPr txBox="1"/>
          <p:nvPr/>
        </p:nvSpPr>
        <p:spPr>
          <a:xfrm>
            <a:off x="0" y="1166842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Deep learning frameworks are </a:t>
            </a:r>
            <a:r>
              <a:rPr lang="en-US" b="1" dirty="0"/>
              <a:t>software libraries</a:t>
            </a:r>
            <a:r>
              <a:rPr lang="en-US" dirty="0"/>
              <a:t> that make it easier to design, build, train, and deploy deep learning models, especially </a:t>
            </a:r>
            <a:r>
              <a:rPr lang="en-US" b="1" dirty="0"/>
              <a:t>neural networks.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Instead of starting from scratch and writing low-level code to handle things like matrix operations or GPU acceleration, these frameworks provide </a:t>
            </a:r>
            <a:r>
              <a:rPr lang="en-US" b="1" dirty="0"/>
              <a:t>ready-made tools and building blocks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ECE9CEA-D56F-98B5-B361-78878B131FF4}"/>
              </a:ext>
            </a:extLst>
          </p:cNvPr>
          <p:cNvSpPr txBox="1"/>
          <p:nvPr/>
        </p:nvSpPr>
        <p:spPr>
          <a:xfrm>
            <a:off x="0" y="3089878"/>
            <a:ext cx="74967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</a:pPr>
            <a:r>
              <a:rPr lang="en-US" dirty="0"/>
              <a:t>They help 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Building models</a:t>
            </a:r>
            <a:r>
              <a:rPr lang="en-US" dirty="0"/>
              <a:t> layer by layer (e.g., feedforward, convolutional or recurrent)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Training models</a:t>
            </a:r>
            <a:r>
              <a:rPr lang="en-US" dirty="0"/>
              <a:t> efficiently using CPUs or GPUs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Visualizing progress</a:t>
            </a:r>
            <a:r>
              <a:rPr lang="en-US" dirty="0"/>
              <a:t> (e.g., accuracy and loss over time)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Saving and deploying</a:t>
            </a:r>
            <a:r>
              <a:rPr lang="en-US" dirty="0"/>
              <a:t> trained models to web apps, mobile devices, or servers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D353C2-10C8-50D6-9B35-19B9BF981D02}"/>
              </a:ext>
            </a:extLst>
          </p:cNvPr>
          <p:cNvSpPr txBox="1"/>
          <p:nvPr/>
        </p:nvSpPr>
        <p:spPr>
          <a:xfrm>
            <a:off x="9525" y="4739520"/>
            <a:ext cx="796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frameworks have different strengths. Some are great for beginners, while others offer more control and flexibility for research or large-scale applications.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92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E0BE-A45D-61C6-98F2-A228ADA4F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!!Immagine 13">
            <a:extLst>
              <a:ext uri="{FF2B5EF4-FFF2-40B4-BE49-F238E27FC236}">
                <a16:creationId xmlns:a16="http://schemas.microsoft.com/office/drawing/2014/main" id="{BFECB2DA-D3CD-A2BE-FCA2-D662F801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52065" y="1118240"/>
            <a:ext cx="3887870" cy="41669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52210D-6BEA-1079-15F5-8677C57617BF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638F5A-1074-E821-EEB9-B7005FE6ED8C}"/>
              </a:ext>
            </a:extLst>
          </p:cNvPr>
          <p:cNvSpPr txBox="1"/>
          <p:nvPr/>
        </p:nvSpPr>
        <p:spPr>
          <a:xfrm>
            <a:off x="577510" y="1432848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Quite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Easy visualization tools</a:t>
            </a:r>
            <a:endParaRPr lang="en-ZW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Most popular in the Industry</a:t>
            </a:r>
            <a:endParaRPr lang="en-ZW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B2F09F-224F-4F1D-AFF0-56751748C192}"/>
              </a:ext>
            </a:extLst>
          </p:cNvPr>
          <p:cNvSpPr txBox="1"/>
          <p:nvPr/>
        </p:nvSpPr>
        <p:spPr>
          <a:xfrm>
            <a:off x="8367949" y="1344068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High-Level API (it is a TF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Basic</a:t>
            </a:r>
            <a:r>
              <a:rPr lang="en-ZW" noProof="0" dirty="0"/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Best choice for newbies </a:t>
            </a:r>
            <a:endParaRPr lang="en-ZW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788BDE-5676-A158-B281-F020754DE2FA}"/>
              </a:ext>
            </a:extLst>
          </p:cNvPr>
          <p:cNvSpPr txBox="1"/>
          <p:nvPr/>
        </p:nvSpPr>
        <p:spPr>
          <a:xfrm>
            <a:off x="604481" y="3763821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Needs more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Most po</a:t>
            </a:r>
            <a:r>
              <a:rPr lang="en-ZW" dirty="0" err="1"/>
              <a:t>pular</a:t>
            </a:r>
            <a:r>
              <a:rPr lang="en-ZW" dirty="0"/>
              <a:t> in Academia</a:t>
            </a:r>
            <a:endParaRPr lang="en-ZW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D4A636-3019-3644-B551-5DEE98E7F083}"/>
              </a:ext>
            </a:extLst>
          </p:cNvPr>
          <p:cNvSpPr txBox="1"/>
          <p:nvPr/>
        </p:nvSpPr>
        <p:spPr>
          <a:xfrm>
            <a:off x="8429571" y="3763821"/>
            <a:ext cx="2468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Specialized 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Quite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/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Less popular</a:t>
            </a:r>
            <a:endParaRPr lang="en-ZW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35A74B-6180-5021-5434-FB9D3C597EC7}"/>
              </a:ext>
            </a:extLst>
          </p:cNvPr>
          <p:cNvSpPr txBox="1"/>
          <p:nvPr/>
        </p:nvSpPr>
        <p:spPr>
          <a:xfrm>
            <a:off x="577510" y="5910128"/>
            <a:ext cx="308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hlinkClick r:id="rId3"/>
              </a:rPr>
              <a:t>PyTorch</a:t>
            </a:r>
            <a:r>
              <a:rPr lang="it-IT" dirty="0">
                <a:hlinkClick r:id="rId3"/>
              </a:rPr>
              <a:t> vs </a:t>
            </a:r>
            <a:r>
              <a:rPr lang="it-IT" dirty="0" err="1">
                <a:hlinkClick r:id="rId3"/>
              </a:rPr>
              <a:t>TensorFlow</a:t>
            </a:r>
            <a:r>
              <a:rPr lang="it-IT" dirty="0">
                <a:hlinkClick r:id="rId3"/>
              </a:rPr>
              <a:t> vs </a:t>
            </a:r>
            <a:r>
              <a:rPr lang="it-IT" dirty="0" err="1">
                <a:hlinkClick r:id="rId3"/>
              </a:rPr>
              <a:t>Keras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034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D058C-4D55-F791-F875-2C444515F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!!Immagine 13">
            <a:extLst>
              <a:ext uri="{FF2B5EF4-FFF2-40B4-BE49-F238E27FC236}">
                <a16:creationId xmlns:a16="http://schemas.microsoft.com/office/drawing/2014/main" id="{C614A67E-FF6F-5DF7-A91E-DE2A279072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6609" y="1207017"/>
            <a:ext cx="3887870" cy="416696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37235A-CD43-DB38-C0E6-63D4F6AB105F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A0F1C4-19D5-C977-51B7-DD80CE0EF0E9}"/>
              </a:ext>
            </a:extLst>
          </p:cNvPr>
          <p:cNvSpPr txBox="1"/>
          <p:nvPr/>
        </p:nvSpPr>
        <p:spPr>
          <a:xfrm>
            <a:off x="0" y="1166842"/>
            <a:ext cx="7962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Tensorflow</a:t>
            </a:r>
            <a:r>
              <a:rPr lang="en-US" dirty="0"/>
              <a:t> – </a:t>
            </a:r>
            <a:r>
              <a:rPr lang="en-US" b="1" dirty="0" err="1"/>
              <a:t>Keras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Keras</a:t>
            </a:r>
            <a:r>
              <a:rPr lang="en-US" dirty="0"/>
              <a:t> is API for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An </a:t>
            </a:r>
            <a:r>
              <a:rPr lang="en-US" b="1" dirty="0"/>
              <a:t>API</a:t>
            </a:r>
            <a:r>
              <a:rPr lang="en-US" dirty="0"/>
              <a:t> (Application Programming Interface) is a set of tools that allows two pieces of software to communicate with each other.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Basically, it is like a bridge that connects different programs (your Python script vs deep learning framework </a:t>
            </a:r>
            <a:r>
              <a:rPr lang="en-US" dirty="0" err="1"/>
              <a:t>Tensorflow</a:t>
            </a:r>
            <a:r>
              <a:rPr lang="en-US" dirty="0"/>
              <a:t>), allowing them to exchange information and functionality without having to share source code.</a:t>
            </a:r>
          </a:p>
          <a:p>
            <a:pPr algn="just"/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It provides a set of easy-to-use commands (functions, classes, tools)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You don’t need to understand all the complex math or hardware underneath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You just call the functions, give them your data, and they do the work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969144"/>
            <a:ext cx="9018081" cy="3020641"/>
            <a:chOff x="1457569" y="1448540"/>
            <a:chExt cx="9018081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623723" y="2835656"/>
              <a:ext cx="9375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70" y="2647880"/>
              <a:ext cx="8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555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/>
              <a:t>Poor performance</a:t>
            </a:r>
          </a:p>
          <a:p>
            <a:endParaRPr lang="en-PH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/>
              <a:t>Hard task to build ‘by hands’ the gradients </a:t>
            </a:r>
            <a:r>
              <a:rPr lang="en-PH" sz="2000" dirty="0"/>
              <a:t>Even for a so raw network </a:t>
            </a:r>
          </a:p>
        </p:txBody>
      </p:sp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How to build gradients ‘by hands’ here?</a:t>
            </a:r>
          </a:p>
          <a:p>
            <a:pPr algn="ctr"/>
            <a:r>
              <a:rPr lang="en-PH" sz="2000" dirty="0"/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How to improve performances?</a:t>
            </a:r>
          </a:p>
          <a:p>
            <a:pPr algn="ctr"/>
            <a:r>
              <a:rPr lang="en-PH" sz="2000" dirty="0"/>
              <a:t>MORE LAYERS</a:t>
            </a:r>
          </a:p>
          <a:p>
            <a:pPr algn="ctr"/>
            <a:r>
              <a:rPr lang="en-PH" sz="2000" dirty="0"/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450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HP_400_G4</dc:creator>
  <cp:lastModifiedBy>Giovanni MESSUTI</cp:lastModifiedBy>
  <cp:revision>31</cp:revision>
  <dcterms:created xsi:type="dcterms:W3CDTF">2024-05-01T09:39:48Z</dcterms:created>
  <dcterms:modified xsi:type="dcterms:W3CDTF">2025-04-29T10:53:09Z</dcterms:modified>
</cp:coreProperties>
</file>