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4" r:id="rId4"/>
    <p:sldId id="262" r:id="rId5"/>
    <p:sldId id="263" r:id="rId6"/>
    <p:sldId id="258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CD44035-300B-447B-9181-A32114C7E2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83CD74-A933-442F-A790-73278BAD8D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B36A5-C0C2-41F1-A466-125A3C9CFDA8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6D842C-0951-41B6-9F93-0578E7E9DA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111836-C354-438B-A45D-704EEB8E35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B763B-6419-4F89-A3B8-528C1A209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648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2351F-C622-46DB-BDDE-413EE749618D}" type="datetimeFigureOut">
              <a:rPr lang="it-IT" noProof="0" smtClean="0"/>
              <a:t>29/04/2025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32D8D-7840-40ED-8A37-32DFC1B0C6C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31720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32D8D-7840-40ED-8A37-32DFC1B0C6C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3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32D8D-7840-40ED-8A37-32DFC1B0C6C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18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699C4-849E-3988-DE41-75F3EB187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97E9C0-8FBE-16BB-AE9B-0EC4EF966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1AD2F8-24D1-A91B-7FBF-70FD27714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684D11-AE9E-DA78-6B68-F16610C94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32D8D-7840-40ED-8A37-32DFC1B0C6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88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61">
            <a:extLst>
              <a:ext uri="{FF2B5EF4-FFF2-40B4-BE49-F238E27FC236}">
                <a16:creationId xmlns:a16="http://schemas.microsoft.com/office/drawing/2014/main" id="{5D5F5A74-372F-4F1B-A8D6-C19F24A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89" y="2873650"/>
            <a:ext cx="5494867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600000" lon="20399999" rev="21180000"/>
            </a:camera>
            <a:lightRig rig="threePt" dir="t"/>
          </a:scene3d>
        </p:spPr>
        <p:txBody>
          <a:bodyPr rtlCol="0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8546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61">
            <a:extLst>
              <a:ext uri="{FF2B5EF4-FFF2-40B4-BE49-F238E27FC236}">
                <a16:creationId xmlns:a16="http://schemas.microsoft.com/office/drawing/2014/main" id="{5D5F5A74-372F-4F1B-A8D6-C19F24A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77" y="3023292"/>
            <a:ext cx="5495544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1799953" rev="0"/>
            </a:camera>
            <a:lightRig rig="threePt" dir="t"/>
          </a:scene3d>
        </p:spPr>
        <p:txBody>
          <a:bodyPr rtlCol="0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53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F0041C-B704-4753-8B6B-6FB2815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2" y="2869409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21000000" lon="600000" rev="0"/>
            </a:camera>
            <a:lightRig rig="threePt" dir="t"/>
          </a:scene3d>
        </p:spPr>
        <p:txBody>
          <a:bodyPr rtlCol="0" anchor="ctr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3381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F0041C-B704-4753-8B6B-6FB2815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3" y="2997744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21000000" rev="0"/>
            </a:camera>
            <a:lightRig rig="threePt" dir="t"/>
          </a:scene3d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907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3CF9A-D9A1-417A-7AFE-48551B93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EAB55-9FBD-2C18-5593-507945EB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EAC928-CF06-062A-5544-D2F7A2B5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FDA44-EB4A-7DE0-A5DD-9EFBEEF9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8FB7E-68EE-83F7-20B5-52001FE3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91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CD09D-6B6F-7E14-D8B3-64A1B7D2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C40C8-9BB7-2A2C-966F-2E283CBF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D4395D-3B04-7716-5E7F-91D586C5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29/04/2025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0F96C9-E28C-EE9D-8201-4B262D97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59EA01-63B1-03F0-5D7C-078DB36E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1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8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tutorial/pytorch-vs-tensorflow-vs-kera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magine 13">
            <a:extLst>
              <a:ext uri="{FF2B5EF4-FFF2-40B4-BE49-F238E27FC236}">
                <a16:creationId xmlns:a16="http://schemas.microsoft.com/office/drawing/2014/main" id="{AAE7C8F5-99C1-8A20-5965-48453140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05332" y="1345517"/>
            <a:ext cx="3887870" cy="416696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77310E-E5C2-C975-73E2-66AD0FB564F1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B9964B3-637F-16D1-3F17-426BA5B851E8}"/>
              </a:ext>
            </a:extLst>
          </p:cNvPr>
          <p:cNvSpPr txBox="1"/>
          <p:nvPr/>
        </p:nvSpPr>
        <p:spPr>
          <a:xfrm>
            <a:off x="0" y="1166842"/>
            <a:ext cx="796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Deep learning frameworks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libraries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make it easier to design, build, train, and deploy deep learning models, especially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neural networks.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Instead of starting from scratch and writing low-level code to handle things like matrix operations or GPU acceleration, these frameworks provide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ready-made tools and building blocks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1468C7-6E8A-C15C-B352-DBE29E710FA6}"/>
              </a:ext>
            </a:extLst>
          </p:cNvPr>
          <p:cNvSpPr txBox="1"/>
          <p:nvPr/>
        </p:nvSpPr>
        <p:spPr>
          <a:xfrm>
            <a:off x="-1" y="3224102"/>
            <a:ext cx="7558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help in: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Building models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layer by layer (e.g., feedforward, convolutional or recurrent)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Training models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efficiently using CPUs or GPUs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Visualizing progress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(e.g., accuracy and loss over time)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Saving and deploying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trained models to web apps, mobile devices, or servers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53AB608-5C0F-C615-EFA3-B978EA46ADE7}"/>
              </a:ext>
            </a:extLst>
          </p:cNvPr>
          <p:cNvSpPr txBox="1"/>
          <p:nvPr/>
        </p:nvSpPr>
        <p:spPr>
          <a:xfrm>
            <a:off x="-1" y="5184136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frameworks have different strengths. Some are great for beginners, while others offer more control and flexibility for research or large-scale applications.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magine 13">
            <a:extLst>
              <a:ext uri="{FF2B5EF4-FFF2-40B4-BE49-F238E27FC236}">
                <a16:creationId xmlns:a16="http://schemas.microsoft.com/office/drawing/2014/main" id="{DCE506F5-BDE4-CCF8-DDE0-1FC0496A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52065" y="1118240"/>
            <a:ext cx="3887870" cy="416696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57D739-1771-5A07-A9C3-74F2AFF6D0A2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61E142-0DEE-C6A8-3C03-8583984C2993}"/>
              </a:ext>
            </a:extLst>
          </p:cNvPr>
          <p:cNvSpPr txBox="1"/>
          <p:nvPr/>
        </p:nvSpPr>
        <p:spPr>
          <a:xfrm>
            <a:off x="577510" y="1432848"/>
            <a:ext cx="3628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Can model Complex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so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Quite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Easy visualization tools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Most popular in the Industry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9DDECF-CB24-95ED-8790-8C3EB074D8B5}"/>
              </a:ext>
            </a:extLst>
          </p:cNvPr>
          <p:cNvSpPr txBox="1"/>
          <p:nvPr/>
        </p:nvSpPr>
        <p:spPr>
          <a:xfrm>
            <a:off x="8367949" y="1344068"/>
            <a:ext cx="3708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High-Level API (it is a TF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Very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Limited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Best choice for newbies 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9F7108-0C5A-4E66-6385-66CB3D3BC5DE}"/>
              </a:ext>
            </a:extLst>
          </p:cNvPr>
          <p:cNvSpPr txBox="1"/>
          <p:nvPr/>
        </p:nvSpPr>
        <p:spPr>
          <a:xfrm>
            <a:off x="604481" y="3763821"/>
            <a:ext cx="3628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Can model Complex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so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Very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Needs more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Most po</a:t>
            </a:r>
            <a:r>
              <a:rPr lang="en-ZW" dirty="0" err="1">
                <a:latin typeface="Calibri" panose="020F0502020204030204" pitchFamily="34" charset="0"/>
                <a:cs typeface="Calibri" panose="020F0502020204030204" pitchFamily="34" charset="0"/>
              </a:rPr>
              <a:t>pular</a:t>
            </a: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 in Academia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A9F40B5-A44A-9E27-33A0-EF09882EA9A2}"/>
              </a:ext>
            </a:extLst>
          </p:cNvPr>
          <p:cNvSpPr txBox="1"/>
          <p:nvPr/>
        </p:nvSpPr>
        <p:spPr>
          <a:xfrm>
            <a:off x="8429571" y="3763821"/>
            <a:ext cx="2468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Specialized toolboxes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Quite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Limited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Less popular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653BB1-552F-6C35-0040-8F70A0B1ECE8}"/>
              </a:ext>
            </a:extLst>
          </p:cNvPr>
          <p:cNvSpPr txBox="1"/>
          <p:nvPr/>
        </p:nvSpPr>
        <p:spPr>
          <a:xfrm>
            <a:off x="569121" y="5910128"/>
            <a:ext cx="2768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hlinkClick r:id="rId4"/>
              </a:rPr>
              <a:t>PyTorch</a:t>
            </a:r>
            <a:r>
              <a:rPr lang="it-IT" sz="1400" dirty="0">
                <a:hlinkClick r:id="rId4"/>
              </a:rPr>
              <a:t> vs </a:t>
            </a:r>
            <a:r>
              <a:rPr lang="it-IT" sz="1400" dirty="0" err="1">
                <a:hlinkClick r:id="rId4"/>
              </a:rPr>
              <a:t>TensorFlow</a:t>
            </a:r>
            <a:r>
              <a:rPr lang="it-IT" sz="1400" dirty="0">
                <a:hlinkClick r:id="rId4"/>
              </a:rPr>
              <a:t> vs </a:t>
            </a:r>
            <a:r>
              <a:rPr lang="it-IT" sz="1400" dirty="0" err="1">
                <a:hlinkClick r:id="rId4"/>
              </a:rPr>
              <a:t>Keras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28674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A2991-F4B8-1399-DDBE-685E08AFE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Immagine 13">
            <a:extLst>
              <a:ext uri="{FF2B5EF4-FFF2-40B4-BE49-F238E27FC236}">
                <a16:creationId xmlns:a16="http://schemas.microsoft.com/office/drawing/2014/main" id="{9C14D88F-FFD2-0B38-FD73-E870AD97A8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77492" y="885015"/>
            <a:ext cx="3887870" cy="416696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DDAD9A-BB5A-0F38-F44D-7C3D00747C55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6BD686-EDD4-D258-A381-115A4D21EC33}"/>
              </a:ext>
            </a:extLst>
          </p:cNvPr>
          <p:cNvSpPr txBox="1"/>
          <p:nvPr/>
        </p:nvSpPr>
        <p:spPr>
          <a:xfrm>
            <a:off x="0" y="1024229"/>
            <a:ext cx="7441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API for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(Application Programming Interface) is a set of tools that allows two pieces of software to communicate with each other.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8205A-D6A6-8782-A4E4-97F93AF37AEA}"/>
              </a:ext>
            </a:extLst>
          </p:cNvPr>
          <p:cNvSpPr/>
          <p:nvPr/>
        </p:nvSpPr>
        <p:spPr>
          <a:xfrm>
            <a:off x="7698731" y="3024087"/>
            <a:ext cx="4493269" cy="1944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FE8BE6-2F5D-AD64-74D1-0E3B1DFEBF91}"/>
              </a:ext>
            </a:extLst>
          </p:cNvPr>
          <p:cNvSpPr txBox="1"/>
          <p:nvPr/>
        </p:nvSpPr>
        <p:spPr>
          <a:xfrm>
            <a:off x="0" y="3079916"/>
            <a:ext cx="11958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see it is like a bridge that connects different programs (your Python script vs deep learning framework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), allowing them to exchange information and functionality without having to share source code.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It provides a set of easy-to-use commands (functions, classes, tools)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You don’t need to understand all the complex math or hardware underneath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You just call the functions, give them your data, and they do the work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797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o 96">
            <a:extLst>
              <a:ext uri="{FF2B5EF4-FFF2-40B4-BE49-F238E27FC236}">
                <a16:creationId xmlns:a16="http://schemas.microsoft.com/office/drawing/2014/main" id="{C7512D3F-6714-BF30-7FD6-ADBB20F98EDA}"/>
              </a:ext>
            </a:extLst>
          </p:cNvPr>
          <p:cNvGrpSpPr/>
          <p:nvPr/>
        </p:nvGrpSpPr>
        <p:grpSpPr>
          <a:xfrm>
            <a:off x="1586959" y="969144"/>
            <a:ext cx="9018081" cy="3020641"/>
            <a:chOff x="1457569" y="1448540"/>
            <a:chExt cx="9018081" cy="302064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DD38FE9A-DC02-1CA7-5E06-70D20C0C0D4D}"/>
                </a:ext>
              </a:extLst>
            </p:cNvPr>
            <p:cNvSpPr txBox="1"/>
            <p:nvPr/>
          </p:nvSpPr>
          <p:spPr>
            <a:xfrm>
              <a:off x="1908699" y="1606859"/>
              <a:ext cx="2840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/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87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/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blipFill>
                  <a:blip r:embed="rId3"/>
                  <a:stretch>
                    <a:fillRect l="-10667" t="-1179" b="-28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92DE91FC-4985-33A5-DE1F-4AE5EE4B2BF0}"/>
                </a:ext>
              </a:extLst>
            </p:cNvPr>
            <p:cNvSpPr/>
            <p:nvPr/>
          </p:nvSpPr>
          <p:spPr>
            <a:xfrm>
              <a:off x="4103350" y="1448540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8EC405A-8D22-1878-081D-2C664C35E8B4}"/>
                </a:ext>
              </a:extLst>
            </p:cNvPr>
            <p:cNvSpPr/>
            <p:nvPr/>
          </p:nvSpPr>
          <p:spPr>
            <a:xfrm>
              <a:off x="6950314" y="2149875"/>
              <a:ext cx="1625515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B59A74C7-08F3-C74D-CE75-C670E363A97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050742" y="1791525"/>
              <a:ext cx="2052608" cy="358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EC1E69A1-C2E6-BBB4-3BC2-A1DEC151AAA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050742" y="2059619"/>
              <a:ext cx="2052608" cy="90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3942A37-12BB-3DEF-7B6E-561B0A7D214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3A8C992C-BC27-FF95-62BA-0BD020CF750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55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95BC3428-2C51-5963-868E-203D5368AA6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2075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75C6387B-8F83-2D32-3D11-B777565D1C48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610035"/>
              <a:ext cx="2052607" cy="11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BFE23C0B-43B3-A650-2973-0A5D233C232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457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E9CA3803-BFCE-5FEF-90A2-B0217C47F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165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918E80F4-E837-C323-6E11-350AF1D59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474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456C2D10-07C7-2FD9-132C-44A9D75BCB9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800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610B676E-99E9-D051-0D5F-39B2FA50D0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673592"/>
              <a:ext cx="2052607" cy="111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04385893-BD0E-68CA-8AE5-E6932CD66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429000"/>
              <a:ext cx="2052607" cy="356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36258B79-5B29-6953-FBCB-86B46FFE570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037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8C7F77BA-ED4D-1376-AEA3-3CA15DAE708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864898"/>
              <a:ext cx="2052607" cy="92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86AB544-4782-9FA7-A690-94862C2DA6A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033236"/>
              <a:ext cx="2052607" cy="1752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D8A77F43-747B-A014-6E36-1E526DAA572B}"/>
                </a:ext>
              </a:extLst>
            </p:cNvPr>
            <p:cNvCxnSpPr>
              <a:cxnSpLocks/>
            </p:cNvCxnSpPr>
            <p:nvPr/>
          </p:nvCxnSpPr>
          <p:spPr>
            <a:xfrm>
              <a:off x="2011821" y="1791525"/>
              <a:ext cx="2091528" cy="199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33DCE1A6-F0E8-33EE-485E-3A7A36CBA737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187823"/>
              <a:ext cx="2052607" cy="597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60DC6D0-9359-E961-6C41-C99329A86C5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727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47C2A3AD-2DE8-FD32-12DE-1F2D8A1F65C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329547"/>
              <a:ext cx="2052607" cy="1455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diritto 64">
              <a:extLst>
                <a:ext uri="{FF2B5EF4-FFF2-40B4-BE49-F238E27FC236}">
                  <a16:creationId xmlns:a16="http://schemas.microsoft.com/office/drawing/2014/main" id="{0722517E-AF89-F9E3-A1CD-032C924E368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279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EB6BC203-C1AE-735B-1705-BC5F2403AF41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5637278" y="2149876"/>
              <a:ext cx="1313036" cy="70133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BDA911F-C57A-B7CD-8862-287F1FF41F7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635852" y="2851211"/>
              <a:ext cx="1314462" cy="9343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2A6254B2-EFDB-82A8-1A1E-9780D2B2D40E}"/>
                    </a:ext>
                  </a:extLst>
                </p:cNvPr>
                <p:cNvSpPr txBox="1"/>
                <p:nvPr/>
              </p:nvSpPr>
              <p:spPr>
                <a:xfrm>
                  <a:off x="2751830" y="1588859"/>
                  <a:ext cx="512448" cy="4150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2A6254B2-EFDB-82A8-1A1E-9780D2B2D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30" y="1588859"/>
                  <a:ext cx="512448" cy="415050"/>
                </a:xfrm>
                <a:prstGeom prst="rect">
                  <a:avLst/>
                </a:prstGeom>
                <a:blipFill>
                  <a:blip r:embed="rId4"/>
                  <a:stretch>
                    <a:fillRect b="-73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3B57391E-91A7-967F-1291-294ECB777642}"/>
                </a:ext>
              </a:extLst>
            </p:cNvPr>
            <p:cNvSpPr txBox="1"/>
            <p:nvPr/>
          </p:nvSpPr>
          <p:spPr>
            <a:xfrm>
              <a:off x="6365289" y="224220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61332CF0-7FDA-D288-651C-3E40DF8489E3}"/>
                    </a:ext>
                  </a:extLst>
                </p:cNvPr>
                <p:cNvSpPr txBox="1"/>
                <p:nvPr/>
              </p:nvSpPr>
              <p:spPr>
                <a:xfrm>
                  <a:off x="6307037" y="2240606"/>
                  <a:ext cx="775340" cy="372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61332CF0-7FDA-D288-651C-3E40DF848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037" y="2240606"/>
                  <a:ext cx="775340" cy="372538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A1CC37D0-009C-839E-B218-C9BD81E97154}"/>
                    </a:ext>
                  </a:extLst>
                </p:cNvPr>
                <p:cNvSpPr txBox="1"/>
                <p:nvPr/>
              </p:nvSpPr>
              <p:spPr>
                <a:xfrm>
                  <a:off x="6365289" y="3307922"/>
                  <a:ext cx="485966" cy="3730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A1CC37D0-009C-839E-B218-C9BD81E97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289" y="3307922"/>
                  <a:ext cx="485966" cy="373051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ADA18207-4AEA-88CF-521E-474377F447EA}"/>
                    </a:ext>
                  </a:extLst>
                </p:cNvPr>
                <p:cNvSpPr txBox="1"/>
                <p:nvPr/>
              </p:nvSpPr>
              <p:spPr>
                <a:xfrm>
                  <a:off x="4051988" y="1956980"/>
                  <a:ext cx="1719638" cy="387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ADA18207-4AEA-88CF-521E-474377F44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988" y="1956980"/>
                  <a:ext cx="1719638" cy="387157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D7B104CC-9DB8-DD7A-1C0C-BD72A3FD8666}"/>
                </a:ext>
              </a:extLst>
            </p:cNvPr>
            <p:cNvSpPr/>
            <p:nvPr/>
          </p:nvSpPr>
          <p:spPr>
            <a:xfrm>
              <a:off x="4101924" y="3053877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600AA8F6-0BFF-66AF-ECED-6418D11FE659}"/>
                    </a:ext>
                  </a:extLst>
                </p:cNvPr>
                <p:cNvSpPr txBox="1"/>
                <p:nvPr/>
              </p:nvSpPr>
              <p:spPr>
                <a:xfrm>
                  <a:off x="4050562" y="3562317"/>
                  <a:ext cx="1719638" cy="387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600AA8F6-0BFF-66AF-ECED-6418D11FE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562" y="3562317"/>
                  <a:ext cx="1719638" cy="387157"/>
                </a:xfrm>
                <a:prstGeom prst="rect">
                  <a:avLst/>
                </a:prstGeom>
                <a:blipFill>
                  <a:blip r:embed="rId8"/>
                  <a:stretch>
                    <a:fillRect b="-1269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CF16B301-D506-38F1-9921-26F1729EE078}"/>
                    </a:ext>
                  </a:extLst>
                </p:cNvPr>
                <p:cNvSpPr txBox="1"/>
                <p:nvPr/>
              </p:nvSpPr>
              <p:spPr>
                <a:xfrm>
                  <a:off x="6903252" y="2647880"/>
                  <a:ext cx="1720471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CF16B301-D506-38F1-9921-26F1729E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252" y="2647880"/>
                  <a:ext cx="1720471" cy="37555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7875EA2D-890E-272C-2F85-4E79EB3E3DF3}"/>
                </a:ext>
              </a:extLst>
            </p:cNvPr>
            <p:cNvCxnSpPr>
              <a:stCxn id="90" idx="3"/>
            </p:cNvCxnSpPr>
            <p:nvPr/>
          </p:nvCxnSpPr>
          <p:spPr>
            <a:xfrm>
              <a:off x="8623723" y="2835656"/>
              <a:ext cx="9375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686D9993-7ED8-D98D-6278-EAC399D8D942}"/>
                </a:ext>
              </a:extLst>
            </p:cNvPr>
            <p:cNvSpPr txBox="1"/>
            <p:nvPr/>
          </p:nvSpPr>
          <p:spPr>
            <a:xfrm>
              <a:off x="9626070" y="2647880"/>
              <a:ext cx="8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Output</a:t>
              </a:r>
            </a:p>
          </p:txBody>
        </p: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F5F6919-A4D5-7000-BD2D-9E9FF2A8D21E}"/>
              </a:ext>
            </a:extLst>
          </p:cNvPr>
          <p:cNvSpPr txBox="1"/>
          <p:nvPr/>
        </p:nvSpPr>
        <p:spPr>
          <a:xfrm>
            <a:off x="2989732" y="4741526"/>
            <a:ext cx="555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Poor performance</a:t>
            </a:r>
          </a:p>
          <a:p>
            <a:endParaRPr lang="en-PH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Hard task to build ‘by hand’ the gradients</a:t>
            </a:r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, even for a raw network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9DE409-21AB-A744-6111-9163C16D3574}"/>
              </a:ext>
            </a:extLst>
          </p:cNvPr>
          <p:cNvSpPr txBox="1"/>
          <p:nvPr/>
        </p:nvSpPr>
        <p:spPr>
          <a:xfrm>
            <a:off x="4001760" y="111441"/>
            <a:ext cx="3453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Task to be </a:t>
            </a:r>
            <a:r>
              <a:rPr lang="it-IT" sz="3200" b="1" dirty="0" err="1">
                <a:latin typeface="Book Antiqua" panose="02040602050305030304" pitchFamily="18" charset="0"/>
              </a:rPr>
              <a:t>solved</a:t>
            </a:r>
            <a:endParaRPr lang="it-IT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F43C52F-D4AF-3106-455C-7EF14F94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11" y="1981077"/>
            <a:ext cx="6397342" cy="241336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EE2474-6E4F-ACFC-94EF-4597DD11F1A1}"/>
              </a:ext>
            </a:extLst>
          </p:cNvPr>
          <p:cNvSpPr txBox="1"/>
          <p:nvPr/>
        </p:nvSpPr>
        <p:spPr>
          <a:xfrm>
            <a:off x="3291045" y="4873840"/>
            <a:ext cx="5143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>
                <a:latin typeface="Calibri" panose="020F0502020204030204" pitchFamily="34" charset="0"/>
                <a:cs typeface="Calibri" panose="020F0502020204030204" pitchFamily="34" charset="0"/>
              </a:rPr>
              <a:t>How to build gradients ‘by hand’ here?</a:t>
            </a:r>
          </a:p>
          <a:p>
            <a:pPr algn="ctr"/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I think impossible (in adequate times)!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9224AE-3AA0-BED0-FE66-91526BD78E03}"/>
              </a:ext>
            </a:extLst>
          </p:cNvPr>
          <p:cNvSpPr txBox="1"/>
          <p:nvPr/>
        </p:nvSpPr>
        <p:spPr>
          <a:xfrm>
            <a:off x="3793330" y="424465"/>
            <a:ext cx="4138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>
                <a:latin typeface="Calibri" panose="020F0502020204030204" pitchFamily="34" charset="0"/>
                <a:cs typeface="Calibri" panose="020F0502020204030204" pitchFamily="34" charset="0"/>
              </a:rPr>
              <a:t>How to improve performances?</a:t>
            </a:r>
          </a:p>
          <a:p>
            <a:pPr algn="ctr"/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MORE LAYERS</a:t>
            </a:r>
          </a:p>
          <a:p>
            <a:pPr algn="ctr"/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More model expressivity</a:t>
            </a:r>
          </a:p>
        </p:txBody>
      </p:sp>
    </p:spTree>
    <p:extLst>
      <p:ext uri="{BB962C8B-B14F-4D97-AF65-F5344CB8AC3E}">
        <p14:creationId xmlns:p14="http://schemas.microsoft.com/office/powerpoint/2010/main" val="41692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26804E-933A-AEFF-94B0-1FF2B1F505FE}"/>
                  </a:ext>
                </a:extLst>
              </p:cNvPr>
              <p:cNvSpPr txBox="1"/>
              <p:nvPr/>
            </p:nvSpPr>
            <p:spPr>
              <a:xfrm>
                <a:off x="2535032" y="4714893"/>
                <a:ext cx="71219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Sparse connectivity </a:t>
                </a:r>
                <a:r>
                  <a:rPr lang="en-PH" sz="2400" dirty="0"/>
                  <a:t>-</a:t>
                </a:r>
                <a:r>
                  <a:rPr lang="en-PH" sz="2000" dirty="0"/>
                  <a:t>&gt; retrieve spatial information</a:t>
                </a:r>
                <a:endParaRPr lang="en-PH" sz="2400" dirty="0"/>
              </a:p>
              <a:p>
                <a:endParaRPr lang="en-PH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Weight sharing </a:t>
                </a:r>
                <a:r>
                  <a:rPr lang="en-PH" sz="2400" dirty="0"/>
                  <a:t>-------</a:t>
                </a:r>
                <a:r>
                  <a:rPr lang="en-PH" sz="2000" dirty="0"/>
                  <a:t>&gt; Translational invariance</a:t>
                </a:r>
              </a:p>
              <a:p>
                <a:pPr lvl="1"/>
                <a:r>
                  <a:rPr lang="en-PH" sz="2000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000" dirty="0"/>
                  <a:t>)</a:t>
                </a:r>
                <a:endParaRPr lang="it-IT" sz="2000" dirty="0"/>
              </a:p>
              <a:p>
                <a:pPr lvl="1"/>
                <a:endParaRPr lang="en-PH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26804E-933A-AEFF-94B0-1FF2B1F5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32" y="4714893"/>
                <a:ext cx="7121934" cy="1815882"/>
              </a:xfrm>
              <a:prstGeom prst="rect">
                <a:avLst/>
              </a:prstGeom>
              <a:blipFill>
                <a:blip r:embed="rId2"/>
                <a:stretch>
                  <a:fillRect l="-1199" t="-26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C1F27D78-E476-FEAD-8E45-29AF54BD5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85" y="1106126"/>
            <a:ext cx="8171428" cy="29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3494CF-6466-4AF7-02F8-C14A24FE6215}"/>
                  </a:ext>
                </a:extLst>
              </p:cNvPr>
              <p:cNvSpPr txBox="1"/>
              <p:nvPr/>
            </p:nvSpPr>
            <p:spPr>
              <a:xfrm>
                <a:off x="3621093" y="2553614"/>
                <a:ext cx="434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3494CF-6466-4AF7-02F8-C14A24FE6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2553614"/>
                <a:ext cx="43460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2604CA-475F-259C-6DDC-F1F5D1F66FA5}"/>
                  </a:ext>
                </a:extLst>
              </p:cNvPr>
              <p:cNvSpPr txBox="1"/>
              <p:nvPr/>
            </p:nvSpPr>
            <p:spPr>
              <a:xfrm>
                <a:off x="3621093" y="1950982"/>
                <a:ext cx="4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2604CA-475F-259C-6DDC-F1F5D1F6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1950982"/>
                <a:ext cx="43043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tangolo 20">
            <a:extLst>
              <a:ext uri="{FF2B5EF4-FFF2-40B4-BE49-F238E27FC236}">
                <a16:creationId xmlns:a16="http://schemas.microsoft.com/office/drawing/2014/main" id="{68AFB27F-96E9-8706-A387-F89BBBCE243C}"/>
              </a:ext>
            </a:extLst>
          </p:cNvPr>
          <p:cNvSpPr/>
          <p:nvPr/>
        </p:nvSpPr>
        <p:spPr>
          <a:xfrm>
            <a:off x="4614863" y="2926556"/>
            <a:ext cx="64294" cy="66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4B110AC-435C-581F-6368-217C9E649B83}"/>
              </a:ext>
            </a:extLst>
          </p:cNvPr>
          <p:cNvSpPr/>
          <p:nvPr/>
        </p:nvSpPr>
        <p:spPr>
          <a:xfrm>
            <a:off x="4881562" y="2412206"/>
            <a:ext cx="64294" cy="666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6577D95-5E14-FE86-3DAE-77C5FC179719}"/>
              </a:ext>
            </a:extLst>
          </p:cNvPr>
          <p:cNvSpPr txBox="1"/>
          <p:nvPr/>
        </p:nvSpPr>
        <p:spPr>
          <a:xfrm>
            <a:off x="5429611" y="42446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CNNs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4550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264495" id="{6DF9CAB6-1D2B-449F-890E-3FF7DF8EC61A}" vid="{9C4E66CF-E6C7-4030-AC57-0181577EF9E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Forme astratte del titolo animate</Template>
  <TotalTime>24</TotalTime>
  <Words>458</Words>
  <Application>Microsoft Office PowerPoint</Application>
  <PresentationFormat>Widescreen</PresentationFormat>
  <Paragraphs>88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Book Antiqua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Giovanni MESSUTI</dc:creator>
  <cp:keywords/>
  <dc:description/>
  <cp:lastModifiedBy>Giovanni MESSUTI</cp:lastModifiedBy>
  <cp:revision>10</cp:revision>
  <dcterms:created xsi:type="dcterms:W3CDTF">2025-04-29T10:56:45Z</dcterms:created>
  <dcterms:modified xsi:type="dcterms:W3CDTF">2025-04-29T11:24:53Z</dcterms:modified>
  <cp:category/>
</cp:coreProperties>
</file>