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522D"/>
    <a:srgbClr val="E2C9BE"/>
    <a:srgbClr val="A554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OneDrive\Desktop\tech4dev%20recordings\Supermarket%20Sales%20Analysi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User\OneDrive\Desktop\tech4dev%20recordings\Supermarket%20Sales%20Analysi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User\OneDrive\Desktop\tech4dev%20recordings\Supermarket%20Sales%20Analysis...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OneDrive\Desktop\tech4dev%20recordings\Supermarket%20Sales%20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OneDrive\Desktop\tech4dev%20recordings\Supermarket%20Sales%20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OneDrive\Desktop\tech4dev%20recordings\Supermarket%20Sales%20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ser\OneDrive\Desktop\tech4dev%20recordings\Supermarket%20Sales%20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User\OneDrive\Desktop\tech4dev%20recordings\Supermarket%20Sales%20Anal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User\OneDrive\Desktop\tech4dev%20recordings\Supermarket%20Sales%20Analysi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User\OneDrive\Desktop\tech4dev%20recordings\Supermarket%20Sales%20Analysi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User\OneDrive\Desktop\tech4dev%20recordings\Supermarket%20Sales%20Analysi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b="1" i="0" u="none" strike="noStrike" kern="1200" baseline="0">
                <a:solidFill>
                  <a:schemeClr val="tx1"/>
                </a:solidFill>
                <a:effectLst/>
                <a:latin typeface="+mn-lt"/>
                <a:ea typeface="+mn-ea"/>
                <a:cs typeface="+mn-cs"/>
              </a:defRPr>
            </a:pPr>
            <a:r>
              <a:rPr lang="en-US" b="1">
                <a:solidFill>
                  <a:schemeClr val="tx1"/>
                </a:solidFill>
              </a:rPr>
              <a:t>Total spent by City</a:t>
            </a:r>
          </a:p>
        </c:rich>
      </c:tx>
      <c:overlay val="0"/>
      <c:spPr>
        <a:noFill/>
        <a:ln>
          <a:noFill/>
        </a:ln>
        <a:effectLst/>
      </c:spPr>
      <c:txPr>
        <a:bodyPr rot="0" spcFirstLastPara="1" vertOverflow="ellipsis" vert="horz" wrap="square" anchor="ctr" anchorCtr="1"/>
        <a:lstStyle/>
        <a:p>
          <a:pPr>
            <a:defRPr b="1" i="0" u="none" strike="noStrike" kern="1200" baseline="0">
              <a:solidFill>
                <a:schemeClr val="tx1"/>
              </a:solidFill>
              <a:effectLst/>
              <a:latin typeface="+mn-lt"/>
              <a:ea typeface="+mn-ea"/>
              <a:cs typeface="+mn-cs"/>
            </a:defRPr>
          </a:pPr>
          <a:endParaRPr lang="en-VG"/>
        </a:p>
      </c:txPr>
    </c:title>
    <c:autoTitleDeleted val="0"/>
    <c:plotArea>
      <c:layout/>
      <c:barChart>
        <c:barDir val="col"/>
        <c:grouping val="clustered"/>
        <c:varyColors val="0"/>
        <c:ser>
          <c:idx val="0"/>
          <c:order val="0"/>
          <c:spPr>
            <a:solidFill>
              <a:srgbClr val="A5542E"/>
            </a:solidFill>
            <a:ln>
              <a:noFill/>
            </a:ln>
            <a:effectLst>
              <a:outerShdw blurRad="76200" dir="18900000" sy="23000" kx="-1200000" algn="bl" rotWithShape="0">
                <a:prstClr val="black">
                  <a:alpha val="20000"/>
                </a:prstClr>
              </a:outerShdw>
            </a:effectLst>
          </c:spPr>
          <c:invertIfNegative val="0"/>
          <c:dLbls>
            <c:dLbl>
              <c:idx val="0"/>
              <c:numFmt formatCode="#,##0" sourceLinked="0"/>
              <c:spPr>
                <a:noFill/>
                <a:ln>
                  <a:noFill/>
                </a:ln>
                <a:effectLst/>
              </c:spPr>
              <c:txPr>
                <a:bodyPr rot="0" spcFirstLastPara="1" vertOverflow="ellipsis" vert="horz" wrap="square" lIns="38100" tIns="19050" rIns="38100" bIns="19050" anchor="ctr" anchorCtr="1">
                  <a:noAutofit/>
                </a:bodyPr>
                <a:lstStyle/>
                <a:p>
                  <a:pPr>
                    <a:defRPr sz="1330" b="1" i="0" u="none" strike="noStrike" kern="1200" baseline="0">
                      <a:solidFill>
                        <a:schemeClr val="tx1"/>
                      </a:solidFill>
                      <a:latin typeface="+mn-lt"/>
                      <a:ea typeface="+mn-ea"/>
                      <a:cs typeface="+mn-cs"/>
                    </a:defRPr>
                  </a:pPr>
                  <a:endParaRPr lang="en-VG"/>
                </a:p>
              </c:txPr>
              <c:dLblPos val="inEnd"/>
              <c:showLegendKey val="0"/>
              <c:showVal val="1"/>
              <c:showCatName val="0"/>
              <c:showSerName val="0"/>
              <c:showPercent val="0"/>
              <c:showBubbleSize val="0"/>
              <c:extLst>
                <c:ext xmlns:c15="http://schemas.microsoft.com/office/drawing/2012/chart" uri="{CE6537A1-D6FC-4f65-9D91-7224C49458BB}">
                  <c15:layout>
                    <c:manualLayout>
                      <c:w val="0.18393501912266308"/>
                      <c:h val="0.25033068783068779"/>
                    </c:manualLayout>
                  </c15:layout>
                </c:ext>
                <c:ext xmlns:c16="http://schemas.microsoft.com/office/drawing/2014/chart" uri="{C3380CC4-5D6E-409C-BE32-E72D297353CC}">
                  <c16:uniqueId val="{00000002-ED54-4107-A447-56A1C1340442}"/>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tx1"/>
                    </a:solidFill>
                    <a:latin typeface="+mn-lt"/>
                    <a:ea typeface="+mn-ea"/>
                    <a:cs typeface="+mn-cs"/>
                  </a:defRPr>
                </a:pPr>
                <a:endParaRPr lang="en-V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Rough!$A$3:$A$5</c:f>
              <c:strCache>
                <c:ptCount val="3"/>
                <c:pt idx="0">
                  <c:v>Mandalay</c:v>
                </c:pt>
                <c:pt idx="1">
                  <c:v>Naypyitaw</c:v>
                </c:pt>
                <c:pt idx="2">
                  <c:v>Yangon</c:v>
                </c:pt>
              </c:strCache>
            </c:strRef>
          </c:cat>
          <c:val>
            <c:numRef>
              <c:f>Rough!$B$3:$B$5</c:f>
              <c:numCache>
                <c:formatCode>General</c:formatCode>
                <c:ptCount val="3"/>
                <c:pt idx="0">
                  <c:v>106197.67200000001</c:v>
                </c:pt>
                <c:pt idx="1">
                  <c:v>110568.7065</c:v>
                </c:pt>
                <c:pt idx="2">
                  <c:v>106200.3705</c:v>
                </c:pt>
              </c:numCache>
            </c:numRef>
          </c:val>
          <c:extLst>
            <c:ext xmlns:c16="http://schemas.microsoft.com/office/drawing/2014/chart" uri="{C3380CC4-5D6E-409C-BE32-E72D297353CC}">
              <c16:uniqueId val="{00000000-ED54-4107-A447-56A1C1340442}"/>
            </c:ext>
          </c:extLst>
        </c:ser>
        <c:dLbls>
          <c:dLblPos val="inEnd"/>
          <c:showLegendKey val="0"/>
          <c:showVal val="1"/>
          <c:showCatName val="0"/>
          <c:showSerName val="0"/>
          <c:showPercent val="0"/>
          <c:showBubbleSize val="0"/>
        </c:dLbls>
        <c:gapWidth val="41"/>
        <c:axId val="1460550976"/>
        <c:axId val="1460535584"/>
      </c:barChart>
      <c:catAx>
        <c:axId val="146055097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effectLst/>
                <a:latin typeface="+mn-lt"/>
                <a:ea typeface="+mn-ea"/>
                <a:cs typeface="+mn-cs"/>
              </a:defRPr>
            </a:pPr>
            <a:endParaRPr lang="en-VG"/>
          </a:p>
        </c:txPr>
        <c:crossAx val="1460535584"/>
        <c:crosses val="autoZero"/>
        <c:auto val="1"/>
        <c:lblAlgn val="ctr"/>
        <c:lblOffset val="100"/>
        <c:noMultiLvlLbl val="0"/>
      </c:catAx>
      <c:valAx>
        <c:axId val="1460535584"/>
        <c:scaling>
          <c:orientation val="minMax"/>
        </c:scaling>
        <c:delete val="1"/>
        <c:axPos val="l"/>
        <c:numFmt formatCode="General" sourceLinked="1"/>
        <c:majorTickMark val="none"/>
        <c:minorTickMark val="none"/>
        <c:tickLblPos val="nextTo"/>
        <c:crossAx val="14605509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VG"/>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[Supermarket Sales Analysis...xlsx]Sheet2!PivotTable1</c:name>
    <c:fmtId val="11"/>
  </c:pivotSource>
  <c:chart>
    <c:title>
      <c:tx>
        <c:rich>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US">
                <a:solidFill>
                  <a:schemeClr val="tx1"/>
                </a:solidFill>
              </a:rPr>
              <a:t>SALES BY PAYMENT METHOD</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VG"/>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pivotFmt>
      <c:pivotFmt>
        <c:idx val="3"/>
      </c:pivotFmt>
      <c:pivotFmt>
        <c:idx val="4"/>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pivotFmt>
      <c:pivotFmt>
        <c:idx val="7"/>
      </c:pivotFmt>
      <c:pivotFmt>
        <c:idx val="8"/>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2"/>
                  </a:solidFill>
                  <a:latin typeface="+mn-lt"/>
                  <a:ea typeface="+mn-ea"/>
                  <a:cs typeface="+mn-cs"/>
                </a:defRPr>
              </a:pPr>
              <a:endParaRPr lang="en-VG"/>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0"/>
        <c:spPr>
          <a:solidFill>
            <a:srgbClr val="D2691E"/>
          </a:solidFill>
          <a:ln>
            <a:noFill/>
          </a:ln>
          <a:effectLst/>
        </c:spPr>
      </c:pivotFmt>
      <c:pivotFmt>
        <c:idx val="11"/>
        <c:spPr>
          <a:solidFill>
            <a:srgbClr val="D2B48C"/>
          </a:solidFill>
          <a:ln>
            <a:noFill/>
          </a:ln>
          <a:effectLst/>
        </c:spPr>
      </c:pivotFmt>
      <c:pivotFmt>
        <c:idx val="12"/>
        <c:spPr>
          <a:solidFill>
            <a:srgbClr val="8B4513"/>
          </a:solidFill>
          <a:ln>
            <a:noFill/>
          </a:ln>
          <a:effectLst/>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2"/>
                  </a:solidFill>
                  <a:latin typeface="+mn-lt"/>
                  <a:ea typeface="+mn-ea"/>
                  <a:cs typeface="+mn-cs"/>
                </a:defRPr>
              </a:pPr>
              <a:endParaRPr lang="en-VG"/>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4"/>
        <c:spPr>
          <a:solidFill>
            <a:srgbClr val="D2691E"/>
          </a:solidFill>
          <a:ln>
            <a:noFill/>
          </a:ln>
          <a:effectLst/>
        </c:spPr>
      </c:pivotFmt>
      <c:pivotFmt>
        <c:idx val="15"/>
        <c:spPr>
          <a:solidFill>
            <a:srgbClr val="D2B48C"/>
          </a:solidFill>
          <a:ln>
            <a:noFill/>
          </a:ln>
          <a:effectLst/>
        </c:spPr>
      </c:pivotFmt>
      <c:pivotFmt>
        <c:idx val="16"/>
        <c:spPr>
          <a:solidFill>
            <a:srgbClr val="8B4513"/>
          </a:solidFill>
          <a:ln>
            <a:noFill/>
          </a:ln>
          <a:effectLst/>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2"/>
                  </a:solidFill>
                  <a:latin typeface="+mn-lt"/>
                  <a:ea typeface="+mn-ea"/>
                  <a:cs typeface="+mn-cs"/>
                </a:defRPr>
              </a:pPr>
              <a:endParaRPr lang="en-VG"/>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8"/>
        <c:spPr>
          <a:solidFill>
            <a:srgbClr val="D2691E"/>
          </a:solidFill>
          <a:ln>
            <a:noFill/>
          </a:ln>
          <a:effectLst/>
        </c:spPr>
      </c:pivotFmt>
      <c:pivotFmt>
        <c:idx val="19"/>
        <c:spPr>
          <a:solidFill>
            <a:srgbClr val="D2B48C"/>
          </a:solidFill>
          <a:ln>
            <a:noFill/>
          </a:ln>
          <a:effectLst/>
        </c:spPr>
      </c:pivotFmt>
      <c:pivotFmt>
        <c:idx val="20"/>
        <c:spPr>
          <a:solidFill>
            <a:srgbClr val="8B4513"/>
          </a:solidFill>
          <a:ln>
            <a:noFill/>
          </a:ln>
          <a:effectLst/>
        </c:spPr>
      </c:pivotFmt>
    </c:pivotFmts>
    <c:plotArea>
      <c:layout/>
      <c:pieChart>
        <c:varyColors val="1"/>
        <c:ser>
          <c:idx val="0"/>
          <c:order val="0"/>
          <c:tx>
            <c:strRef>
              <c:f>Sheet2!$B$3</c:f>
              <c:strCache>
                <c:ptCount val="1"/>
                <c:pt idx="0">
                  <c:v>Total</c:v>
                </c:pt>
              </c:strCache>
            </c:strRef>
          </c:tx>
          <c:dPt>
            <c:idx val="0"/>
            <c:bubble3D val="0"/>
            <c:spPr>
              <a:solidFill>
                <a:srgbClr val="D2691E"/>
              </a:solidFill>
              <a:ln>
                <a:noFill/>
              </a:ln>
              <a:effectLst/>
            </c:spPr>
            <c:extLst>
              <c:ext xmlns:c16="http://schemas.microsoft.com/office/drawing/2014/chart" uri="{C3380CC4-5D6E-409C-BE32-E72D297353CC}">
                <c16:uniqueId val="{00000001-D5A2-4C2B-A9C7-C0639CCA7440}"/>
              </c:ext>
            </c:extLst>
          </c:dPt>
          <c:dPt>
            <c:idx val="1"/>
            <c:bubble3D val="0"/>
            <c:spPr>
              <a:solidFill>
                <a:srgbClr val="D2B48C"/>
              </a:solidFill>
              <a:ln>
                <a:noFill/>
              </a:ln>
              <a:effectLst/>
            </c:spPr>
            <c:extLst>
              <c:ext xmlns:c16="http://schemas.microsoft.com/office/drawing/2014/chart" uri="{C3380CC4-5D6E-409C-BE32-E72D297353CC}">
                <c16:uniqueId val="{00000003-D5A2-4C2B-A9C7-C0639CCA7440}"/>
              </c:ext>
            </c:extLst>
          </c:dPt>
          <c:dPt>
            <c:idx val="2"/>
            <c:bubble3D val="0"/>
            <c:spPr>
              <a:solidFill>
                <a:srgbClr val="8B4513"/>
              </a:solidFill>
              <a:ln>
                <a:noFill/>
              </a:ln>
              <a:effectLst/>
            </c:spPr>
            <c:extLst>
              <c:ext xmlns:c16="http://schemas.microsoft.com/office/drawing/2014/chart" uri="{C3380CC4-5D6E-409C-BE32-E72D297353CC}">
                <c16:uniqueId val="{00000005-D5A2-4C2B-A9C7-C0639CCA7440}"/>
              </c:ext>
            </c:extLst>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2"/>
                    </a:solidFill>
                    <a:latin typeface="+mn-lt"/>
                    <a:ea typeface="+mn-ea"/>
                    <a:cs typeface="+mn-cs"/>
                  </a:defRPr>
                </a:pPr>
                <a:endParaRPr lang="en-VG"/>
              </a:p>
            </c:txPr>
            <c:dLblPos val="inEnd"/>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Sheet2!$A$4:$A$7</c:f>
              <c:strCache>
                <c:ptCount val="3"/>
                <c:pt idx="0">
                  <c:v>Cash</c:v>
                </c:pt>
                <c:pt idx="1">
                  <c:v>Credit card</c:v>
                </c:pt>
                <c:pt idx="2">
                  <c:v>Ewallet</c:v>
                </c:pt>
              </c:strCache>
            </c:strRef>
          </c:cat>
          <c:val>
            <c:numRef>
              <c:f>Sheet2!$B$4:$B$7</c:f>
              <c:numCache>
                <c:formatCode>General</c:formatCode>
                <c:ptCount val="3"/>
                <c:pt idx="0">
                  <c:v>344</c:v>
                </c:pt>
                <c:pt idx="1">
                  <c:v>311</c:v>
                </c:pt>
                <c:pt idx="2">
                  <c:v>345</c:v>
                </c:pt>
              </c:numCache>
            </c:numRef>
          </c:val>
          <c:extLst>
            <c:ext xmlns:c16="http://schemas.microsoft.com/office/drawing/2014/chart" uri="{C3380CC4-5D6E-409C-BE32-E72D297353CC}">
              <c16:uniqueId val="{00000006-D5A2-4C2B-A9C7-C0639CCA7440}"/>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050" b="1" i="0" u="none" strike="noStrike" kern="1200" baseline="0">
              <a:solidFill>
                <a:schemeClr val="tx1"/>
              </a:solidFill>
              <a:latin typeface="+mn-lt"/>
              <a:ea typeface="+mn-ea"/>
              <a:cs typeface="+mn-cs"/>
            </a:defRPr>
          </a:pPr>
          <a:endParaRPr lang="en-V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2">
          <a:lumMod val="50000"/>
        </a:schemeClr>
      </a:solidFill>
    </a:ln>
    <a:effectLst/>
  </c:spPr>
  <c:txPr>
    <a:bodyPr/>
    <a:lstStyle/>
    <a:p>
      <a:pPr>
        <a:defRPr/>
      </a:pPr>
      <a:endParaRPr lang="en-V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[Supermarket Sales Analysis...xlsx]Sheet7!PivotTable5</c:name>
    <c:fmtId val="9"/>
  </c:pivotSource>
  <c:chart>
    <c:title>
      <c:tx>
        <c:rich>
          <a:bodyPr rot="0" spcFirstLastPara="1" vertOverflow="ellipsis" vert="horz" wrap="square" anchor="ctr" anchorCtr="1"/>
          <a:lstStyle/>
          <a:p>
            <a:pPr>
              <a:defRPr b="1" i="0" u="none" strike="noStrike" kern="1200" baseline="0">
                <a:solidFill>
                  <a:schemeClr val="tx1"/>
                </a:solidFill>
                <a:effectLst/>
                <a:latin typeface="+mn-lt"/>
                <a:ea typeface="+mn-ea"/>
                <a:cs typeface="+mn-cs"/>
              </a:defRPr>
            </a:pPr>
            <a:r>
              <a:rPr lang="en-GB" b="1">
                <a:solidFill>
                  <a:schemeClr val="tx1"/>
                </a:solidFill>
              </a:rPr>
              <a:t>TOTAL PROFIT BY UNIT PRICE</a:t>
            </a:r>
          </a:p>
        </c:rich>
      </c:tx>
      <c:overlay val="0"/>
      <c:spPr>
        <a:noFill/>
        <a:ln>
          <a:noFill/>
        </a:ln>
        <a:effectLst/>
      </c:spPr>
      <c:txPr>
        <a:bodyPr rot="0" spcFirstLastPara="1" vertOverflow="ellipsis" vert="horz" wrap="square" anchor="ctr" anchorCtr="1"/>
        <a:lstStyle/>
        <a:p>
          <a:pPr>
            <a:defRPr b="1" i="0" u="none" strike="noStrike" kern="1200" baseline="0">
              <a:solidFill>
                <a:schemeClr val="tx1"/>
              </a:solidFill>
              <a:effectLst/>
              <a:latin typeface="+mn-lt"/>
              <a:ea typeface="+mn-ea"/>
              <a:cs typeface="+mn-cs"/>
            </a:defRPr>
          </a:pPr>
          <a:endParaRPr lang="en-VG"/>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G"/>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G"/>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G"/>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Sheet7!$B$3</c:f>
              <c:strCache>
                <c:ptCount val="1"/>
                <c:pt idx="0">
                  <c:v>Total</c:v>
                </c:pt>
              </c:strCache>
            </c:strRef>
          </c:tx>
          <c:spPr>
            <a:solidFill>
              <a:srgbClr val="E2C9BE"/>
            </a:solidFill>
            <a:ln>
              <a:noFill/>
            </a:ln>
            <a:effectLst>
              <a:outerShdw blurRad="76200" dir="18900000" sy="23000" kx="-1200000" algn="bl" rotWithShape="0">
                <a:prstClr val="black">
                  <a:alpha val="20000"/>
                </a:prstClr>
              </a:outerShdw>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tx1"/>
                    </a:solidFill>
                    <a:latin typeface="+mn-lt"/>
                    <a:ea typeface="+mn-ea"/>
                    <a:cs typeface="+mn-cs"/>
                  </a:defRPr>
                </a:pPr>
                <a:endParaRPr lang="en-V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Sheet7!$A$4:$A$11</c:f>
              <c:strCache>
                <c:ptCount val="7"/>
                <c:pt idx="0">
                  <c:v>10-20</c:v>
                </c:pt>
                <c:pt idx="1">
                  <c:v>20-30</c:v>
                </c:pt>
                <c:pt idx="2">
                  <c:v>40-50</c:v>
                </c:pt>
                <c:pt idx="3">
                  <c:v>60-70</c:v>
                </c:pt>
                <c:pt idx="4">
                  <c:v>70-80</c:v>
                </c:pt>
                <c:pt idx="5">
                  <c:v>80-90</c:v>
                </c:pt>
                <c:pt idx="6">
                  <c:v>90+</c:v>
                </c:pt>
              </c:strCache>
            </c:strRef>
          </c:cat>
          <c:val>
            <c:numRef>
              <c:f>Sheet7!$B$4:$B$11</c:f>
              <c:numCache>
                <c:formatCode>General</c:formatCode>
                <c:ptCount val="7"/>
                <c:pt idx="0">
                  <c:v>443.65300000000002</c:v>
                </c:pt>
                <c:pt idx="1">
                  <c:v>808.96400000000006</c:v>
                </c:pt>
                <c:pt idx="2">
                  <c:v>994.71</c:v>
                </c:pt>
                <c:pt idx="3">
                  <c:v>2957.7559999999999</c:v>
                </c:pt>
                <c:pt idx="4">
                  <c:v>1750.5905</c:v>
                </c:pt>
                <c:pt idx="5">
                  <c:v>2579.0720000000001</c:v>
                </c:pt>
                <c:pt idx="6">
                  <c:v>5844.6234999999997</c:v>
                </c:pt>
              </c:numCache>
            </c:numRef>
          </c:val>
          <c:extLst>
            <c:ext xmlns:c16="http://schemas.microsoft.com/office/drawing/2014/chart" uri="{C3380CC4-5D6E-409C-BE32-E72D297353CC}">
              <c16:uniqueId val="{00000000-EC1E-4000-A015-638527950A7D}"/>
            </c:ext>
          </c:extLst>
        </c:ser>
        <c:dLbls>
          <c:dLblPos val="inEnd"/>
          <c:showLegendKey val="0"/>
          <c:showVal val="1"/>
          <c:showCatName val="0"/>
          <c:showSerName val="0"/>
          <c:showPercent val="0"/>
          <c:showBubbleSize val="0"/>
        </c:dLbls>
        <c:gapWidth val="41"/>
        <c:axId val="818148320"/>
        <c:axId val="818148736"/>
      </c:barChart>
      <c:catAx>
        <c:axId val="81814832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effectLst/>
                <a:latin typeface="+mn-lt"/>
                <a:ea typeface="+mn-ea"/>
                <a:cs typeface="+mn-cs"/>
              </a:defRPr>
            </a:pPr>
            <a:endParaRPr lang="en-VG"/>
          </a:p>
        </c:txPr>
        <c:crossAx val="818148736"/>
        <c:crosses val="autoZero"/>
        <c:auto val="1"/>
        <c:lblAlgn val="ctr"/>
        <c:lblOffset val="100"/>
        <c:noMultiLvlLbl val="0"/>
      </c:catAx>
      <c:valAx>
        <c:axId val="818148736"/>
        <c:scaling>
          <c:orientation val="minMax"/>
        </c:scaling>
        <c:delete val="1"/>
        <c:axPos val="l"/>
        <c:numFmt formatCode="General" sourceLinked="1"/>
        <c:majorTickMark val="none"/>
        <c:minorTickMark val="none"/>
        <c:tickLblPos val="nextTo"/>
        <c:crossAx val="8181483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VG"/>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[Supermarket Sales Analysis...xlsx]Sheet3!PivotTable5</c:name>
    <c:fmtId val="10"/>
  </c:pivotSource>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rPr lang="en-US" sz="1800">
                <a:solidFill>
                  <a:schemeClr val="tx1"/>
                </a:solidFill>
              </a:rPr>
              <a:t>Total spent by Branches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VG"/>
        </a:p>
      </c:txPr>
    </c:title>
    <c:autoTitleDeleted val="0"/>
    <c:pivotFmts>
      <c:pivotFmt>
        <c:idx val="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G"/>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G"/>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G"/>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G"/>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G"/>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Sheet3!$B$18</c:f>
              <c:strCache>
                <c:ptCount val="1"/>
                <c:pt idx="0">
                  <c:v>Total</c:v>
                </c:pt>
              </c:strCache>
            </c:strRef>
          </c:tx>
          <c:spPr>
            <a:solidFill>
              <a:srgbClr val="A5542E">
                <a:alpha val="85000"/>
              </a:srgbClr>
            </a:solidFill>
            <a:ln w="9525" cap="flat" cmpd="sng" algn="ctr">
              <a:solidFill>
                <a:schemeClr val="lt1">
                  <a:alpha val="50000"/>
                </a:schemeClr>
              </a:solidFill>
              <a:round/>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V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Sheet3!$A$19:$A$22</c:f>
              <c:strCache>
                <c:ptCount val="3"/>
                <c:pt idx="0">
                  <c:v>A</c:v>
                </c:pt>
                <c:pt idx="1">
                  <c:v>B</c:v>
                </c:pt>
                <c:pt idx="2">
                  <c:v>C</c:v>
                </c:pt>
              </c:strCache>
            </c:strRef>
          </c:cat>
          <c:val>
            <c:numRef>
              <c:f>Sheet3!$B$19:$B$22</c:f>
              <c:numCache>
                <c:formatCode>General</c:formatCode>
                <c:ptCount val="3"/>
                <c:pt idx="0">
                  <c:v>106200.3705</c:v>
                </c:pt>
                <c:pt idx="1">
                  <c:v>106197.67200000001</c:v>
                </c:pt>
                <c:pt idx="2">
                  <c:v>110568.7065</c:v>
                </c:pt>
              </c:numCache>
            </c:numRef>
          </c:val>
          <c:extLst>
            <c:ext xmlns:c16="http://schemas.microsoft.com/office/drawing/2014/chart" uri="{C3380CC4-5D6E-409C-BE32-E72D297353CC}">
              <c16:uniqueId val="{00000000-77C5-4FE3-971A-4288FC43215F}"/>
            </c:ext>
          </c:extLst>
        </c:ser>
        <c:dLbls>
          <c:dLblPos val="inEnd"/>
          <c:showLegendKey val="0"/>
          <c:showVal val="1"/>
          <c:showCatName val="0"/>
          <c:showSerName val="0"/>
          <c:showPercent val="0"/>
          <c:showBubbleSize val="0"/>
        </c:dLbls>
        <c:gapWidth val="65"/>
        <c:axId val="354238319"/>
        <c:axId val="354222511"/>
      </c:barChart>
      <c:catAx>
        <c:axId val="354238319"/>
        <c:scaling>
          <c:orientation val="minMax"/>
        </c:scaling>
        <c:delete val="0"/>
        <c:axPos val="l"/>
        <c:numFmt formatCode="General" sourceLinked="1"/>
        <c:majorTickMark val="none"/>
        <c:minorTickMark val="none"/>
        <c:tickLblPos val="nextTo"/>
        <c:spPr>
          <a:noFill/>
          <a:ln w="19050" cap="flat" cmpd="sng" algn="ctr">
            <a:noFill/>
            <a:round/>
          </a:ln>
          <a:effectLst/>
        </c:spPr>
        <c:txPr>
          <a:bodyPr rot="-60000000" spcFirstLastPara="1" vertOverflow="ellipsis" vert="horz" wrap="square" anchor="ctr" anchorCtr="1"/>
          <a:lstStyle/>
          <a:p>
            <a:pPr>
              <a:defRPr sz="1197" b="1" i="0" u="none" strike="noStrike" kern="1200" cap="all" baseline="0">
                <a:solidFill>
                  <a:schemeClr val="tx1"/>
                </a:solidFill>
                <a:latin typeface="+mn-lt"/>
                <a:ea typeface="+mn-ea"/>
                <a:cs typeface="+mn-cs"/>
              </a:defRPr>
            </a:pPr>
            <a:endParaRPr lang="en-VG"/>
          </a:p>
        </c:txPr>
        <c:crossAx val="354222511"/>
        <c:crosses val="autoZero"/>
        <c:auto val="1"/>
        <c:lblAlgn val="ctr"/>
        <c:lblOffset val="100"/>
        <c:noMultiLvlLbl val="0"/>
      </c:catAx>
      <c:valAx>
        <c:axId val="35422251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VG"/>
          </a:p>
        </c:txPr>
        <c:crossAx val="3542383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VG"/>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[Supermarket Sales Analysis...xlsx]Sheet5!PivotTable6</c:name>
    <c:fmtId val="5"/>
  </c:pivotSource>
  <c:chart>
    <c:title>
      <c:tx>
        <c:rich>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GB">
                <a:solidFill>
                  <a:schemeClr val="tx1"/>
                </a:solidFill>
              </a:rPr>
              <a:t>SALES BY GENDER</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VG"/>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pivotFmt>
      <c:pivotFmt>
        <c:idx val="4"/>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G"/>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G"/>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G"/>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pivotFmt>
    </c:pivotFmts>
    <c:plotArea>
      <c:layout/>
      <c:pieChart>
        <c:varyColors val="1"/>
        <c:ser>
          <c:idx val="0"/>
          <c:order val="0"/>
          <c:tx>
            <c:strRef>
              <c:f>Sheet5!$B$3</c:f>
              <c:strCache>
                <c:ptCount val="1"/>
                <c:pt idx="0">
                  <c:v>Total</c:v>
                </c:pt>
              </c:strCache>
            </c:strRef>
          </c:tx>
          <c:dPt>
            <c:idx val="0"/>
            <c:bubble3D val="0"/>
            <c:spPr>
              <a:solidFill>
                <a:srgbClr val="E2C9BE"/>
              </a:soli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extLst>
              <c:ext xmlns:c16="http://schemas.microsoft.com/office/drawing/2014/chart" uri="{C3380CC4-5D6E-409C-BE32-E72D297353CC}">
                <c16:uniqueId val="{00000001-9974-4F61-B3EA-FD1A014E8057}"/>
              </c:ext>
            </c:extLst>
          </c:dPt>
          <c:dPt>
            <c:idx val="1"/>
            <c:bubble3D val="0"/>
            <c:explosion val="3"/>
            <c:spPr>
              <a:solidFill>
                <a:srgbClr val="A5542E"/>
              </a:soli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extLst>
              <c:ext xmlns:c16="http://schemas.microsoft.com/office/drawing/2014/chart" uri="{C3380CC4-5D6E-409C-BE32-E72D297353CC}">
                <c16:uniqueId val="{00000003-9974-4F61-B3EA-FD1A014E8057}"/>
              </c:ext>
            </c:extLst>
          </c:dPt>
          <c:dLbls>
            <c:dLbl>
              <c:idx val="1"/>
              <c:layout>
                <c:manualLayout>
                  <c:x val="0.16801826044245474"/>
                  <c:y val="1.4832428576054955E-2"/>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tx1">
                          <a:lumMod val="75000"/>
                          <a:lumOff val="25000"/>
                        </a:schemeClr>
                      </a:solidFill>
                      <a:latin typeface="+mn-lt"/>
                      <a:ea typeface="+mn-ea"/>
                      <a:cs typeface="+mn-cs"/>
                    </a:defRPr>
                  </a:pPr>
                  <a:endParaRPr lang="en-VG"/>
                </a:p>
              </c:txPr>
              <c:dLblPos val="bestFit"/>
              <c:showLegendKey val="0"/>
              <c:showVal val="0"/>
              <c:showCatName val="0"/>
              <c:showSerName val="0"/>
              <c:showPercent val="1"/>
              <c:showBubbleSize val="0"/>
              <c:extLst>
                <c:ext xmlns:c15="http://schemas.microsoft.com/office/drawing/2012/chart" uri="{CE6537A1-D6FC-4f65-9D91-7224C49458BB}">
                  <c15:layout>
                    <c:manualLayout>
                      <c:w val="0.13861273515960204"/>
                      <c:h val="0.10091842007193266"/>
                    </c:manualLayout>
                  </c15:layout>
                </c:ext>
                <c:ext xmlns:c16="http://schemas.microsoft.com/office/drawing/2014/chart" uri="{C3380CC4-5D6E-409C-BE32-E72D297353CC}">
                  <c16:uniqueId val="{00000003-9974-4F61-B3EA-FD1A014E8057}"/>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VG"/>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Sheet5!$A$4:$A$6</c:f>
              <c:strCache>
                <c:ptCount val="2"/>
                <c:pt idx="0">
                  <c:v>Female</c:v>
                </c:pt>
                <c:pt idx="1">
                  <c:v>Male</c:v>
                </c:pt>
              </c:strCache>
            </c:strRef>
          </c:cat>
          <c:val>
            <c:numRef>
              <c:f>Sheet5!$B$4:$B$6</c:f>
              <c:numCache>
                <c:formatCode>General</c:formatCode>
                <c:ptCount val="2"/>
                <c:pt idx="0">
                  <c:v>167882.92499999999</c:v>
                </c:pt>
                <c:pt idx="1">
                  <c:v>155083.82399999999</c:v>
                </c:pt>
              </c:numCache>
            </c:numRef>
          </c:val>
          <c:extLst>
            <c:ext xmlns:c16="http://schemas.microsoft.com/office/drawing/2014/chart" uri="{C3380CC4-5D6E-409C-BE32-E72D297353CC}">
              <c16:uniqueId val="{00000004-9974-4F61-B3EA-FD1A014E805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V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V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[Supermarket Sales Analysis...xlsx]Sheet5!PivotTable7</c:name>
    <c:fmtId val="8"/>
  </c:pivotSource>
  <c:chart>
    <c:title>
      <c:tx>
        <c:rich>
          <a:bodyPr rot="0" spcFirstLastPara="1" vertOverflow="ellipsis" vert="horz" wrap="square" anchor="ctr" anchorCtr="1"/>
          <a:lstStyle/>
          <a:p>
            <a:pPr>
              <a:defRPr b="1" i="0" u="none" strike="noStrike" kern="1200" baseline="0">
                <a:solidFill>
                  <a:schemeClr val="tx1"/>
                </a:solidFill>
                <a:effectLst/>
                <a:latin typeface="+mn-lt"/>
                <a:ea typeface="+mn-ea"/>
                <a:cs typeface="+mn-cs"/>
              </a:defRPr>
            </a:pPr>
            <a:r>
              <a:rPr lang="en-US" b="1">
                <a:solidFill>
                  <a:schemeClr val="tx1"/>
                </a:solidFill>
              </a:rPr>
              <a:t>SALES BY CUSTOMER TYPE</a:t>
            </a:r>
          </a:p>
        </c:rich>
      </c:tx>
      <c:layout>
        <c:manualLayout>
          <c:xMode val="edge"/>
          <c:yMode val="edge"/>
          <c:x val="0.16941992723691607"/>
          <c:y val="3.4332118643151416E-2"/>
        </c:manualLayout>
      </c:layout>
      <c:overlay val="0"/>
      <c:spPr>
        <a:noFill/>
        <a:ln>
          <a:noFill/>
        </a:ln>
        <a:effectLst/>
      </c:spPr>
      <c:txPr>
        <a:bodyPr rot="0" spcFirstLastPara="1" vertOverflow="ellipsis" vert="horz" wrap="square" anchor="ctr" anchorCtr="1"/>
        <a:lstStyle/>
        <a:p>
          <a:pPr>
            <a:defRPr b="1" i="0" u="none" strike="noStrike" kern="1200" baseline="0">
              <a:solidFill>
                <a:schemeClr val="tx1"/>
              </a:solidFill>
              <a:effectLst/>
              <a:latin typeface="+mn-lt"/>
              <a:ea typeface="+mn-ea"/>
              <a:cs typeface="+mn-cs"/>
            </a:defRPr>
          </a:pPr>
          <a:endParaRPr lang="en-VG"/>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G"/>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G"/>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G"/>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Sheet5!$B$15</c:f>
              <c:strCache>
                <c:ptCount val="1"/>
                <c:pt idx="0">
                  <c:v>Total</c:v>
                </c:pt>
              </c:strCache>
            </c:strRef>
          </c:tx>
          <c:spPr>
            <a:solidFill>
              <a:srgbClr val="A0522D"/>
            </a:soli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tx1"/>
                    </a:solidFill>
                    <a:latin typeface="+mn-lt"/>
                    <a:ea typeface="+mn-ea"/>
                    <a:cs typeface="+mn-cs"/>
                  </a:defRPr>
                </a:pPr>
                <a:endParaRPr lang="en-V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Sheet5!$A$16:$A$18</c:f>
              <c:strCache>
                <c:ptCount val="2"/>
                <c:pt idx="0">
                  <c:v>Member</c:v>
                </c:pt>
                <c:pt idx="1">
                  <c:v>Non Member</c:v>
                </c:pt>
              </c:strCache>
            </c:strRef>
          </c:cat>
          <c:val>
            <c:numRef>
              <c:f>Sheet5!$B$16:$B$18</c:f>
              <c:numCache>
                <c:formatCode>General</c:formatCode>
                <c:ptCount val="2"/>
                <c:pt idx="0">
                  <c:v>501</c:v>
                </c:pt>
                <c:pt idx="1">
                  <c:v>499</c:v>
                </c:pt>
              </c:numCache>
            </c:numRef>
          </c:val>
          <c:extLst>
            <c:ext xmlns:c16="http://schemas.microsoft.com/office/drawing/2014/chart" uri="{C3380CC4-5D6E-409C-BE32-E72D297353CC}">
              <c16:uniqueId val="{00000000-7B18-4915-8BCE-3419664A3044}"/>
            </c:ext>
          </c:extLst>
        </c:ser>
        <c:dLbls>
          <c:dLblPos val="inEnd"/>
          <c:showLegendKey val="0"/>
          <c:showVal val="1"/>
          <c:showCatName val="0"/>
          <c:showSerName val="0"/>
          <c:showPercent val="0"/>
          <c:showBubbleSize val="0"/>
        </c:dLbls>
        <c:gapWidth val="41"/>
        <c:axId val="310110623"/>
        <c:axId val="310119775"/>
      </c:barChart>
      <c:catAx>
        <c:axId val="31011062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effectLst/>
                <a:latin typeface="+mn-lt"/>
                <a:ea typeface="+mn-ea"/>
                <a:cs typeface="+mn-cs"/>
              </a:defRPr>
            </a:pPr>
            <a:endParaRPr lang="en-VG"/>
          </a:p>
        </c:txPr>
        <c:crossAx val="310119775"/>
        <c:crosses val="autoZero"/>
        <c:auto val="1"/>
        <c:lblAlgn val="ctr"/>
        <c:lblOffset val="100"/>
        <c:noMultiLvlLbl val="0"/>
      </c:catAx>
      <c:valAx>
        <c:axId val="310119775"/>
        <c:scaling>
          <c:orientation val="minMax"/>
        </c:scaling>
        <c:delete val="1"/>
        <c:axPos val="l"/>
        <c:numFmt formatCode="General" sourceLinked="1"/>
        <c:majorTickMark val="none"/>
        <c:minorTickMark val="none"/>
        <c:tickLblPos val="nextTo"/>
        <c:crossAx val="3101106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VG"/>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[Supermarket Sales Analysis...xlsx]Sheet5!PivotTable2</c:name>
    <c:fmtId val="16"/>
  </c:pivotSource>
  <c:chart>
    <c:title>
      <c:tx>
        <c:rich>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US" sz="1600">
                <a:solidFill>
                  <a:schemeClr val="tx1"/>
                </a:solidFill>
              </a:rPr>
              <a:t>AVERAGE  RATING BY GENDER</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VG"/>
        </a:p>
      </c:txPr>
    </c:title>
    <c:autoTitleDeleted val="0"/>
    <c:pivotFmts>
      <c:pivotFmt>
        <c:idx val="0"/>
        <c:spPr>
          <a:solidFill>
            <a:schemeClr val="accent1"/>
          </a:soli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G"/>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G"/>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G"/>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Sheet5!$B$29</c:f>
              <c:strCache>
                <c:ptCount val="1"/>
                <c:pt idx="0">
                  <c:v>Total</c:v>
                </c:pt>
              </c:strCache>
            </c:strRef>
          </c:tx>
          <c:spPr>
            <a:solidFill>
              <a:srgbClr val="A0522D"/>
            </a:soli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V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Sheet5!$A$30:$A$32</c:f>
              <c:strCache>
                <c:ptCount val="2"/>
                <c:pt idx="0">
                  <c:v>Female</c:v>
                </c:pt>
                <c:pt idx="1">
                  <c:v>Male</c:v>
                </c:pt>
              </c:strCache>
            </c:strRef>
          </c:cat>
          <c:val>
            <c:numRef>
              <c:f>Sheet5!$B$30:$B$32</c:f>
              <c:numCache>
                <c:formatCode>General</c:formatCode>
                <c:ptCount val="2"/>
                <c:pt idx="0">
                  <c:v>6.9644710578842313</c:v>
                </c:pt>
                <c:pt idx="1">
                  <c:v>6.980961923847695</c:v>
                </c:pt>
              </c:numCache>
            </c:numRef>
          </c:val>
          <c:extLst>
            <c:ext xmlns:c16="http://schemas.microsoft.com/office/drawing/2014/chart" uri="{C3380CC4-5D6E-409C-BE32-E72D297353CC}">
              <c16:uniqueId val="{00000000-2D2B-41C0-8402-9CF44A68E4CD}"/>
            </c:ext>
          </c:extLst>
        </c:ser>
        <c:dLbls>
          <c:dLblPos val="inEnd"/>
          <c:showLegendKey val="0"/>
          <c:showVal val="1"/>
          <c:showCatName val="0"/>
          <c:showSerName val="0"/>
          <c:showPercent val="0"/>
          <c:showBubbleSize val="0"/>
        </c:dLbls>
        <c:gapWidth val="115"/>
        <c:overlap val="-20"/>
        <c:axId val="1589531280"/>
        <c:axId val="1589555408"/>
      </c:barChart>
      <c:catAx>
        <c:axId val="1589531280"/>
        <c:scaling>
          <c:orientation val="minMax"/>
        </c:scaling>
        <c:delete val="0"/>
        <c:axPos val="l"/>
        <c:numFmt formatCode="General" sourceLinked="1"/>
        <c:majorTickMark val="none"/>
        <c:minorTickMark val="none"/>
        <c:tickLblPos val="nextTo"/>
        <c:spPr>
          <a:noFill/>
          <a:ln w="12700" cap="flat" cmpd="sng" algn="ctr">
            <a:noFill/>
            <a:round/>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VG"/>
          </a:p>
        </c:txPr>
        <c:crossAx val="1589555408"/>
        <c:crosses val="autoZero"/>
        <c:auto val="1"/>
        <c:lblAlgn val="ctr"/>
        <c:lblOffset val="100"/>
        <c:noMultiLvlLbl val="0"/>
      </c:catAx>
      <c:valAx>
        <c:axId val="158955540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VG"/>
          </a:p>
        </c:txPr>
        <c:crossAx val="1589531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VG"/>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[Supermarket Sales Analysis...xlsx]Sheet4!PivotTable8</c:name>
    <c:fmtId val="10"/>
  </c:pivotSource>
  <c:chart>
    <c:title>
      <c:tx>
        <c:rich>
          <a:bodyPr rot="0" spcFirstLastPara="1" vertOverflow="ellipsis" vert="horz" wrap="square" anchor="ctr" anchorCtr="1"/>
          <a:lstStyle/>
          <a:p>
            <a:pPr>
              <a:defRPr b="1" i="0" u="none" strike="noStrike" kern="1200" baseline="0">
                <a:solidFill>
                  <a:schemeClr val="tx1"/>
                </a:solidFill>
                <a:effectLst/>
                <a:latin typeface="+mn-lt"/>
                <a:ea typeface="+mn-ea"/>
                <a:cs typeface="+mn-cs"/>
              </a:defRPr>
            </a:pPr>
            <a:r>
              <a:rPr lang="en-US" b="1">
                <a:solidFill>
                  <a:schemeClr val="tx1"/>
                </a:solidFill>
              </a:rPr>
              <a:t>SALES BY PRODUCT LINE</a:t>
            </a:r>
          </a:p>
        </c:rich>
      </c:tx>
      <c:overlay val="0"/>
      <c:spPr>
        <a:noFill/>
        <a:ln>
          <a:noFill/>
        </a:ln>
        <a:effectLst/>
      </c:spPr>
      <c:txPr>
        <a:bodyPr rot="0" spcFirstLastPara="1" vertOverflow="ellipsis" vert="horz" wrap="square" anchor="ctr" anchorCtr="1"/>
        <a:lstStyle/>
        <a:p>
          <a:pPr>
            <a:defRPr b="1" i="0" u="none" strike="noStrike" kern="1200" baseline="0">
              <a:solidFill>
                <a:schemeClr val="tx1"/>
              </a:solidFill>
              <a:effectLst/>
              <a:latin typeface="+mn-lt"/>
              <a:ea typeface="+mn-ea"/>
              <a:cs typeface="+mn-cs"/>
            </a:defRPr>
          </a:pPr>
          <a:endParaRPr lang="en-VG"/>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G"/>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G"/>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G"/>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c:f>
              <c:strCache>
                <c:ptCount val="1"/>
                <c:pt idx="0">
                  <c:v>Total</c:v>
                </c:pt>
              </c:strCache>
            </c:strRef>
          </c:tx>
          <c:spPr>
            <a:solidFill>
              <a:srgbClr val="E2C9BE"/>
            </a:solidFill>
            <a:ln>
              <a:noFill/>
            </a:ln>
            <a:effectLst>
              <a:outerShdw blurRad="76200" dir="18900000" sy="23000" kx="-1200000" algn="bl" rotWithShape="0">
                <a:prstClr val="black">
                  <a:alpha val="20000"/>
                </a:prstClr>
              </a:outerShdw>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tx1"/>
                    </a:solidFill>
                    <a:latin typeface="+mn-lt"/>
                    <a:ea typeface="+mn-ea"/>
                    <a:cs typeface="+mn-cs"/>
                  </a:defRPr>
                </a:pPr>
                <a:endParaRPr lang="en-V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Sheet4!$A$4:$A$10</c:f>
              <c:strCache>
                <c:ptCount val="6"/>
                <c:pt idx="0">
                  <c:v>Food and beverages</c:v>
                </c:pt>
                <c:pt idx="1">
                  <c:v>Sports and travel</c:v>
                </c:pt>
                <c:pt idx="2">
                  <c:v>Electronic accessories</c:v>
                </c:pt>
                <c:pt idx="3">
                  <c:v>Fashion accessories</c:v>
                </c:pt>
                <c:pt idx="4">
                  <c:v>Home and lifestyle</c:v>
                </c:pt>
                <c:pt idx="5">
                  <c:v>Health and beauty</c:v>
                </c:pt>
              </c:strCache>
            </c:strRef>
          </c:cat>
          <c:val>
            <c:numRef>
              <c:f>Sheet4!$B$4:$B$10</c:f>
              <c:numCache>
                <c:formatCode>General</c:formatCode>
                <c:ptCount val="6"/>
                <c:pt idx="0">
                  <c:v>56144.843999999997</c:v>
                </c:pt>
                <c:pt idx="1">
                  <c:v>55122.826500000003</c:v>
                </c:pt>
                <c:pt idx="2">
                  <c:v>54337.531499999997</c:v>
                </c:pt>
                <c:pt idx="3">
                  <c:v>54305.894999999997</c:v>
                </c:pt>
                <c:pt idx="4">
                  <c:v>53861.913</c:v>
                </c:pt>
                <c:pt idx="5">
                  <c:v>49193.739000000001</c:v>
                </c:pt>
              </c:numCache>
            </c:numRef>
          </c:val>
          <c:extLst>
            <c:ext xmlns:c16="http://schemas.microsoft.com/office/drawing/2014/chart" uri="{C3380CC4-5D6E-409C-BE32-E72D297353CC}">
              <c16:uniqueId val="{00000000-A5DE-4918-A5D7-E9928EC1DFBC}"/>
            </c:ext>
          </c:extLst>
        </c:ser>
        <c:dLbls>
          <c:dLblPos val="inEnd"/>
          <c:showLegendKey val="0"/>
          <c:showVal val="1"/>
          <c:showCatName val="0"/>
          <c:showSerName val="0"/>
          <c:showPercent val="0"/>
          <c:showBubbleSize val="0"/>
        </c:dLbls>
        <c:gapWidth val="41"/>
        <c:axId val="972640703"/>
        <c:axId val="347445295"/>
      </c:barChart>
      <c:catAx>
        <c:axId val="97264070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dk1">
                    <a:lumMod val="65000"/>
                    <a:lumOff val="35000"/>
                  </a:schemeClr>
                </a:solidFill>
                <a:effectLst/>
                <a:latin typeface="+mn-lt"/>
                <a:ea typeface="+mn-ea"/>
                <a:cs typeface="+mn-cs"/>
              </a:defRPr>
            </a:pPr>
            <a:endParaRPr lang="en-VG"/>
          </a:p>
        </c:txPr>
        <c:crossAx val="347445295"/>
        <c:crosses val="autoZero"/>
        <c:auto val="1"/>
        <c:lblAlgn val="ctr"/>
        <c:lblOffset val="100"/>
        <c:noMultiLvlLbl val="0"/>
      </c:catAx>
      <c:valAx>
        <c:axId val="347445295"/>
        <c:scaling>
          <c:orientation val="minMax"/>
        </c:scaling>
        <c:delete val="1"/>
        <c:axPos val="l"/>
        <c:numFmt formatCode="General" sourceLinked="1"/>
        <c:majorTickMark val="none"/>
        <c:minorTickMark val="none"/>
        <c:tickLblPos val="nextTo"/>
        <c:crossAx val="9726407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VG"/>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[Supermarket Sales Analysis...xlsx]Sheet4!PivotTable6</c:name>
    <c:fmtId val="23"/>
  </c:pivotSource>
  <c:chart>
    <c:title>
      <c:tx>
        <c:rich>
          <a:bodyPr rot="0" spcFirstLastPara="1" vertOverflow="ellipsis" vert="horz" wrap="square" anchor="ctr" anchorCtr="1"/>
          <a:lstStyle/>
          <a:p>
            <a:pPr>
              <a:defRPr b="1" i="0" u="none" strike="noStrike" kern="1200" baseline="0">
                <a:solidFill>
                  <a:schemeClr val="tx1"/>
                </a:solidFill>
                <a:effectLst/>
                <a:latin typeface="+mn-lt"/>
                <a:ea typeface="+mn-ea"/>
                <a:cs typeface="+mn-cs"/>
              </a:defRPr>
            </a:pPr>
            <a:r>
              <a:rPr lang="en-GB" b="1">
                <a:solidFill>
                  <a:schemeClr val="tx1"/>
                </a:solidFill>
              </a:rPr>
              <a:t>RATING BY PRODUCT LINE</a:t>
            </a:r>
          </a:p>
        </c:rich>
      </c:tx>
      <c:overlay val="0"/>
      <c:spPr>
        <a:noFill/>
        <a:ln>
          <a:noFill/>
        </a:ln>
        <a:effectLst/>
      </c:spPr>
      <c:txPr>
        <a:bodyPr rot="0" spcFirstLastPara="1" vertOverflow="ellipsis" vert="horz" wrap="square" anchor="ctr" anchorCtr="1"/>
        <a:lstStyle/>
        <a:p>
          <a:pPr>
            <a:defRPr b="1" i="0" u="none" strike="noStrike" kern="1200" baseline="0">
              <a:solidFill>
                <a:schemeClr val="tx1"/>
              </a:solidFill>
              <a:effectLst/>
              <a:latin typeface="+mn-lt"/>
              <a:ea typeface="+mn-ea"/>
              <a:cs typeface="+mn-cs"/>
            </a:defRPr>
          </a:pPr>
          <a:endParaRPr lang="en-VG"/>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G"/>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G"/>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G"/>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Sheet4!$B$33</c:f>
              <c:strCache>
                <c:ptCount val="1"/>
                <c:pt idx="0">
                  <c:v>Total</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tx1"/>
                    </a:solidFill>
                    <a:latin typeface="+mn-lt"/>
                    <a:ea typeface="+mn-ea"/>
                    <a:cs typeface="+mn-cs"/>
                  </a:defRPr>
                </a:pPr>
                <a:endParaRPr lang="en-V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Sheet4!$A$34:$A$40</c:f>
              <c:strCache>
                <c:ptCount val="6"/>
                <c:pt idx="0">
                  <c:v>Food and beverages</c:v>
                </c:pt>
                <c:pt idx="1">
                  <c:v>Fashion accessories</c:v>
                </c:pt>
                <c:pt idx="2">
                  <c:v>Health and beauty</c:v>
                </c:pt>
                <c:pt idx="3">
                  <c:v>Electronic accessories</c:v>
                </c:pt>
                <c:pt idx="4">
                  <c:v>Sports and travel</c:v>
                </c:pt>
                <c:pt idx="5">
                  <c:v>Home and lifestyle</c:v>
                </c:pt>
              </c:strCache>
            </c:strRef>
          </c:cat>
          <c:val>
            <c:numRef>
              <c:f>Sheet4!$B$34:$B$40</c:f>
              <c:numCache>
                <c:formatCode>General</c:formatCode>
                <c:ptCount val="6"/>
                <c:pt idx="0">
                  <c:v>7.1132183908045983</c:v>
                </c:pt>
                <c:pt idx="1">
                  <c:v>7.0292134831460675</c:v>
                </c:pt>
                <c:pt idx="2">
                  <c:v>7.0032894736842106</c:v>
                </c:pt>
                <c:pt idx="3">
                  <c:v>6.9247058823529413</c:v>
                </c:pt>
                <c:pt idx="4">
                  <c:v>6.9162650602409634</c:v>
                </c:pt>
                <c:pt idx="5">
                  <c:v>6.8375000000000004</c:v>
                </c:pt>
              </c:numCache>
            </c:numRef>
          </c:val>
          <c:extLst>
            <c:ext xmlns:c16="http://schemas.microsoft.com/office/drawing/2014/chart" uri="{C3380CC4-5D6E-409C-BE32-E72D297353CC}">
              <c16:uniqueId val="{00000000-1202-4D19-92C5-5322D601C01D}"/>
            </c:ext>
          </c:extLst>
        </c:ser>
        <c:dLbls>
          <c:dLblPos val="inEnd"/>
          <c:showLegendKey val="0"/>
          <c:showVal val="1"/>
          <c:showCatName val="0"/>
          <c:showSerName val="0"/>
          <c:showPercent val="0"/>
          <c:showBubbleSize val="0"/>
        </c:dLbls>
        <c:gapWidth val="41"/>
        <c:axId val="1887977392"/>
        <c:axId val="1887988624"/>
      </c:barChart>
      <c:catAx>
        <c:axId val="188797739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effectLst/>
                <a:latin typeface="+mn-lt"/>
                <a:ea typeface="+mn-ea"/>
                <a:cs typeface="+mn-cs"/>
              </a:defRPr>
            </a:pPr>
            <a:endParaRPr lang="en-VG"/>
          </a:p>
        </c:txPr>
        <c:crossAx val="1887988624"/>
        <c:crosses val="autoZero"/>
        <c:auto val="1"/>
        <c:lblAlgn val="ctr"/>
        <c:lblOffset val="100"/>
        <c:noMultiLvlLbl val="0"/>
      </c:catAx>
      <c:valAx>
        <c:axId val="1887988624"/>
        <c:scaling>
          <c:orientation val="minMax"/>
        </c:scaling>
        <c:delete val="1"/>
        <c:axPos val="l"/>
        <c:numFmt formatCode="General" sourceLinked="1"/>
        <c:majorTickMark val="none"/>
        <c:minorTickMark val="none"/>
        <c:tickLblPos val="nextTo"/>
        <c:crossAx val="18879773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VG"/>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GB"/>
              <a:t>MONTHLY SALES TREND</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VG"/>
        </a:p>
      </c:txPr>
    </c:title>
    <c:autoTitleDeleted val="0"/>
    <c:plotArea>
      <c:layout/>
      <c:lineChart>
        <c:grouping val="standard"/>
        <c:varyColors val="0"/>
        <c:ser>
          <c:idx val="0"/>
          <c:order val="0"/>
          <c:tx>
            <c:strRef>
              <c:f>Rough!$B$25</c:f>
              <c:strCache>
                <c:ptCount val="1"/>
                <c:pt idx="0">
                  <c:v>Sum of Total</c:v>
                </c:pt>
              </c:strCache>
            </c:strRef>
          </c:tx>
          <c:spPr>
            <a:ln w="69850" cap="rnd">
              <a:solidFill>
                <a:schemeClr val="accent1"/>
              </a:solidFill>
              <a:round/>
            </a:ln>
            <a:effectLst>
              <a:outerShdw blurRad="50800" dist="50800" dir="5400000" sx="96000" sy="96000" rotWithShape="0">
                <a:srgbClr val="000000">
                  <a:alpha val="48000"/>
                </a:srgbClr>
              </a:outerShdw>
            </a:effectLst>
          </c:spPr>
          <c:marker>
            <c:symbol val="none"/>
          </c:marker>
          <c:dPt>
            <c:idx val="1"/>
            <c:marker>
              <c:symbol val="none"/>
            </c:marker>
            <c:bubble3D val="0"/>
            <c:spPr>
              <a:ln w="69850" cap="rnd">
                <a:solidFill>
                  <a:srgbClr val="A5542E"/>
                </a:solidFill>
                <a:round/>
              </a:ln>
              <a:effectLst>
                <a:outerShdw blurRad="50800" dist="50800" dir="5400000" sx="96000" sy="96000" rotWithShape="0">
                  <a:srgbClr val="000000">
                    <a:alpha val="48000"/>
                  </a:srgbClr>
                </a:outerShdw>
              </a:effectLst>
            </c:spPr>
            <c:extLst>
              <c:ext xmlns:c16="http://schemas.microsoft.com/office/drawing/2014/chart" uri="{C3380CC4-5D6E-409C-BE32-E72D297353CC}">
                <c16:uniqueId val="{00000003-472C-4690-AD5F-FC47A0E92CF6}"/>
              </c:ext>
            </c:extLst>
          </c:dPt>
          <c:dPt>
            <c:idx val="2"/>
            <c:marker>
              <c:symbol val="none"/>
            </c:marker>
            <c:bubble3D val="0"/>
            <c:spPr>
              <a:ln w="69850" cap="rnd">
                <a:solidFill>
                  <a:srgbClr val="A0522D"/>
                </a:solidFill>
                <a:round/>
              </a:ln>
              <a:effectLst>
                <a:outerShdw blurRad="50800" dist="50800" dir="5400000" sx="96000" sy="96000" rotWithShape="0">
                  <a:srgbClr val="000000">
                    <a:alpha val="48000"/>
                  </a:srgbClr>
                </a:outerShdw>
              </a:effectLst>
            </c:spPr>
            <c:extLst>
              <c:ext xmlns:c16="http://schemas.microsoft.com/office/drawing/2014/chart" uri="{C3380CC4-5D6E-409C-BE32-E72D297353CC}">
                <c16:uniqueId val="{00000002-472C-4690-AD5F-FC47A0E92CF6}"/>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2"/>
                    </a:solidFill>
                    <a:latin typeface="+mn-lt"/>
                    <a:ea typeface="+mn-ea"/>
                    <a:cs typeface="+mn-cs"/>
                  </a:defRPr>
                </a:pPr>
                <a:endParaRPr lang="en-VG"/>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Rough!$A$26:$A$28</c:f>
              <c:strCache>
                <c:ptCount val="3"/>
                <c:pt idx="0">
                  <c:v>Jan</c:v>
                </c:pt>
                <c:pt idx="1">
                  <c:v>Feb</c:v>
                </c:pt>
                <c:pt idx="2">
                  <c:v>Mar</c:v>
                </c:pt>
              </c:strCache>
            </c:strRef>
          </c:cat>
          <c:val>
            <c:numRef>
              <c:f>Rough!$B$26:$B$28</c:f>
              <c:numCache>
                <c:formatCode>General</c:formatCode>
                <c:ptCount val="3"/>
                <c:pt idx="0">
                  <c:v>116291.868</c:v>
                </c:pt>
                <c:pt idx="1">
                  <c:v>97219.373999999996</c:v>
                </c:pt>
                <c:pt idx="2">
                  <c:v>109455.507</c:v>
                </c:pt>
              </c:numCache>
            </c:numRef>
          </c:val>
          <c:smooth val="0"/>
          <c:extLst>
            <c:ext xmlns:c16="http://schemas.microsoft.com/office/drawing/2014/chart" uri="{C3380CC4-5D6E-409C-BE32-E72D297353CC}">
              <c16:uniqueId val="{00000000-472C-4690-AD5F-FC47A0E92CF6}"/>
            </c:ext>
          </c:extLst>
        </c:ser>
        <c:dLbls>
          <c:dLblPos val="ctr"/>
          <c:showLegendKey val="0"/>
          <c:showVal val="1"/>
          <c:showCatName val="0"/>
          <c:showSerName val="0"/>
          <c:showPercent val="0"/>
          <c:showBubbleSize val="0"/>
        </c:dLbls>
        <c:smooth val="0"/>
        <c:axId val="122498767"/>
        <c:axId val="122503343"/>
      </c:lineChart>
      <c:catAx>
        <c:axId val="122498767"/>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1" i="0" u="none" strike="noStrike" kern="1200" baseline="0">
                <a:solidFill>
                  <a:schemeClr val="lt1">
                    <a:lumMod val="85000"/>
                  </a:schemeClr>
                </a:solidFill>
                <a:latin typeface="+mn-lt"/>
                <a:ea typeface="+mn-ea"/>
                <a:cs typeface="+mn-cs"/>
              </a:defRPr>
            </a:pPr>
            <a:endParaRPr lang="en-VG"/>
          </a:p>
        </c:txPr>
        <c:crossAx val="122503343"/>
        <c:crosses val="autoZero"/>
        <c:auto val="1"/>
        <c:lblAlgn val="ctr"/>
        <c:lblOffset val="100"/>
        <c:noMultiLvlLbl val="0"/>
      </c:catAx>
      <c:valAx>
        <c:axId val="122503343"/>
        <c:scaling>
          <c:orientation val="minMax"/>
        </c:scaling>
        <c:delete val="1"/>
        <c:axPos val="l"/>
        <c:numFmt formatCode="General" sourceLinked="1"/>
        <c:majorTickMark val="none"/>
        <c:minorTickMark val="none"/>
        <c:tickLblPos val="nextTo"/>
        <c:crossAx val="1224987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VG"/>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r>
              <a:rPr lang="en-GB" b="1">
                <a:solidFill>
                  <a:schemeClr val="tx1"/>
                </a:solidFill>
              </a:rPr>
              <a:t>PRODUCT LINE SALES TREND</a:t>
            </a:r>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endParaRPr lang="en-VG"/>
        </a:p>
      </c:txPr>
    </c:title>
    <c:autoTitleDeleted val="0"/>
    <c:plotArea>
      <c:layout>
        <c:manualLayout>
          <c:layoutTarget val="inner"/>
          <c:xMode val="edge"/>
          <c:yMode val="edge"/>
          <c:x val="9.3503974105792961E-2"/>
          <c:y val="0.22971516370150002"/>
          <c:w val="0.88464747591381132"/>
          <c:h val="0.39178437400513294"/>
        </c:manualLayout>
      </c:layout>
      <c:lineChart>
        <c:grouping val="standard"/>
        <c:varyColors val="0"/>
        <c:ser>
          <c:idx val="0"/>
          <c:order val="0"/>
          <c:tx>
            <c:strRef>
              <c:f>Rough!$A$18</c:f>
              <c:strCache>
                <c:ptCount val="1"/>
                <c:pt idx="0">
                  <c:v>Jan</c:v>
                </c:pt>
              </c:strCache>
            </c:strRef>
          </c:tx>
          <c:spPr>
            <a:ln w="28575" cap="rnd">
              <a:solidFill>
                <a:schemeClr val="accent2">
                  <a:lumMod val="50000"/>
                </a:schemeClr>
              </a:solidFill>
              <a:round/>
            </a:ln>
            <a:effectLst/>
          </c:spPr>
          <c:marker>
            <c:symbol val="circle"/>
            <c:size val="5"/>
            <c:spPr>
              <a:solidFill>
                <a:schemeClr val="accent1"/>
              </a:solidFill>
              <a:ln w="9525">
                <a:solidFill>
                  <a:schemeClr val="accent1"/>
                </a:solidFill>
              </a:ln>
              <a:effectLst/>
            </c:spPr>
          </c:marker>
          <c:cat>
            <c:strRef>
              <c:f>Rough!$B$17:$G$17</c:f>
              <c:strCache>
                <c:ptCount val="6"/>
                <c:pt idx="0">
                  <c:v>Electronic accessories</c:v>
                </c:pt>
                <c:pt idx="1">
                  <c:v>Fashion accessories</c:v>
                </c:pt>
                <c:pt idx="2">
                  <c:v>Food and beverages</c:v>
                </c:pt>
                <c:pt idx="3">
                  <c:v>Health and beauty</c:v>
                </c:pt>
                <c:pt idx="4">
                  <c:v>Home and lifestyle</c:v>
                </c:pt>
                <c:pt idx="5">
                  <c:v>Sports and travel</c:v>
                </c:pt>
              </c:strCache>
            </c:strRef>
          </c:cat>
          <c:val>
            <c:numRef>
              <c:f>Rough!$B$18:$G$18</c:f>
              <c:numCache>
                <c:formatCode>General</c:formatCode>
                <c:ptCount val="6"/>
                <c:pt idx="0">
                  <c:v>18831.288</c:v>
                </c:pt>
                <c:pt idx="1">
                  <c:v>19345.116000000002</c:v>
                </c:pt>
                <c:pt idx="2">
                  <c:v>19570.53</c:v>
                </c:pt>
                <c:pt idx="3">
                  <c:v>16383.171</c:v>
                </c:pt>
                <c:pt idx="4">
                  <c:v>20494.740000000002</c:v>
                </c:pt>
                <c:pt idx="5">
                  <c:v>21667.023000000001</c:v>
                </c:pt>
              </c:numCache>
            </c:numRef>
          </c:val>
          <c:smooth val="0"/>
          <c:extLst>
            <c:ext xmlns:c16="http://schemas.microsoft.com/office/drawing/2014/chart" uri="{C3380CC4-5D6E-409C-BE32-E72D297353CC}">
              <c16:uniqueId val="{00000000-C5A0-4312-A88C-C2F3B6E5360C}"/>
            </c:ext>
          </c:extLst>
        </c:ser>
        <c:ser>
          <c:idx val="1"/>
          <c:order val="1"/>
          <c:tx>
            <c:strRef>
              <c:f>Rough!$A$19</c:f>
              <c:strCache>
                <c:ptCount val="1"/>
                <c:pt idx="0">
                  <c:v>Feb</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Rough!$B$17:$G$17</c:f>
              <c:strCache>
                <c:ptCount val="6"/>
                <c:pt idx="0">
                  <c:v>Electronic accessories</c:v>
                </c:pt>
                <c:pt idx="1">
                  <c:v>Fashion accessories</c:v>
                </c:pt>
                <c:pt idx="2">
                  <c:v>Food and beverages</c:v>
                </c:pt>
                <c:pt idx="3">
                  <c:v>Health and beauty</c:v>
                </c:pt>
                <c:pt idx="4">
                  <c:v>Home and lifestyle</c:v>
                </c:pt>
                <c:pt idx="5">
                  <c:v>Sports and travel</c:v>
                </c:pt>
              </c:strCache>
            </c:strRef>
          </c:cat>
          <c:val>
            <c:numRef>
              <c:f>Rough!$B$19:$G$19</c:f>
              <c:numCache>
                <c:formatCode>General</c:formatCode>
                <c:ptCount val="6"/>
                <c:pt idx="0">
                  <c:v>17362.904999999999</c:v>
                </c:pt>
                <c:pt idx="1">
                  <c:v>19009.861499999999</c:v>
                </c:pt>
                <c:pt idx="2">
                  <c:v>20000.358</c:v>
                </c:pt>
                <c:pt idx="3">
                  <c:v>14602.255499999999</c:v>
                </c:pt>
                <c:pt idx="4">
                  <c:v>12434.3835</c:v>
                </c:pt>
                <c:pt idx="5">
                  <c:v>13809.610500000001</c:v>
                </c:pt>
              </c:numCache>
            </c:numRef>
          </c:val>
          <c:smooth val="0"/>
          <c:extLst>
            <c:ext xmlns:c16="http://schemas.microsoft.com/office/drawing/2014/chart" uri="{C3380CC4-5D6E-409C-BE32-E72D297353CC}">
              <c16:uniqueId val="{00000001-C5A0-4312-A88C-C2F3B6E5360C}"/>
            </c:ext>
          </c:extLst>
        </c:ser>
        <c:ser>
          <c:idx val="2"/>
          <c:order val="2"/>
          <c:tx>
            <c:strRef>
              <c:f>Rough!$A$20</c:f>
              <c:strCache>
                <c:ptCount val="1"/>
                <c:pt idx="0">
                  <c:v>Mar</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Rough!$B$17:$G$17</c:f>
              <c:strCache>
                <c:ptCount val="6"/>
                <c:pt idx="0">
                  <c:v>Electronic accessories</c:v>
                </c:pt>
                <c:pt idx="1">
                  <c:v>Fashion accessories</c:v>
                </c:pt>
                <c:pt idx="2">
                  <c:v>Food and beverages</c:v>
                </c:pt>
                <c:pt idx="3">
                  <c:v>Health and beauty</c:v>
                </c:pt>
                <c:pt idx="4">
                  <c:v>Home and lifestyle</c:v>
                </c:pt>
                <c:pt idx="5">
                  <c:v>Sports and travel</c:v>
                </c:pt>
              </c:strCache>
            </c:strRef>
          </c:cat>
          <c:val>
            <c:numRef>
              <c:f>Rough!$B$20:$G$20</c:f>
              <c:numCache>
                <c:formatCode>General</c:formatCode>
                <c:ptCount val="6"/>
                <c:pt idx="0">
                  <c:v>18143.338500000002</c:v>
                </c:pt>
                <c:pt idx="1">
                  <c:v>15950.9175</c:v>
                </c:pt>
                <c:pt idx="2">
                  <c:v>16573.955999999998</c:v>
                </c:pt>
                <c:pt idx="3">
                  <c:v>18208.3125</c:v>
                </c:pt>
                <c:pt idx="4">
                  <c:v>20932.789499999999</c:v>
                </c:pt>
                <c:pt idx="5">
                  <c:v>19646.192999999999</c:v>
                </c:pt>
              </c:numCache>
            </c:numRef>
          </c:val>
          <c:smooth val="0"/>
          <c:extLst>
            <c:ext xmlns:c16="http://schemas.microsoft.com/office/drawing/2014/chart" uri="{C3380CC4-5D6E-409C-BE32-E72D297353CC}">
              <c16:uniqueId val="{00000002-C5A0-4312-A88C-C2F3B6E5360C}"/>
            </c:ext>
          </c:extLst>
        </c:ser>
        <c:dLbls>
          <c:showLegendKey val="0"/>
          <c:showVal val="0"/>
          <c:showCatName val="0"/>
          <c:showSerName val="0"/>
          <c:showPercent val="0"/>
          <c:showBubbleSize val="0"/>
        </c:dLbls>
        <c:marker val="1"/>
        <c:smooth val="0"/>
        <c:axId val="354223759"/>
        <c:axId val="354242895"/>
      </c:lineChart>
      <c:catAx>
        <c:axId val="3542237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VG"/>
          </a:p>
        </c:txPr>
        <c:crossAx val="354242895"/>
        <c:crosses val="autoZero"/>
        <c:auto val="1"/>
        <c:lblAlgn val="ctr"/>
        <c:lblOffset val="100"/>
        <c:noMultiLvlLbl val="0"/>
      </c:catAx>
      <c:valAx>
        <c:axId val="35424289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VG"/>
          </a:p>
        </c:txPr>
        <c:crossAx val="3542237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V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2">
          <a:lumMod val="50000"/>
        </a:schemeClr>
      </a:solidFill>
    </a:ln>
    <a:effectLst/>
  </c:spPr>
  <c:txPr>
    <a:bodyPr/>
    <a:lstStyle/>
    <a:p>
      <a:pPr>
        <a:defRPr/>
      </a:pPr>
      <a:endParaRPr lang="en-VG"/>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11.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F13D89-3C3F-45F1-B045-F8EB898A9939}" type="datetimeFigureOut">
              <a:rPr lang="en-VG" smtClean="0"/>
              <a:t>18/07/2024</a:t>
            </a:fld>
            <a:endParaRPr lang="en-VG"/>
          </a:p>
        </p:txBody>
      </p:sp>
      <p:sp>
        <p:nvSpPr>
          <p:cNvPr id="5" name="Footer Placeholder 4"/>
          <p:cNvSpPr>
            <a:spLocks noGrp="1"/>
          </p:cNvSpPr>
          <p:nvPr>
            <p:ph type="ftr" sz="quarter" idx="11"/>
          </p:nvPr>
        </p:nvSpPr>
        <p:spPr>
          <a:xfrm>
            <a:off x="2416500" y="329307"/>
            <a:ext cx="4973915" cy="309201"/>
          </a:xfrm>
        </p:spPr>
        <p:txBody>
          <a:bodyPr/>
          <a:lstStyle/>
          <a:p>
            <a:endParaRPr lang="en-VG"/>
          </a:p>
        </p:txBody>
      </p:sp>
      <p:sp>
        <p:nvSpPr>
          <p:cNvPr id="6" name="Slide Number Placeholder 5"/>
          <p:cNvSpPr>
            <a:spLocks noGrp="1"/>
          </p:cNvSpPr>
          <p:nvPr>
            <p:ph type="sldNum" sz="quarter" idx="12"/>
          </p:nvPr>
        </p:nvSpPr>
        <p:spPr>
          <a:xfrm>
            <a:off x="1437664" y="798973"/>
            <a:ext cx="811019" cy="503578"/>
          </a:xfrm>
        </p:spPr>
        <p:txBody>
          <a:bodyPr/>
          <a:lstStyle/>
          <a:p>
            <a:fld id="{1580354C-ADDD-4E82-9213-BF0ECD6FB5C4}" type="slidenum">
              <a:rPr lang="en-VG" smtClean="0"/>
              <a:t>‹#›</a:t>
            </a:fld>
            <a:endParaRPr lang="en-VG"/>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4385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F13D89-3C3F-45F1-B045-F8EB898A9939}" type="datetimeFigureOut">
              <a:rPr lang="en-VG" smtClean="0"/>
              <a:t>18/07/2024</a:t>
            </a:fld>
            <a:endParaRPr lang="en-VG"/>
          </a:p>
        </p:txBody>
      </p:sp>
      <p:sp>
        <p:nvSpPr>
          <p:cNvPr id="5" name="Footer Placeholder 4"/>
          <p:cNvSpPr>
            <a:spLocks noGrp="1"/>
          </p:cNvSpPr>
          <p:nvPr>
            <p:ph type="ftr" sz="quarter" idx="11"/>
          </p:nvPr>
        </p:nvSpPr>
        <p:spPr/>
        <p:txBody>
          <a:bodyPr/>
          <a:lstStyle/>
          <a:p>
            <a:endParaRPr lang="en-VG"/>
          </a:p>
        </p:txBody>
      </p:sp>
      <p:sp>
        <p:nvSpPr>
          <p:cNvPr id="6" name="Slide Number Placeholder 5"/>
          <p:cNvSpPr>
            <a:spLocks noGrp="1"/>
          </p:cNvSpPr>
          <p:nvPr>
            <p:ph type="sldNum" sz="quarter" idx="12"/>
          </p:nvPr>
        </p:nvSpPr>
        <p:spPr/>
        <p:txBody>
          <a:bodyPr/>
          <a:lstStyle/>
          <a:p>
            <a:fld id="{1580354C-ADDD-4E82-9213-BF0ECD6FB5C4}" type="slidenum">
              <a:rPr lang="en-VG" smtClean="0"/>
              <a:t>‹#›</a:t>
            </a:fld>
            <a:endParaRPr lang="en-VG"/>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227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F13D89-3C3F-45F1-B045-F8EB898A9939}" type="datetimeFigureOut">
              <a:rPr lang="en-VG" smtClean="0"/>
              <a:t>18/07/2024</a:t>
            </a:fld>
            <a:endParaRPr lang="en-VG"/>
          </a:p>
        </p:txBody>
      </p:sp>
      <p:sp>
        <p:nvSpPr>
          <p:cNvPr id="5" name="Footer Placeholder 4"/>
          <p:cNvSpPr>
            <a:spLocks noGrp="1"/>
          </p:cNvSpPr>
          <p:nvPr>
            <p:ph type="ftr" sz="quarter" idx="11"/>
          </p:nvPr>
        </p:nvSpPr>
        <p:spPr/>
        <p:txBody>
          <a:bodyPr/>
          <a:lstStyle/>
          <a:p>
            <a:endParaRPr lang="en-VG"/>
          </a:p>
        </p:txBody>
      </p:sp>
      <p:sp>
        <p:nvSpPr>
          <p:cNvPr id="6" name="Slide Number Placeholder 5"/>
          <p:cNvSpPr>
            <a:spLocks noGrp="1"/>
          </p:cNvSpPr>
          <p:nvPr>
            <p:ph type="sldNum" sz="quarter" idx="12"/>
          </p:nvPr>
        </p:nvSpPr>
        <p:spPr/>
        <p:txBody>
          <a:bodyPr/>
          <a:lstStyle/>
          <a:p>
            <a:fld id="{1580354C-ADDD-4E82-9213-BF0ECD6FB5C4}" type="slidenum">
              <a:rPr lang="en-VG" smtClean="0"/>
              <a:t>‹#›</a:t>
            </a:fld>
            <a:endParaRPr lang="en-VG"/>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8195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F13D89-3C3F-45F1-B045-F8EB898A9939}" type="datetimeFigureOut">
              <a:rPr lang="en-VG" smtClean="0"/>
              <a:t>18/07/2024</a:t>
            </a:fld>
            <a:endParaRPr lang="en-VG"/>
          </a:p>
        </p:txBody>
      </p:sp>
      <p:sp>
        <p:nvSpPr>
          <p:cNvPr id="5" name="Footer Placeholder 4"/>
          <p:cNvSpPr>
            <a:spLocks noGrp="1"/>
          </p:cNvSpPr>
          <p:nvPr>
            <p:ph type="ftr" sz="quarter" idx="11"/>
          </p:nvPr>
        </p:nvSpPr>
        <p:spPr/>
        <p:txBody>
          <a:bodyPr/>
          <a:lstStyle/>
          <a:p>
            <a:endParaRPr lang="en-VG"/>
          </a:p>
        </p:txBody>
      </p:sp>
      <p:sp>
        <p:nvSpPr>
          <p:cNvPr id="6" name="Slide Number Placeholder 5"/>
          <p:cNvSpPr>
            <a:spLocks noGrp="1"/>
          </p:cNvSpPr>
          <p:nvPr>
            <p:ph type="sldNum" sz="quarter" idx="12"/>
          </p:nvPr>
        </p:nvSpPr>
        <p:spPr/>
        <p:txBody>
          <a:bodyPr/>
          <a:lstStyle/>
          <a:p>
            <a:fld id="{1580354C-ADDD-4E82-9213-BF0ECD6FB5C4}" type="slidenum">
              <a:rPr lang="en-VG" smtClean="0"/>
              <a:t>‹#›</a:t>
            </a:fld>
            <a:endParaRPr lang="en-VG"/>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7639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F13D89-3C3F-45F1-B045-F8EB898A9939}" type="datetimeFigureOut">
              <a:rPr lang="en-VG" smtClean="0"/>
              <a:t>18/07/2024</a:t>
            </a:fld>
            <a:endParaRPr lang="en-VG"/>
          </a:p>
        </p:txBody>
      </p:sp>
      <p:sp>
        <p:nvSpPr>
          <p:cNvPr id="5" name="Footer Placeholder 4"/>
          <p:cNvSpPr>
            <a:spLocks noGrp="1"/>
          </p:cNvSpPr>
          <p:nvPr>
            <p:ph type="ftr" sz="quarter" idx="11"/>
          </p:nvPr>
        </p:nvSpPr>
        <p:spPr/>
        <p:txBody>
          <a:bodyPr/>
          <a:lstStyle/>
          <a:p>
            <a:endParaRPr lang="en-VG"/>
          </a:p>
        </p:txBody>
      </p:sp>
      <p:sp>
        <p:nvSpPr>
          <p:cNvPr id="6" name="Slide Number Placeholder 5"/>
          <p:cNvSpPr>
            <a:spLocks noGrp="1"/>
          </p:cNvSpPr>
          <p:nvPr>
            <p:ph type="sldNum" sz="quarter" idx="12"/>
          </p:nvPr>
        </p:nvSpPr>
        <p:spPr/>
        <p:txBody>
          <a:bodyPr/>
          <a:lstStyle/>
          <a:p>
            <a:fld id="{1580354C-ADDD-4E82-9213-BF0ECD6FB5C4}" type="slidenum">
              <a:rPr lang="en-VG" smtClean="0"/>
              <a:t>‹#›</a:t>
            </a:fld>
            <a:endParaRPr lang="en-VG"/>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5419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F13D89-3C3F-45F1-B045-F8EB898A9939}" type="datetimeFigureOut">
              <a:rPr lang="en-VG" smtClean="0"/>
              <a:t>18/07/2024</a:t>
            </a:fld>
            <a:endParaRPr lang="en-VG"/>
          </a:p>
        </p:txBody>
      </p:sp>
      <p:sp>
        <p:nvSpPr>
          <p:cNvPr id="6" name="Footer Placeholder 5"/>
          <p:cNvSpPr>
            <a:spLocks noGrp="1"/>
          </p:cNvSpPr>
          <p:nvPr>
            <p:ph type="ftr" sz="quarter" idx="11"/>
          </p:nvPr>
        </p:nvSpPr>
        <p:spPr/>
        <p:txBody>
          <a:bodyPr/>
          <a:lstStyle/>
          <a:p>
            <a:endParaRPr lang="en-VG"/>
          </a:p>
        </p:txBody>
      </p:sp>
      <p:sp>
        <p:nvSpPr>
          <p:cNvPr id="7" name="Slide Number Placeholder 6"/>
          <p:cNvSpPr>
            <a:spLocks noGrp="1"/>
          </p:cNvSpPr>
          <p:nvPr>
            <p:ph type="sldNum" sz="quarter" idx="12"/>
          </p:nvPr>
        </p:nvSpPr>
        <p:spPr/>
        <p:txBody>
          <a:bodyPr/>
          <a:lstStyle/>
          <a:p>
            <a:fld id="{1580354C-ADDD-4E82-9213-BF0ECD6FB5C4}" type="slidenum">
              <a:rPr lang="en-VG" smtClean="0"/>
              <a:t>‹#›</a:t>
            </a:fld>
            <a:endParaRPr lang="en-VG"/>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4828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F13D89-3C3F-45F1-B045-F8EB898A9939}" type="datetimeFigureOut">
              <a:rPr lang="en-VG" smtClean="0"/>
              <a:t>18/07/2024</a:t>
            </a:fld>
            <a:endParaRPr lang="en-VG"/>
          </a:p>
        </p:txBody>
      </p:sp>
      <p:sp>
        <p:nvSpPr>
          <p:cNvPr id="8" name="Footer Placeholder 7"/>
          <p:cNvSpPr>
            <a:spLocks noGrp="1"/>
          </p:cNvSpPr>
          <p:nvPr>
            <p:ph type="ftr" sz="quarter" idx="11"/>
          </p:nvPr>
        </p:nvSpPr>
        <p:spPr/>
        <p:txBody>
          <a:bodyPr/>
          <a:lstStyle/>
          <a:p>
            <a:endParaRPr lang="en-VG"/>
          </a:p>
        </p:txBody>
      </p:sp>
      <p:sp>
        <p:nvSpPr>
          <p:cNvPr id="9" name="Slide Number Placeholder 8"/>
          <p:cNvSpPr>
            <a:spLocks noGrp="1"/>
          </p:cNvSpPr>
          <p:nvPr>
            <p:ph type="sldNum" sz="quarter" idx="12"/>
          </p:nvPr>
        </p:nvSpPr>
        <p:spPr/>
        <p:txBody>
          <a:bodyPr/>
          <a:lstStyle/>
          <a:p>
            <a:fld id="{1580354C-ADDD-4E82-9213-BF0ECD6FB5C4}" type="slidenum">
              <a:rPr lang="en-VG" smtClean="0"/>
              <a:t>‹#›</a:t>
            </a:fld>
            <a:endParaRPr lang="en-VG"/>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9867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F13D89-3C3F-45F1-B045-F8EB898A9939}" type="datetimeFigureOut">
              <a:rPr lang="en-VG" smtClean="0"/>
              <a:t>18/07/2024</a:t>
            </a:fld>
            <a:endParaRPr lang="en-VG"/>
          </a:p>
        </p:txBody>
      </p:sp>
      <p:sp>
        <p:nvSpPr>
          <p:cNvPr id="4" name="Footer Placeholder 3"/>
          <p:cNvSpPr>
            <a:spLocks noGrp="1"/>
          </p:cNvSpPr>
          <p:nvPr>
            <p:ph type="ftr" sz="quarter" idx="11"/>
          </p:nvPr>
        </p:nvSpPr>
        <p:spPr/>
        <p:txBody>
          <a:bodyPr/>
          <a:lstStyle/>
          <a:p>
            <a:endParaRPr lang="en-VG"/>
          </a:p>
        </p:txBody>
      </p:sp>
      <p:sp>
        <p:nvSpPr>
          <p:cNvPr id="5" name="Slide Number Placeholder 4"/>
          <p:cNvSpPr>
            <a:spLocks noGrp="1"/>
          </p:cNvSpPr>
          <p:nvPr>
            <p:ph type="sldNum" sz="quarter" idx="12"/>
          </p:nvPr>
        </p:nvSpPr>
        <p:spPr/>
        <p:txBody>
          <a:bodyPr/>
          <a:lstStyle/>
          <a:p>
            <a:fld id="{1580354C-ADDD-4E82-9213-BF0ECD6FB5C4}" type="slidenum">
              <a:rPr lang="en-VG" smtClean="0"/>
              <a:t>‹#›</a:t>
            </a:fld>
            <a:endParaRPr lang="en-VG"/>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0483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13D89-3C3F-45F1-B045-F8EB898A9939}" type="datetimeFigureOut">
              <a:rPr lang="en-VG" smtClean="0"/>
              <a:t>18/07/2024</a:t>
            </a:fld>
            <a:endParaRPr lang="en-VG"/>
          </a:p>
        </p:txBody>
      </p:sp>
      <p:sp>
        <p:nvSpPr>
          <p:cNvPr id="3" name="Footer Placeholder 2"/>
          <p:cNvSpPr>
            <a:spLocks noGrp="1"/>
          </p:cNvSpPr>
          <p:nvPr>
            <p:ph type="ftr" sz="quarter" idx="11"/>
          </p:nvPr>
        </p:nvSpPr>
        <p:spPr/>
        <p:txBody>
          <a:bodyPr/>
          <a:lstStyle/>
          <a:p>
            <a:endParaRPr lang="en-VG"/>
          </a:p>
        </p:txBody>
      </p:sp>
      <p:sp>
        <p:nvSpPr>
          <p:cNvPr id="4" name="Slide Number Placeholder 3"/>
          <p:cNvSpPr>
            <a:spLocks noGrp="1"/>
          </p:cNvSpPr>
          <p:nvPr>
            <p:ph type="sldNum" sz="quarter" idx="12"/>
          </p:nvPr>
        </p:nvSpPr>
        <p:spPr/>
        <p:txBody>
          <a:bodyPr/>
          <a:lstStyle/>
          <a:p>
            <a:fld id="{1580354C-ADDD-4E82-9213-BF0ECD6FB5C4}" type="slidenum">
              <a:rPr lang="en-VG" smtClean="0"/>
              <a:t>‹#›</a:t>
            </a:fld>
            <a:endParaRPr lang="en-VG"/>
          </a:p>
        </p:txBody>
      </p:sp>
    </p:spTree>
    <p:extLst>
      <p:ext uri="{BB962C8B-B14F-4D97-AF65-F5344CB8AC3E}">
        <p14:creationId xmlns:p14="http://schemas.microsoft.com/office/powerpoint/2010/main" val="236675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F13D89-3C3F-45F1-B045-F8EB898A9939}" type="datetimeFigureOut">
              <a:rPr lang="en-VG" smtClean="0"/>
              <a:t>18/07/2024</a:t>
            </a:fld>
            <a:endParaRPr lang="en-VG"/>
          </a:p>
        </p:txBody>
      </p:sp>
      <p:sp>
        <p:nvSpPr>
          <p:cNvPr id="6" name="Footer Placeholder 5"/>
          <p:cNvSpPr>
            <a:spLocks noGrp="1"/>
          </p:cNvSpPr>
          <p:nvPr>
            <p:ph type="ftr" sz="quarter" idx="11"/>
          </p:nvPr>
        </p:nvSpPr>
        <p:spPr/>
        <p:txBody>
          <a:bodyPr/>
          <a:lstStyle/>
          <a:p>
            <a:endParaRPr lang="en-VG"/>
          </a:p>
        </p:txBody>
      </p:sp>
      <p:sp>
        <p:nvSpPr>
          <p:cNvPr id="7" name="Slide Number Placeholder 6"/>
          <p:cNvSpPr>
            <a:spLocks noGrp="1"/>
          </p:cNvSpPr>
          <p:nvPr>
            <p:ph type="sldNum" sz="quarter" idx="12"/>
          </p:nvPr>
        </p:nvSpPr>
        <p:spPr/>
        <p:txBody>
          <a:bodyPr/>
          <a:lstStyle/>
          <a:p>
            <a:fld id="{1580354C-ADDD-4E82-9213-BF0ECD6FB5C4}" type="slidenum">
              <a:rPr lang="en-VG" smtClean="0"/>
              <a:t>‹#›</a:t>
            </a:fld>
            <a:endParaRPr lang="en-VG"/>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0242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6F13D89-3C3F-45F1-B045-F8EB898A9939}" type="datetimeFigureOut">
              <a:rPr lang="en-VG" smtClean="0"/>
              <a:t>18/07/2024</a:t>
            </a:fld>
            <a:endParaRPr lang="en-VG"/>
          </a:p>
        </p:txBody>
      </p:sp>
      <p:sp>
        <p:nvSpPr>
          <p:cNvPr id="6" name="Footer Placeholder 5"/>
          <p:cNvSpPr>
            <a:spLocks noGrp="1"/>
          </p:cNvSpPr>
          <p:nvPr>
            <p:ph type="ftr" sz="quarter" idx="11"/>
          </p:nvPr>
        </p:nvSpPr>
        <p:spPr>
          <a:xfrm>
            <a:off x="1447382" y="318640"/>
            <a:ext cx="5541004" cy="320931"/>
          </a:xfrm>
        </p:spPr>
        <p:txBody>
          <a:bodyPr/>
          <a:lstStyle/>
          <a:p>
            <a:endParaRPr lang="en-VG"/>
          </a:p>
        </p:txBody>
      </p:sp>
      <p:sp>
        <p:nvSpPr>
          <p:cNvPr id="7" name="Slide Number Placeholder 6"/>
          <p:cNvSpPr>
            <a:spLocks noGrp="1"/>
          </p:cNvSpPr>
          <p:nvPr>
            <p:ph type="sldNum" sz="quarter" idx="12"/>
          </p:nvPr>
        </p:nvSpPr>
        <p:spPr/>
        <p:txBody>
          <a:bodyPr/>
          <a:lstStyle/>
          <a:p>
            <a:fld id="{1580354C-ADDD-4E82-9213-BF0ECD6FB5C4}" type="slidenum">
              <a:rPr lang="en-VG" smtClean="0"/>
              <a:t>‹#›</a:t>
            </a:fld>
            <a:endParaRPr lang="en-VG"/>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7954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6F13D89-3C3F-45F1-B045-F8EB898A9939}" type="datetimeFigureOut">
              <a:rPr lang="en-VG" smtClean="0"/>
              <a:t>18/07/2024</a:t>
            </a:fld>
            <a:endParaRPr lang="en-VG"/>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VG"/>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580354C-ADDD-4E82-9213-BF0ECD6FB5C4}" type="slidenum">
              <a:rPr lang="en-VG" smtClean="0"/>
              <a:t>‹#›</a:t>
            </a:fld>
            <a:endParaRPr lang="en-VG"/>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03723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 Id="rId4" Type="http://schemas.openxmlformats.org/officeDocument/2006/relationships/chart" Target="../charts/chart5.xml"/></Relationships>
</file>

<file path=ppt/slides/_rels/slide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07164-7954-4E58-9837-68F579B0726B}"/>
              </a:ext>
            </a:extLst>
          </p:cNvPr>
          <p:cNvSpPr>
            <a:spLocks noGrp="1"/>
          </p:cNvSpPr>
          <p:nvPr>
            <p:ph type="ctrTitle"/>
          </p:nvPr>
        </p:nvSpPr>
        <p:spPr/>
        <p:txBody>
          <a:bodyPr>
            <a:normAutofit fontScale="90000"/>
          </a:bodyPr>
          <a:lstStyle/>
          <a:p>
            <a:r>
              <a:rPr lang="en-US" b="1" dirty="0">
                <a:solidFill>
                  <a:schemeClr val="accent2">
                    <a:lumMod val="50000"/>
                  </a:schemeClr>
                </a:solidFill>
              </a:rPr>
              <a:t>Supermarket Sales Analysis REPORT</a:t>
            </a:r>
            <a:endParaRPr lang="en-VG" b="1" dirty="0">
              <a:solidFill>
                <a:schemeClr val="accent2">
                  <a:lumMod val="50000"/>
                </a:schemeClr>
              </a:solidFill>
            </a:endParaRPr>
          </a:p>
        </p:txBody>
      </p:sp>
      <p:sp>
        <p:nvSpPr>
          <p:cNvPr id="3" name="Subtitle 2">
            <a:extLst>
              <a:ext uri="{FF2B5EF4-FFF2-40B4-BE49-F238E27FC236}">
                <a16:creationId xmlns:a16="http://schemas.microsoft.com/office/drawing/2014/main" id="{ABBBA257-FB56-4EDE-8BCF-FD6EEA68CB2F}"/>
              </a:ext>
            </a:extLst>
          </p:cNvPr>
          <p:cNvSpPr>
            <a:spLocks noGrp="1"/>
          </p:cNvSpPr>
          <p:nvPr>
            <p:ph type="subTitle" idx="1"/>
          </p:nvPr>
        </p:nvSpPr>
        <p:spPr>
          <a:xfrm>
            <a:off x="2417780" y="3531202"/>
            <a:ext cx="8637072" cy="1193197"/>
          </a:xfrm>
        </p:spPr>
        <p:txBody>
          <a:bodyPr>
            <a:normAutofit/>
          </a:bodyPr>
          <a:lstStyle/>
          <a:p>
            <a:r>
              <a:rPr lang="en-US" b="1" dirty="0">
                <a:solidFill>
                  <a:schemeClr val="accent2">
                    <a:lumMod val="75000"/>
                  </a:schemeClr>
                </a:solidFill>
              </a:rPr>
              <a:t>CHINEMEREM EZEJI</a:t>
            </a:r>
            <a:endParaRPr lang="en-VG" b="1" dirty="0">
              <a:solidFill>
                <a:schemeClr val="accent2">
                  <a:lumMod val="75000"/>
                </a:schemeClr>
              </a:solidFill>
            </a:endParaRPr>
          </a:p>
        </p:txBody>
      </p:sp>
    </p:spTree>
    <p:extLst>
      <p:ext uri="{BB962C8B-B14F-4D97-AF65-F5344CB8AC3E}">
        <p14:creationId xmlns:p14="http://schemas.microsoft.com/office/powerpoint/2010/main" val="1167097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D06D74-0185-48E4-A750-759B52843F3E}"/>
              </a:ext>
            </a:extLst>
          </p:cNvPr>
          <p:cNvSpPr txBox="1"/>
          <p:nvPr/>
        </p:nvSpPr>
        <p:spPr>
          <a:xfrm>
            <a:off x="3434080" y="91440"/>
            <a:ext cx="3352800" cy="523220"/>
          </a:xfrm>
          <a:prstGeom prst="rect">
            <a:avLst/>
          </a:prstGeom>
          <a:noFill/>
        </p:spPr>
        <p:txBody>
          <a:bodyPr wrap="square" rtlCol="0">
            <a:spAutoFit/>
          </a:bodyPr>
          <a:lstStyle/>
          <a:p>
            <a:pPr algn="ctr"/>
            <a:r>
              <a:rPr lang="en-US" sz="2800" b="1" dirty="0"/>
              <a:t>DASHBOARD</a:t>
            </a:r>
            <a:endParaRPr lang="en-VG" sz="2800" b="1" dirty="0"/>
          </a:p>
        </p:txBody>
      </p:sp>
      <p:pic>
        <p:nvPicPr>
          <p:cNvPr id="8" name="Picture 7">
            <a:extLst>
              <a:ext uri="{FF2B5EF4-FFF2-40B4-BE49-F238E27FC236}">
                <a16:creationId xmlns:a16="http://schemas.microsoft.com/office/drawing/2014/main" id="{577FD01C-8272-41FE-BDB9-A0BB53FA95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00"/>
            <a:ext cx="12192000" cy="6096000"/>
          </a:xfrm>
          <a:prstGeom prst="rect">
            <a:avLst/>
          </a:prstGeom>
        </p:spPr>
      </p:pic>
    </p:spTree>
    <p:extLst>
      <p:ext uri="{BB962C8B-B14F-4D97-AF65-F5344CB8AC3E}">
        <p14:creationId xmlns:p14="http://schemas.microsoft.com/office/powerpoint/2010/main" val="1627800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1D964B-1B4A-47D9-BB63-C131E340071B}"/>
              </a:ext>
            </a:extLst>
          </p:cNvPr>
          <p:cNvSpPr txBox="1"/>
          <p:nvPr/>
        </p:nvSpPr>
        <p:spPr>
          <a:xfrm>
            <a:off x="676275" y="561975"/>
            <a:ext cx="2586990" cy="584775"/>
          </a:xfrm>
          <a:prstGeom prst="rect">
            <a:avLst/>
          </a:prstGeom>
          <a:noFill/>
        </p:spPr>
        <p:txBody>
          <a:bodyPr wrap="none" rtlCol="0">
            <a:spAutoFit/>
          </a:bodyPr>
          <a:lstStyle/>
          <a:p>
            <a:r>
              <a:rPr lang="en-US" sz="3200" b="1" dirty="0"/>
              <a:t>Introduction</a:t>
            </a:r>
            <a:endParaRPr lang="en-VG" sz="3200" b="1" dirty="0"/>
          </a:p>
        </p:txBody>
      </p:sp>
      <p:sp>
        <p:nvSpPr>
          <p:cNvPr id="3" name="TextBox 2">
            <a:extLst>
              <a:ext uri="{FF2B5EF4-FFF2-40B4-BE49-F238E27FC236}">
                <a16:creationId xmlns:a16="http://schemas.microsoft.com/office/drawing/2014/main" id="{5B4C4E1C-B845-4C39-A308-4EFADEBA4F73}"/>
              </a:ext>
            </a:extLst>
          </p:cNvPr>
          <p:cNvSpPr txBox="1"/>
          <p:nvPr/>
        </p:nvSpPr>
        <p:spPr>
          <a:xfrm>
            <a:off x="771526" y="1952625"/>
            <a:ext cx="11010900" cy="1569660"/>
          </a:xfrm>
          <a:prstGeom prst="rect">
            <a:avLst/>
          </a:prstGeom>
          <a:noFill/>
        </p:spPr>
        <p:txBody>
          <a:bodyPr wrap="square" rtlCol="0">
            <a:spAutoFit/>
          </a:bodyPr>
          <a:lstStyle/>
          <a:p>
            <a:r>
              <a:rPr lang="en-US" sz="2400" dirty="0"/>
              <a:t>The objective of this project is to analyze sales data to uncover trends, patterns, and insights that can help improve business strategies. This analysis focuses on various aspects such as sales performance, customer demographics, and product line effectiveness</a:t>
            </a:r>
            <a:endParaRPr lang="en-VG" sz="2400" dirty="0"/>
          </a:p>
        </p:txBody>
      </p:sp>
    </p:spTree>
    <p:extLst>
      <p:ext uri="{BB962C8B-B14F-4D97-AF65-F5344CB8AC3E}">
        <p14:creationId xmlns:p14="http://schemas.microsoft.com/office/powerpoint/2010/main" val="1698151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73EC59-35A6-42B6-A1DD-CF2C796F3482}"/>
              </a:ext>
            </a:extLst>
          </p:cNvPr>
          <p:cNvSpPr txBox="1"/>
          <p:nvPr/>
        </p:nvSpPr>
        <p:spPr>
          <a:xfrm>
            <a:off x="2133601" y="0"/>
            <a:ext cx="7458074" cy="400110"/>
          </a:xfrm>
          <a:prstGeom prst="rect">
            <a:avLst/>
          </a:prstGeom>
          <a:noFill/>
        </p:spPr>
        <p:txBody>
          <a:bodyPr wrap="square" rtlCol="0">
            <a:spAutoFit/>
          </a:bodyPr>
          <a:lstStyle/>
          <a:p>
            <a:pPr algn="ctr"/>
            <a:r>
              <a:rPr lang="en-US" sz="2000" b="1" dirty="0"/>
              <a:t>SALES</a:t>
            </a:r>
            <a:r>
              <a:rPr lang="en-US" b="1" dirty="0"/>
              <a:t> BY BRANCH AND CITY</a:t>
            </a:r>
            <a:endParaRPr lang="en-VG" b="1" dirty="0"/>
          </a:p>
        </p:txBody>
      </p:sp>
      <p:graphicFrame>
        <p:nvGraphicFramePr>
          <p:cNvPr id="4" name="Chart 3">
            <a:extLst>
              <a:ext uri="{FF2B5EF4-FFF2-40B4-BE49-F238E27FC236}">
                <a16:creationId xmlns:a16="http://schemas.microsoft.com/office/drawing/2014/main" id="{B3165D48-3798-4B37-89B6-933E2F814476}"/>
              </a:ext>
            </a:extLst>
          </p:cNvPr>
          <p:cNvGraphicFramePr>
            <a:graphicFrameLocks/>
          </p:cNvGraphicFramePr>
          <p:nvPr>
            <p:extLst>
              <p:ext uri="{D42A27DB-BD31-4B8C-83A1-F6EECF244321}">
                <p14:modId xmlns:p14="http://schemas.microsoft.com/office/powerpoint/2010/main" val="3590541931"/>
              </p:ext>
            </p:extLst>
          </p:nvPr>
        </p:nvGraphicFramePr>
        <p:xfrm>
          <a:off x="5781675" y="680720"/>
          <a:ext cx="3703982" cy="19202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6D9D7B61-CA67-4D98-8E6D-48F37FC0A227}"/>
              </a:ext>
            </a:extLst>
          </p:cNvPr>
          <p:cNvGraphicFramePr>
            <a:graphicFrameLocks/>
          </p:cNvGraphicFramePr>
          <p:nvPr>
            <p:extLst>
              <p:ext uri="{D42A27DB-BD31-4B8C-83A1-F6EECF244321}">
                <p14:modId xmlns:p14="http://schemas.microsoft.com/office/powerpoint/2010/main" val="3072562637"/>
              </p:ext>
            </p:extLst>
          </p:nvPr>
        </p:nvGraphicFramePr>
        <p:xfrm>
          <a:off x="5781675" y="3303413"/>
          <a:ext cx="3703982" cy="1907255"/>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154BA430-7EF9-4B38-8A3E-064DCA5724A7}"/>
              </a:ext>
            </a:extLst>
          </p:cNvPr>
          <p:cNvSpPr txBox="1"/>
          <p:nvPr/>
        </p:nvSpPr>
        <p:spPr>
          <a:xfrm>
            <a:off x="182880" y="751840"/>
            <a:ext cx="1310640" cy="400110"/>
          </a:xfrm>
          <a:prstGeom prst="rect">
            <a:avLst/>
          </a:prstGeom>
          <a:noFill/>
        </p:spPr>
        <p:txBody>
          <a:bodyPr wrap="square" rtlCol="0">
            <a:spAutoFit/>
          </a:bodyPr>
          <a:lstStyle/>
          <a:p>
            <a:r>
              <a:rPr lang="en-US" sz="2000" b="1" dirty="0"/>
              <a:t>City</a:t>
            </a:r>
            <a:endParaRPr lang="en-VG" sz="2000" b="1" dirty="0"/>
          </a:p>
        </p:txBody>
      </p:sp>
      <p:sp>
        <p:nvSpPr>
          <p:cNvPr id="8" name="TextBox 7">
            <a:extLst>
              <a:ext uri="{FF2B5EF4-FFF2-40B4-BE49-F238E27FC236}">
                <a16:creationId xmlns:a16="http://schemas.microsoft.com/office/drawing/2014/main" id="{D6D841C1-641E-47A0-B2F0-928A75696453}"/>
              </a:ext>
            </a:extLst>
          </p:cNvPr>
          <p:cNvSpPr txBox="1"/>
          <p:nvPr/>
        </p:nvSpPr>
        <p:spPr>
          <a:xfrm>
            <a:off x="182880" y="1351280"/>
            <a:ext cx="4348480" cy="923330"/>
          </a:xfrm>
          <a:prstGeom prst="rect">
            <a:avLst/>
          </a:prstGeom>
          <a:noFill/>
        </p:spPr>
        <p:txBody>
          <a:bodyPr wrap="square" rtlCol="0">
            <a:spAutoFit/>
          </a:bodyPr>
          <a:lstStyle/>
          <a:p>
            <a:r>
              <a:rPr lang="en-VG" sz="1800" b="1" kern="0" dirty="0">
                <a:effectLst/>
                <a:latin typeface="Calibri" panose="020F0502020204030204" pitchFamily="34" charset="0"/>
                <a:ea typeface="Times New Roman" panose="02020603050405020304" pitchFamily="18" charset="0"/>
                <a:cs typeface="Calibri" panose="020F0502020204030204" pitchFamily="34" charset="0"/>
              </a:rPr>
              <a:t>City </a:t>
            </a:r>
            <a:r>
              <a:rPr lang="en-US" sz="1800" b="1" kern="0" dirty="0">
                <a:effectLst/>
                <a:latin typeface="Calibri" panose="020F0502020204030204" pitchFamily="34" charset="0"/>
                <a:ea typeface="Times New Roman" panose="02020603050405020304" pitchFamily="18" charset="0"/>
                <a:cs typeface="Calibri" panose="020F0502020204030204" pitchFamily="34" charset="0"/>
              </a:rPr>
              <a:t>Naypyitaw outperformed</a:t>
            </a:r>
            <a:r>
              <a:rPr lang="en-VG" sz="1800" b="1" kern="0" dirty="0">
                <a:effectLst/>
                <a:latin typeface="Calibri" panose="020F0502020204030204" pitchFamily="34" charset="0"/>
                <a:ea typeface="Times New Roman" panose="02020603050405020304" pitchFamily="18" charset="0"/>
                <a:cs typeface="Calibri" panose="020F0502020204030204" pitchFamily="34" charset="0"/>
              </a:rPr>
              <a:t> other cities, with total sales of</a:t>
            </a:r>
            <a:r>
              <a:rPr lang="en-US" sz="1800" b="1" kern="0" dirty="0">
                <a:effectLst/>
                <a:latin typeface="Calibri" panose="020F0502020204030204" pitchFamily="34" charset="0"/>
                <a:ea typeface="Times New Roman" panose="02020603050405020304" pitchFamily="18" charset="0"/>
                <a:cs typeface="Calibri" panose="020F0502020204030204" pitchFamily="34" charset="0"/>
              </a:rPr>
              <a:t> $110,569</a:t>
            </a:r>
            <a:endParaRPr lang="en-VG" sz="18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VG" dirty="0"/>
          </a:p>
        </p:txBody>
      </p:sp>
      <p:sp>
        <p:nvSpPr>
          <p:cNvPr id="11" name="TextBox 10">
            <a:extLst>
              <a:ext uri="{FF2B5EF4-FFF2-40B4-BE49-F238E27FC236}">
                <a16:creationId xmlns:a16="http://schemas.microsoft.com/office/drawing/2014/main" id="{56AA8352-364A-47B1-B427-02128B17928F}"/>
              </a:ext>
            </a:extLst>
          </p:cNvPr>
          <p:cNvSpPr txBox="1"/>
          <p:nvPr/>
        </p:nvSpPr>
        <p:spPr>
          <a:xfrm>
            <a:off x="182880" y="3429000"/>
            <a:ext cx="3261360" cy="400110"/>
          </a:xfrm>
          <a:prstGeom prst="rect">
            <a:avLst/>
          </a:prstGeom>
          <a:noFill/>
        </p:spPr>
        <p:txBody>
          <a:bodyPr wrap="square" rtlCol="0">
            <a:spAutoFit/>
          </a:bodyPr>
          <a:lstStyle/>
          <a:p>
            <a:r>
              <a:rPr lang="en-US" sz="2000" b="1" dirty="0"/>
              <a:t>Branch</a:t>
            </a:r>
            <a:endParaRPr lang="en-VG" sz="2000" b="1" dirty="0"/>
          </a:p>
        </p:txBody>
      </p:sp>
      <p:sp>
        <p:nvSpPr>
          <p:cNvPr id="12" name="TextBox 11">
            <a:extLst>
              <a:ext uri="{FF2B5EF4-FFF2-40B4-BE49-F238E27FC236}">
                <a16:creationId xmlns:a16="http://schemas.microsoft.com/office/drawing/2014/main" id="{380F3908-85CF-4830-9AF8-6E7E27296ECC}"/>
              </a:ext>
            </a:extLst>
          </p:cNvPr>
          <p:cNvSpPr txBox="1"/>
          <p:nvPr/>
        </p:nvSpPr>
        <p:spPr>
          <a:xfrm>
            <a:off x="182880" y="4043680"/>
            <a:ext cx="4348480" cy="1477328"/>
          </a:xfrm>
          <a:prstGeom prst="rect">
            <a:avLst/>
          </a:prstGeom>
          <a:noFill/>
        </p:spPr>
        <p:txBody>
          <a:bodyPr wrap="square" rtlCol="0">
            <a:spAutoFit/>
          </a:bodyPr>
          <a:lstStyle/>
          <a:p>
            <a:r>
              <a:rPr lang="en-VG" sz="1800" b="1" kern="0" dirty="0">
                <a:effectLst/>
                <a:latin typeface="Calibri" panose="020F0502020204030204" pitchFamily="34" charset="0"/>
                <a:ea typeface="Times New Roman" panose="02020603050405020304" pitchFamily="18" charset="0"/>
                <a:cs typeface="Calibri" panose="020F0502020204030204" pitchFamily="34" charset="0"/>
              </a:rPr>
              <a:t>Branch </a:t>
            </a:r>
            <a:r>
              <a:rPr lang="en-US" sz="1800" b="1" kern="0" dirty="0">
                <a:effectLst/>
                <a:latin typeface="Calibri" panose="020F0502020204030204" pitchFamily="34" charset="0"/>
                <a:ea typeface="Times New Roman" panose="02020603050405020304" pitchFamily="18" charset="0"/>
                <a:cs typeface="Calibri" panose="020F0502020204030204" pitchFamily="34" charset="0"/>
              </a:rPr>
              <a:t>C </a:t>
            </a:r>
            <a:r>
              <a:rPr lang="en-VG" sz="1800" b="1" kern="0" dirty="0">
                <a:effectLst/>
                <a:latin typeface="Calibri" panose="020F0502020204030204" pitchFamily="34" charset="0"/>
                <a:ea typeface="Times New Roman" panose="02020603050405020304" pitchFamily="18" charset="0"/>
                <a:cs typeface="Calibri" panose="020F0502020204030204" pitchFamily="34" charset="0"/>
              </a:rPr>
              <a:t>showed the highest sales volume, contributing </a:t>
            </a:r>
            <a:r>
              <a:rPr lang="en-US" sz="1800" b="1" kern="0" dirty="0">
                <a:effectLst/>
                <a:latin typeface="Calibri" panose="020F0502020204030204" pitchFamily="34" charset="0"/>
                <a:ea typeface="Times New Roman" panose="02020603050405020304" pitchFamily="18" charset="0"/>
                <a:cs typeface="Calibri" panose="020F0502020204030204" pitchFamily="34" charset="0"/>
              </a:rPr>
              <a:t>34</a:t>
            </a:r>
            <a:r>
              <a:rPr lang="en-VG" sz="1800" b="1" kern="0" dirty="0">
                <a:effectLst/>
                <a:latin typeface="Calibri" panose="020F0502020204030204" pitchFamily="34" charset="0"/>
                <a:ea typeface="Times New Roman" panose="02020603050405020304" pitchFamily="18" charset="0"/>
                <a:cs typeface="Calibri" panose="020F0502020204030204" pitchFamily="34" charset="0"/>
              </a:rPr>
              <a:t>% of the total sales.</a:t>
            </a:r>
            <a:endParaRPr lang="en-VG" sz="1800" b="1"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VG" sz="1800" b="1" kern="0" dirty="0">
                <a:effectLst/>
                <a:latin typeface="Calibri" panose="020F0502020204030204" pitchFamily="34" charset="0"/>
                <a:ea typeface="Times New Roman" panose="02020603050405020304" pitchFamily="18" charset="0"/>
                <a:cs typeface="Calibri" panose="020F0502020204030204" pitchFamily="34" charset="0"/>
              </a:rPr>
              <a:t>Branch </a:t>
            </a:r>
            <a:r>
              <a:rPr lang="en-US" sz="1800" b="1" kern="0" dirty="0">
                <a:effectLst/>
                <a:latin typeface="Calibri" panose="020F0502020204030204" pitchFamily="34" charset="0"/>
                <a:ea typeface="Times New Roman" panose="02020603050405020304" pitchFamily="18" charset="0"/>
                <a:cs typeface="Calibri" panose="020F0502020204030204" pitchFamily="34" charset="0"/>
              </a:rPr>
              <a:t>B</a:t>
            </a:r>
            <a:r>
              <a:rPr lang="en-VG" sz="1800" b="1" kern="0" dirty="0">
                <a:effectLst/>
                <a:latin typeface="Calibri" panose="020F0502020204030204" pitchFamily="34" charset="0"/>
                <a:ea typeface="Times New Roman" panose="02020603050405020304" pitchFamily="18" charset="0"/>
                <a:cs typeface="Calibri" panose="020F0502020204030204" pitchFamily="34" charset="0"/>
              </a:rPr>
              <a:t> had the lowest sales, accounting for only </a:t>
            </a:r>
            <a:r>
              <a:rPr lang="en-US" sz="1800" b="1" kern="0" dirty="0">
                <a:effectLst/>
                <a:latin typeface="Calibri" panose="020F0502020204030204" pitchFamily="34" charset="0"/>
                <a:ea typeface="Times New Roman" panose="02020603050405020304" pitchFamily="18" charset="0"/>
                <a:cs typeface="Calibri" panose="020F0502020204030204" pitchFamily="34" charset="0"/>
              </a:rPr>
              <a:t>33</a:t>
            </a:r>
            <a:r>
              <a:rPr lang="en-VG" sz="1800" b="1" kern="0" dirty="0">
                <a:effectLst/>
                <a:latin typeface="Calibri" panose="020F0502020204030204" pitchFamily="34" charset="0"/>
                <a:ea typeface="Times New Roman" panose="02020603050405020304" pitchFamily="18" charset="0"/>
                <a:cs typeface="Calibri" panose="020F0502020204030204" pitchFamily="34" charset="0"/>
              </a:rPr>
              <a:t>% of the total sales.</a:t>
            </a:r>
            <a:endParaRPr lang="en-VG" sz="18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VG" dirty="0"/>
          </a:p>
        </p:txBody>
      </p:sp>
    </p:spTree>
    <p:extLst>
      <p:ext uri="{BB962C8B-B14F-4D97-AF65-F5344CB8AC3E}">
        <p14:creationId xmlns:p14="http://schemas.microsoft.com/office/powerpoint/2010/main" val="1311444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F27D44-1EFF-4C4F-AD40-99A0DD5453FB}"/>
              </a:ext>
            </a:extLst>
          </p:cNvPr>
          <p:cNvSpPr txBox="1"/>
          <p:nvPr/>
        </p:nvSpPr>
        <p:spPr>
          <a:xfrm>
            <a:off x="2844800" y="145141"/>
            <a:ext cx="5740400" cy="400110"/>
          </a:xfrm>
          <a:prstGeom prst="rect">
            <a:avLst/>
          </a:prstGeom>
          <a:noFill/>
        </p:spPr>
        <p:txBody>
          <a:bodyPr wrap="square" rtlCol="0">
            <a:spAutoFit/>
          </a:bodyPr>
          <a:lstStyle/>
          <a:p>
            <a:pPr algn="ctr"/>
            <a:r>
              <a:rPr lang="en-US" sz="2000" b="1" dirty="0"/>
              <a:t>CUSTOMERS DEMOGRAPHIC</a:t>
            </a:r>
            <a:endParaRPr lang="en-VG" sz="2000" b="1" dirty="0"/>
          </a:p>
        </p:txBody>
      </p:sp>
      <p:graphicFrame>
        <p:nvGraphicFramePr>
          <p:cNvPr id="4" name="Chart 3">
            <a:extLst>
              <a:ext uri="{FF2B5EF4-FFF2-40B4-BE49-F238E27FC236}">
                <a16:creationId xmlns:a16="http://schemas.microsoft.com/office/drawing/2014/main" id="{CCD7FB03-9B75-40A4-BF06-B863C729B90C}"/>
              </a:ext>
            </a:extLst>
          </p:cNvPr>
          <p:cNvGraphicFramePr>
            <a:graphicFrameLocks/>
          </p:cNvGraphicFramePr>
          <p:nvPr>
            <p:extLst>
              <p:ext uri="{D42A27DB-BD31-4B8C-83A1-F6EECF244321}">
                <p14:modId xmlns:p14="http://schemas.microsoft.com/office/powerpoint/2010/main" val="751706761"/>
              </p:ext>
            </p:extLst>
          </p:nvPr>
        </p:nvGraphicFramePr>
        <p:xfrm>
          <a:off x="7394136" y="545252"/>
          <a:ext cx="3393440" cy="179616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699DAE1A-2B6A-4F23-870D-ECB2DAFBFC0D}"/>
              </a:ext>
            </a:extLst>
          </p:cNvPr>
          <p:cNvGraphicFramePr>
            <a:graphicFrameLocks/>
          </p:cNvGraphicFramePr>
          <p:nvPr>
            <p:extLst>
              <p:ext uri="{D42A27DB-BD31-4B8C-83A1-F6EECF244321}">
                <p14:modId xmlns:p14="http://schemas.microsoft.com/office/powerpoint/2010/main" val="2873854702"/>
              </p:ext>
            </p:extLst>
          </p:nvPr>
        </p:nvGraphicFramePr>
        <p:xfrm>
          <a:off x="7396481" y="4493363"/>
          <a:ext cx="3391096" cy="221949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B9B6A6FC-C4DB-4A2A-B1AC-6DBC344EF579}"/>
              </a:ext>
            </a:extLst>
          </p:cNvPr>
          <p:cNvGraphicFramePr>
            <a:graphicFrameLocks/>
          </p:cNvGraphicFramePr>
          <p:nvPr>
            <p:extLst>
              <p:ext uri="{D42A27DB-BD31-4B8C-83A1-F6EECF244321}">
                <p14:modId xmlns:p14="http://schemas.microsoft.com/office/powerpoint/2010/main" val="3315889677"/>
              </p:ext>
            </p:extLst>
          </p:nvPr>
        </p:nvGraphicFramePr>
        <p:xfrm>
          <a:off x="7394136" y="2580640"/>
          <a:ext cx="3371215" cy="1696720"/>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A19F0617-87D1-4424-9CF3-524B2A925EB3}"/>
              </a:ext>
            </a:extLst>
          </p:cNvPr>
          <p:cNvSpPr txBox="1"/>
          <p:nvPr/>
        </p:nvSpPr>
        <p:spPr>
          <a:xfrm>
            <a:off x="254000" y="545251"/>
            <a:ext cx="1838960" cy="369332"/>
          </a:xfrm>
          <a:prstGeom prst="rect">
            <a:avLst/>
          </a:prstGeom>
          <a:noFill/>
        </p:spPr>
        <p:txBody>
          <a:bodyPr wrap="square" rtlCol="0">
            <a:spAutoFit/>
          </a:bodyPr>
          <a:lstStyle/>
          <a:p>
            <a:r>
              <a:rPr lang="en-US" b="1" dirty="0"/>
              <a:t>Sales</a:t>
            </a:r>
            <a:endParaRPr lang="en-VG" b="1" dirty="0"/>
          </a:p>
        </p:txBody>
      </p:sp>
      <p:sp>
        <p:nvSpPr>
          <p:cNvPr id="10" name="TextBox 9">
            <a:extLst>
              <a:ext uri="{FF2B5EF4-FFF2-40B4-BE49-F238E27FC236}">
                <a16:creationId xmlns:a16="http://schemas.microsoft.com/office/drawing/2014/main" id="{9F0DE420-39B6-4F7C-B807-DEC8D4BFB60D}"/>
              </a:ext>
            </a:extLst>
          </p:cNvPr>
          <p:cNvSpPr txBox="1"/>
          <p:nvPr/>
        </p:nvSpPr>
        <p:spPr>
          <a:xfrm>
            <a:off x="254000" y="995680"/>
            <a:ext cx="4003040" cy="1477328"/>
          </a:xfrm>
          <a:prstGeom prst="rect">
            <a:avLst/>
          </a:prstGeom>
          <a:noFill/>
        </p:spPr>
        <p:txBody>
          <a:bodyPr wrap="square" rtlCol="0">
            <a:spAutoFit/>
          </a:bodyPr>
          <a:lstStyle/>
          <a:p>
            <a:r>
              <a:rPr lang="en-VG" sz="1800" b="1" kern="0" dirty="0">
                <a:effectLst/>
                <a:latin typeface="Calibri" panose="020F0502020204030204" pitchFamily="34" charset="0"/>
                <a:ea typeface="Times New Roman" panose="02020603050405020304" pitchFamily="18" charset="0"/>
                <a:cs typeface="Calibri" panose="020F0502020204030204" pitchFamily="34" charset="0"/>
              </a:rPr>
              <a:t>Sales were almost evenly split between male and female customers, with a slight tilt towards female customers at 52%.</a:t>
            </a:r>
            <a:endParaRPr lang="en-VG" sz="18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VG" dirty="0"/>
          </a:p>
        </p:txBody>
      </p:sp>
      <p:sp>
        <p:nvSpPr>
          <p:cNvPr id="11" name="TextBox 10">
            <a:extLst>
              <a:ext uri="{FF2B5EF4-FFF2-40B4-BE49-F238E27FC236}">
                <a16:creationId xmlns:a16="http://schemas.microsoft.com/office/drawing/2014/main" id="{E410520A-5961-4E8E-B402-70082AA62A2D}"/>
              </a:ext>
            </a:extLst>
          </p:cNvPr>
          <p:cNvSpPr txBox="1"/>
          <p:nvPr/>
        </p:nvSpPr>
        <p:spPr>
          <a:xfrm>
            <a:off x="254000" y="2580640"/>
            <a:ext cx="1371600" cy="369332"/>
          </a:xfrm>
          <a:prstGeom prst="rect">
            <a:avLst/>
          </a:prstGeom>
          <a:noFill/>
        </p:spPr>
        <p:txBody>
          <a:bodyPr wrap="square" rtlCol="0">
            <a:spAutoFit/>
          </a:bodyPr>
          <a:lstStyle/>
          <a:p>
            <a:r>
              <a:rPr lang="en-US" b="1" dirty="0"/>
              <a:t>Rating</a:t>
            </a:r>
            <a:endParaRPr lang="en-VG" b="1" dirty="0"/>
          </a:p>
        </p:txBody>
      </p:sp>
      <p:sp>
        <p:nvSpPr>
          <p:cNvPr id="12" name="TextBox 11">
            <a:extLst>
              <a:ext uri="{FF2B5EF4-FFF2-40B4-BE49-F238E27FC236}">
                <a16:creationId xmlns:a16="http://schemas.microsoft.com/office/drawing/2014/main" id="{B683526A-E699-4133-8AB2-FE67CB1168D9}"/>
              </a:ext>
            </a:extLst>
          </p:cNvPr>
          <p:cNvSpPr txBox="1"/>
          <p:nvPr/>
        </p:nvSpPr>
        <p:spPr>
          <a:xfrm>
            <a:off x="254000" y="4643120"/>
            <a:ext cx="1838960" cy="369332"/>
          </a:xfrm>
          <a:prstGeom prst="rect">
            <a:avLst/>
          </a:prstGeom>
          <a:noFill/>
        </p:spPr>
        <p:txBody>
          <a:bodyPr wrap="square" rtlCol="0">
            <a:spAutoFit/>
          </a:bodyPr>
          <a:lstStyle/>
          <a:p>
            <a:r>
              <a:rPr lang="en-US" b="1" dirty="0"/>
              <a:t>Customer Type</a:t>
            </a:r>
            <a:endParaRPr lang="en-VG" b="1" dirty="0"/>
          </a:p>
        </p:txBody>
      </p:sp>
      <p:sp>
        <p:nvSpPr>
          <p:cNvPr id="13" name="TextBox 12">
            <a:extLst>
              <a:ext uri="{FF2B5EF4-FFF2-40B4-BE49-F238E27FC236}">
                <a16:creationId xmlns:a16="http://schemas.microsoft.com/office/drawing/2014/main" id="{C8573EC8-C848-48A6-B402-903579F35CEC}"/>
              </a:ext>
            </a:extLst>
          </p:cNvPr>
          <p:cNvSpPr txBox="1"/>
          <p:nvPr/>
        </p:nvSpPr>
        <p:spPr>
          <a:xfrm>
            <a:off x="254000" y="2995159"/>
            <a:ext cx="6254311" cy="1477328"/>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The gender ratings show that females have a rating of 6.964 while males have a slightly higher rating of 6.981. The minimal difference suggests overall ratings are fairly similar across genders, indicating no significant gender disparity in the measured context.</a:t>
            </a:r>
            <a:endParaRPr lang="en-VG" b="1" dirty="0">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C465E7E0-2E67-458F-8291-7A2BFCCACB0D}"/>
              </a:ext>
            </a:extLst>
          </p:cNvPr>
          <p:cNvSpPr txBox="1"/>
          <p:nvPr/>
        </p:nvSpPr>
        <p:spPr>
          <a:xfrm>
            <a:off x="254000" y="5140960"/>
            <a:ext cx="5842000" cy="923330"/>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The data shows 501 members and 499 non-members. This indicates an almost equal split between the two customer types</a:t>
            </a:r>
            <a:r>
              <a:rPr lang="en-US" dirty="0"/>
              <a:t>.</a:t>
            </a:r>
            <a:endParaRPr lang="en-VG" dirty="0"/>
          </a:p>
        </p:txBody>
      </p:sp>
    </p:spTree>
    <p:extLst>
      <p:ext uri="{BB962C8B-B14F-4D97-AF65-F5344CB8AC3E}">
        <p14:creationId xmlns:p14="http://schemas.microsoft.com/office/powerpoint/2010/main" val="3152995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AA12C8-754D-41A9-8DD7-C4B1D32C9753}"/>
              </a:ext>
            </a:extLst>
          </p:cNvPr>
          <p:cNvSpPr txBox="1"/>
          <p:nvPr/>
        </p:nvSpPr>
        <p:spPr>
          <a:xfrm>
            <a:off x="589280" y="0"/>
            <a:ext cx="11348720" cy="400110"/>
          </a:xfrm>
          <a:prstGeom prst="rect">
            <a:avLst/>
          </a:prstGeom>
          <a:noFill/>
        </p:spPr>
        <p:txBody>
          <a:bodyPr wrap="square" rtlCol="0">
            <a:spAutoFit/>
          </a:bodyPr>
          <a:lstStyle/>
          <a:p>
            <a:pPr algn="ctr"/>
            <a:r>
              <a:rPr lang="en-US" sz="2000" b="1" dirty="0"/>
              <a:t>PRODUCT</a:t>
            </a:r>
            <a:r>
              <a:rPr lang="en-US" b="1" dirty="0"/>
              <a:t> LINE PERFORMANCE</a:t>
            </a:r>
            <a:endParaRPr lang="en-VG" b="1" dirty="0"/>
          </a:p>
        </p:txBody>
      </p:sp>
      <p:graphicFrame>
        <p:nvGraphicFramePr>
          <p:cNvPr id="4" name="Chart 3">
            <a:extLst>
              <a:ext uri="{FF2B5EF4-FFF2-40B4-BE49-F238E27FC236}">
                <a16:creationId xmlns:a16="http://schemas.microsoft.com/office/drawing/2014/main" id="{9BB1A078-6C7B-4AB9-9557-D557FB5F97D6}"/>
              </a:ext>
            </a:extLst>
          </p:cNvPr>
          <p:cNvGraphicFramePr>
            <a:graphicFrameLocks/>
          </p:cNvGraphicFramePr>
          <p:nvPr>
            <p:extLst>
              <p:ext uri="{D42A27DB-BD31-4B8C-83A1-F6EECF244321}">
                <p14:modId xmlns:p14="http://schemas.microsoft.com/office/powerpoint/2010/main" val="2928943656"/>
              </p:ext>
            </p:extLst>
          </p:nvPr>
        </p:nvGraphicFramePr>
        <p:xfrm>
          <a:off x="6096000" y="603157"/>
          <a:ext cx="5842000" cy="201168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3F75FA31-C5CE-43F3-8E02-42335581EA9D}"/>
              </a:ext>
            </a:extLst>
          </p:cNvPr>
          <p:cNvSpPr txBox="1"/>
          <p:nvPr/>
        </p:nvSpPr>
        <p:spPr>
          <a:xfrm>
            <a:off x="182880" y="603157"/>
            <a:ext cx="1767840" cy="369332"/>
          </a:xfrm>
          <a:prstGeom prst="rect">
            <a:avLst/>
          </a:prstGeom>
          <a:noFill/>
        </p:spPr>
        <p:txBody>
          <a:bodyPr wrap="square" rtlCol="0">
            <a:spAutoFit/>
          </a:bodyPr>
          <a:lstStyle/>
          <a:p>
            <a:r>
              <a:rPr lang="en-US" b="1" dirty="0"/>
              <a:t>Sales</a:t>
            </a:r>
            <a:endParaRPr lang="en-VG" b="1" dirty="0"/>
          </a:p>
        </p:txBody>
      </p:sp>
      <p:sp>
        <p:nvSpPr>
          <p:cNvPr id="6" name="TextBox 5">
            <a:extLst>
              <a:ext uri="{FF2B5EF4-FFF2-40B4-BE49-F238E27FC236}">
                <a16:creationId xmlns:a16="http://schemas.microsoft.com/office/drawing/2014/main" id="{BA2A29D6-82EA-4299-9848-7033FAFB086D}"/>
              </a:ext>
            </a:extLst>
          </p:cNvPr>
          <p:cNvSpPr txBox="1"/>
          <p:nvPr/>
        </p:nvSpPr>
        <p:spPr>
          <a:xfrm>
            <a:off x="182880" y="1206314"/>
            <a:ext cx="5019040" cy="923330"/>
          </a:xfrm>
          <a:prstGeom prst="rect">
            <a:avLst/>
          </a:prstGeom>
          <a:noFill/>
        </p:spPr>
        <p:txBody>
          <a:bodyPr wrap="square" rtlCol="0">
            <a:spAutoFit/>
          </a:bodyPr>
          <a:lstStyle/>
          <a:p>
            <a:r>
              <a:rPr lang="en-US" sz="1800" b="1" kern="0" dirty="0">
                <a:effectLst/>
                <a:latin typeface="Calibri" panose="020F0502020204030204" pitchFamily="34" charset="0"/>
                <a:ea typeface="Times New Roman" panose="02020603050405020304" pitchFamily="18" charset="0"/>
              </a:rPr>
              <a:t>Food &amp; Beverages</a:t>
            </a:r>
            <a:r>
              <a:rPr lang="en-VG" sz="1800" b="1" kern="0" dirty="0">
                <a:effectLst/>
                <a:latin typeface="Calibri" panose="020F0502020204030204" pitchFamily="34" charset="0"/>
                <a:ea typeface="Times New Roman" panose="02020603050405020304" pitchFamily="18" charset="0"/>
              </a:rPr>
              <a:t> and </a:t>
            </a:r>
            <a:r>
              <a:rPr lang="en-US" sz="1800" b="1" kern="0" dirty="0">
                <a:effectLst/>
                <a:latin typeface="Calibri" panose="020F0502020204030204" pitchFamily="34" charset="0"/>
                <a:ea typeface="Times New Roman" panose="02020603050405020304" pitchFamily="18" charset="0"/>
              </a:rPr>
              <a:t>Sports &amp; Travel </a:t>
            </a:r>
            <a:r>
              <a:rPr lang="en-VG" sz="1800" b="1" kern="0" dirty="0">
                <a:effectLst/>
                <a:latin typeface="Calibri" panose="020F0502020204030204" pitchFamily="34" charset="0"/>
                <a:ea typeface="Times New Roman" panose="02020603050405020304" pitchFamily="18" charset="0"/>
              </a:rPr>
              <a:t>product lines had the highest sale</a:t>
            </a:r>
            <a:r>
              <a:rPr lang="en-US" sz="1800" b="1" kern="0" dirty="0">
                <a:effectLst/>
                <a:latin typeface="Calibri" panose="020F0502020204030204" pitchFamily="34" charset="0"/>
                <a:ea typeface="Times New Roman" panose="02020603050405020304" pitchFamily="18" charset="0"/>
              </a:rPr>
              <a:t>s with a combined total of 34% of overall sales</a:t>
            </a:r>
            <a:r>
              <a:rPr lang="en-US" sz="1800" kern="0" dirty="0">
                <a:effectLst/>
                <a:latin typeface="Calibri" panose="020F0502020204030204" pitchFamily="34" charset="0"/>
                <a:ea typeface="Times New Roman" panose="02020603050405020304" pitchFamily="18" charset="0"/>
              </a:rPr>
              <a:t>.</a:t>
            </a:r>
            <a:endParaRPr lang="en-VG" dirty="0"/>
          </a:p>
        </p:txBody>
      </p:sp>
      <p:sp>
        <p:nvSpPr>
          <p:cNvPr id="7" name="TextBox 6">
            <a:extLst>
              <a:ext uri="{FF2B5EF4-FFF2-40B4-BE49-F238E27FC236}">
                <a16:creationId xmlns:a16="http://schemas.microsoft.com/office/drawing/2014/main" id="{48B06D7D-0B32-43F7-A3A1-56CB3D303C09}"/>
              </a:ext>
            </a:extLst>
          </p:cNvPr>
          <p:cNvSpPr txBox="1"/>
          <p:nvPr/>
        </p:nvSpPr>
        <p:spPr>
          <a:xfrm>
            <a:off x="182880" y="2781960"/>
            <a:ext cx="883920" cy="369332"/>
          </a:xfrm>
          <a:prstGeom prst="rect">
            <a:avLst/>
          </a:prstGeom>
          <a:noFill/>
        </p:spPr>
        <p:txBody>
          <a:bodyPr wrap="square" rtlCol="0">
            <a:spAutoFit/>
          </a:bodyPr>
          <a:lstStyle/>
          <a:p>
            <a:r>
              <a:rPr lang="en-US" b="1" dirty="0"/>
              <a:t>Rating</a:t>
            </a:r>
            <a:endParaRPr lang="en-VG" b="1" dirty="0"/>
          </a:p>
        </p:txBody>
      </p:sp>
      <p:graphicFrame>
        <p:nvGraphicFramePr>
          <p:cNvPr id="9" name="Chart 8">
            <a:extLst>
              <a:ext uri="{FF2B5EF4-FFF2-40B4-BE49-F238E27FC236}">
                <a16:creationId xmlns:a16="http://schemas.microsoft.com/office/drawing/2014/main" id="{C691925E-F25F-4EC8-8859-B0515BF2A8B8}"/>
              </a:ext>
            </a:extLst>
          </p:cNvPr>
          <p:cNvGraphicFramePr>
            <a:graphicFrameLocks/>
          </p:cNvGraphicFramePr>
          <p:nvPr>
            <p:extLst>
              <p:ext uri="{D42A27DB-BD31-4B8C-83A1-F6EECF244321}">
                <p14:modId xmlns:p14="http://schemas.microsoft.com/office/powerpoint/2010/main" val="2115600709"/>
              </p:ext>
            </p:extLst>
          </p:nvPr>
        </p:nvGraphicFramePr>
        <p:xfrm>
          <a:off x="6167120" y="2966626"/>
          <a:ext cx="5842000" cy="2078792"/>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E9A90DE6-2DF8-42AA-87C9-C30EE9B31B4A}"/>
              </a:ext>
            </a:extLst>
          </p:cNvPr>
          <p:cNvSpPr txBox="1"/>
          <p:nvPr/>
        </p:nvSpPr>
        <p:spPr>
          <a:xfrm>
            <a:off x="182880" y="3260237"/>
            <a:ext cx="5445760" cy="2031325"/>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The ratings reveal that food has the highest customer satisfaction at 7.1, closely followed by fashion and health, both at 7.0, suggesting these areas are performing well. Electronics, rated at 6.9, falls slightly behind, indicating a potential focus area for quality or customer experience enhancements.</a:t>
            </a:r>
            <a:endParaRPr lang="en-VG" b="1" dirty="0">
              <a:latin typeface="Calibri" panose="020F0502020204030204" pitchFamily="34" charset="0"/>
              <a:cs typeface="Calibri" panose="020F0502020204030204" pitchFamily="34" charset="0"/>
            </a:endParaRPr>
          </a:p>
          <a:p>
            <a:endParaRPr lang="en-VG" dirty="0"/>
          </a:p>
        </p:txBody>
      </p:sp>
    </p:spTree>
    <p:extLst>
      <p:ext uri="{BB962C8B-B14F-4D97-AF65-F5344CB8AC3E}">
        <p14:creationId xmlns:p14="http://schemas.microsoft.com/office/powerpoint/2010/main" val="422904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B08A01-3FFE-4D4C-A088-87BEF614E7E2}"/>
              </a:ext>
            </a:extLst>
          </p:cNvPr>
          <p:cNvSpPr txBox="1"/>
          <p:nvPr/>
        </p:nvSpPr>
        <p:spPr>
          <a:xfrm>
            <a:off x="3169920" y="0"/>
            <a:ext cx="4947920" cy="400110"/>
          </a:xfrm>
          <a:prstGeom prst="rect">
            <a:avLst/>
          </a:prstGeom>
          <a:noFill/>
        </p:spPr>
        <p:txBody>
          <a:bodyPr wrap="square" rtlCol="0">
            <a:spAutoFit/>
          </a:bodyPr>
          <a:lstStyle/>
          <a:p>
            <a:pPr algn="ctr"/>
            <a:r>
              <a:rPr lang="en-US" sz="2000" b="1" dirty="0"/>
              <a:t>SALES TREND</a:t>
            </a:r>
            <a:endParaRPr lang="en-VG" sz="2000" b="1" dirty="0"/>
          </a:p>
        </p:txBody>
      </p:sp>
      <p:sp>
        <p:nvSpPr>
          <p:cNvPr id="3" name="TextBox 2">
            <a:extLst>
              <a:ext uri="{FF2B5EF4-FFF2-40B4-BE49-F238E27FC236}">
                <a16:creationId xmlns:a16="http://schemas.microsoft.com/office/drawing/2014/main" id="{DB65FAC8-D3FA-4290-8EA2-9DAA081C70F1}"/>
              </a:ext>
            </a:extLst>
          </p:cNvPr>
          <p:cNvSpPr txBox="1"/>
          <p:nvPr/>
        </p:nvSpPr>
        <p:spPr>
          <a:xfrm>
            <a:off x="5049520" y="-747970"/>
            <a:ext cx="5080000" cy="2296160"/>
          </a:xfrm>
          <a:prstGeom prst="rect">
            <a:avLst/>
          </a:prstGeom>
          <a:noFill/>
        </p:spPr>
        <p:txBody>
          <a:bodyPr wrap="square" rtlCol="0">
            <a:spAutoFit/>
          </a:bodyPr>
          <a:lstStyle/>
          <a:p>
            <a:endParaRPr lang="en-VG" dirty="0"/>
          </a:p>
        </p:txBody>
      </p:sp>
      <p:graphicFrame>
        <p:nvGraphicFramePr>
          <p:cNvPr id="4" name="Chart 3">
            <a:extLst>
              <a:ext uri="{FF2B5EF4-FFF2-40B4-BE49-F238E27FC236}">
                <a16:creationId xmlns:a16="http://schemas.microsoft.com/office/drawing/2014/main" id="{962D60A3-544C-475C-B5C2-DA66B765385F}"/>
              </a:ext>
            </a:extLst>
          </p:cNvPr>
          <p:cNvGraphicFramePr>
            <a:graphicFrameLocks/>
          </p:cNvGraphicFramePr>
          <p:nvPr>
            <p:extLst>
              <p:ext uri="{D42A27DB-BD31-4B8C-83A1-F6EECF244321}">
                <p14:modId xmlns:p14="http://schemas.microsoft.com/office/powerpoint/2010/main" val="4129260821"/>
              </p:ext>
            </p:extLst>
          </p:nvPr>
        </p:nvGraphicFramePr>
        <p:xfrm>
          <a:off x="7589520" y="782320"/>
          <a:ext cx="4372177" cy="216408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D324FC68-1E4E-4039-B8DF-5DA2B5489E25}"/>
              </a:ext>
            </a:extLst>
          </p:cNvPr>
          <p:cNvSpPr txBox="1"/>
          <p:nvPr/>
        </p:nvSpPr>
        <p:spPr>
          <a:xfrm>
            <a:off x="372530" y="1249680"/>
            <a:ext cx="6282270" cy="1754326"/>
          </a:xfrm>
          <a:prstGeom prst="rect">
            <a:avLst/>
          </a:prstGeom>
          <a:noFill/>
        </p:spPr>
        <p:txBody>
          <a:bodyPr wrap="square" rtlCol="0">
            <a:spAutoFit/>
          </a:bodyPr>
          <a:lstStyle/>
          <a:p>
            <a:r>
              <a:rPr lang="en-VG" sz="1800" b="1" kern="0" dirty="0">
                <a:effectLst/>
                <a:latin typeface="Calibri" panose="020F0502020204030204" pitchFamily="34" charset="0"/>
                <a:ea typeface="Times New Roman" panose="02020603050405020304" pitchFamily="18" charset="0"/>
                <a:cs typeface="Calibri" panose="020F0502020204030204" pitchFamily="34" charset="0"/>
              </a:rPr>
              <a:t>In the first quarter, January saw the highest sales at $116,291.87, likely due to post-holiday shopping. Sales dropped to $97,219.37 in February, reflecting the typical retail slowdown and fewer days in the month. March sales rebounded to $109,455.51</a:t>
            </a:r>
            <a:r>
              <a:rPr lang="en-US" sz="1800" b="1" kern="0" dirty="0">
                <a:effectLst/>
                <a:latin typeface="Calibri" panose="020F0502020204030204" pitchFamily="34" charset="0"/>
                <a:ea typeface="Times New Roman" panose="02020603050405020304" pitchFamily="18" charset="0"/>
                <a:cs typeface="Calibri" panose="020F0502020204030204" pitchFamily="34" charset="0"/>
              </a:rPr>
              <a:t>.</a:t>
            </a:r>
            <a:endParaRPr lang="en-VG" sz="18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VG" b="1"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EBCEB4FA-9B85-47CE-A142-A677830A0B4A}"/>
              </a:ext>
            </a:extLst>
          </p:cNvPr>
          <p:cNvSpPr txBox="1"/>
          <p:nvPr/>
        </p:nvSpPr>
        <p:spPr>
          <a:xfrm>
            <a:off x="372530" y="782320"/>
            <a:ext cx="2116670" cy="369332"/>
          </a:xfrm>
          <a:prstGeom prst="rect">
            <a:avLst/>
          </a:prstGeom>
          <a:noFill/>
        </p:spPr>
        <p:txBody>
          <a:bodyPr wrap="square" rtlCol="0">
            <a:spAutoFit/>
          </a:bodyPr>
          <a:lstStyle/>
          <a:p>
            <a:r>
              <a:rPr lang="en-US" b="1" dirty="0"/>
              <a:t>Sales</a:t>
            </a:r>
            <a:endParaRPr lang="en-VG" b="1" dirty="0"/>
          </a:p>
        </p:txBody>
      </p:sp>
      <p:sp>
        <p:nvSpPr>
          <p:cNvPr id="7" name="TextBox 6">
            <a:extLst>
              <a:ext uri="{FF2B5EF4-FFF2-40B4-BE49-F238E27FC236}">
                <a16:creationId xmlns:a16="http://schemas.microsoft.com/office/drawing/2014/main" id="{407550DD-2A9C-4A2C-B802-5DD96B25231B}"/>
              </a:ext>
            </a:extLst>
          </p:cNvPr>
          <p:cNvSpPr txBox="1"/>
          <p:nvPr/>
        </p:nvSpPr>
        <p:spPr>
          <a:xfrm>
            <a:off x="372530" y="3244334"/>
            <a:ext cx="4216400" cy="369332"/>
          </a:xfrm>
          <a:prstGeom prst="rect">
            <a:avLst/>
          </a:prstGeom>
          <a:noFill/>
        </p:spPr>
        <p:txBody>
          <a:bodyPr wrap="square" rtlCol="0">
            <a:spAutoFit/>
          </a:bodyPr>
          <a:lstStyle/>
          <a:p>
            <a:r>
              <a:rPr lang="en-US" b="1" dirty="0"/>
              <a:t>Product Line Trend</a:t>
            </a:r>
            <a:endParaRPr lang="en-VG" b="1" dirty="0"/>
          </a:p>
        </p:txBody>
      </p:sp>
      <p:graphicFrame>
        <p:nvGraphicFramePr>
          <p:cNvPr id="9" name="Chart 8">
            <a:extLst>
              <a:ext uri="{FF2B5EF4-FFF2-40B4-BE49-F238E27FC236}">
                <a16:creationId xmlns:a16="http://schemas.microsoft.com/office/drawing/2014/main" id="{157F4C2B-6C28-4358-ADAA-2BB15AF4D428}"/>
              </a:ext>
            </a:extLst>
          </p:cNvPr>
          <p:cNvGraphicFramePr>
            <a:graphicFrameLocks/>
          </p:cNvGraphicFramePr>
          <p:nvPr>
            <p:extLst>
              <p:ext uri="{D42A27DB-BD31-4B8C-83A1-F6EECF244321}">
                <p14:modId xmlns:p14="http://schemas.microsoft.com/office/powerpoint/2010/main" val="1294636257"/>
              </p:ext>
            </p:extLst>
          </p:nvPr>
        </p:nvGraphicFramePr>
        <p:xfrm>
          <a:off x="5567680" y="3328609"/>
          <a:ext cx="6394017" cy="2296161"/>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8D348B69-4CFB-425B-8620-F5268EEFC147}"/>
              </a:ext>
            </a:extLst>
          </p:cNvPr>
          <p:cNvSpPr txBox="1"/>
          <p:nvPr/>
        </p:nvSpPr>
        <p:spPr>
          <a:xfrm>
            <a:off x="372530" y="3697941"/>
            <a:ext cx="4551680" cy="2450094"/>
          </a:xfrm>
          <a:prstGeom prst="rect">
            <a:avLst/>
          </a:prstGeom>
          <a:noFill/>
        </p:spPr>
        <p:txBody>
          <a:bodyPr wrap="square" rtlCol="0">
            <a:spAutoFit/>
          </a:bodyPr>
          <a:lstStyle/>
          <a:p>
            <a:pPr lvl="0">
              <a:lnSpc>
                <a:spcPct val="107000"/>
              </a:lnSpc>
              <a:spcAft>
                <a:spcPts val="800"/>
              </a:spcAft>
              <a:buSzPts val="1000"/>
              <a:tabLst>
                <a:tab pos="457200" algn="l"/>
              </a:tabLst>
            </a:pPr>
            <a:r>
              <a:rPr lang="en-US" sz="1800" b="1" kern="0" dirty="0">
                <a:effectLst/>
                <a:latin typeface="Calibri" panose="020F0502020204030204" pitchFamily="34" charset="0"/>
                <a:ea typeface="Times New Roman" panose="02020603050405020304" pitchFamily="18" charset="0"/>
                <a:cs typeface="Calibri" panose="020F0502020204030204" pitchFamily="34" charset="0"/>
              </a:rPr>
              <a:t>Sales of Home &amp; Lifestyle peaked in both March and January, while Food &amp; Beverage saw the highest sales in January and February. There was a notable drop in sales for Home &amp; Lifestyle and Sports &amp; Travel in February, likely reflecting the typical post-holiday decline following the Christmas and New Year celebrations</a:t>
            </a:r>
            <a:r>
              <a:rPr lang="en-US" b="1" kern="0" dirty="0">
                <a:latin typeface="Calibri" panose="020F0502020204030204" pitchFamily="34" charset="0"/>
                <a:ea typeface="Times New Roman" panose="02020603050405020304" pitchFamily="18" charset="0"/>
                <a:cs typeface="Calibri" panose="020F0502020204030204" pitchFamily="34" charset="0"/>
              </a:rPr>
              <a:t>.</a:t>
            </a:r>
            <a:endParaRPr lang="en-VG"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81497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ABD60A-4763-460D-A80E-016B95081ED1}"/>
              </a:ext>
            </a:extLst>
          </p:cNvPr>
          <p:cNvSpPr txBox="1"/>
          <p:nvPr/>
        </p:nvSpPr>
        <p:spPr>
          <a:xfrm>
            <a:off x="3068320" y="0"/>
            <a:ext cx="4775200" cy="400110"/>
          </a:xfrm>
          <a:prstGeom prst="rect">
            <a:avLst/>
          </a:prstGeom>
          <a:noFill/>
        </p:spPr>
        <p:txBody>
          <a:bodyPr wrap="square" rtlCol="0">
            <a:spAutoFit/>
          </a:bodyPr>
          <a:lstStyle/>
          <a:p>
            <a:pPr algn="ctr"/>
            <a:r>
              <a:rPr lang="en-US" sz="2000" b="1" dirty="0"/>
              <a:t>PAYMENT METHOD</a:t>
            </a:r>
            <a:endParaRPr lang="en-VG" sz="2000" b="1" dirty="0"/>
          </a:p>
        </p:txBody>
      </p:sp>
      <p:graphicFrame>
        <p:nvGraphicFramePr>
          <p:cNvPr id="5" name="Chart 4">
            <a:extLst>
              <a:ext uri="{FF2B5EF4-FFF2-40B4-BE49-F238E27FC236}">
                <a16:creationId xmlns:a16="http://schemas.microsoft.com/office/drawing/2014/main" id="{23C534D3-CC37-49E8-97D9-D93CE67BF101}"/>
              </a:ext>
            </a:extLst>
          </p:cNvPr>
          <p:cNvGraphicFramePr>
            <a:graphicFrameLocks/>
          </p:cNvGraphicFramePr>
          <p:nvPr>
            <p:extLst>
              <p:ext uri="{D42A27DB-BD31-4B8C-83A1-F6EECF244321}">
                <p14:modId xmlns:p14="http://schemas.microsoft.com/office/powerpoint/2010/main" val="681218563"/>
              </p:ext>
            </p:extLst>
          </p:nvPr>
        </p:nvGraphicFramePr>
        <p:xfrm>
          <a:off x="7346163" y="400110"/>
          <a:ext cx="3778554" cy="318168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421CB91C-F58C-4C99-861A-68391369E948}"/>
              </a:ext>
            </a:extLst>
          </p:cNvPr>
          <p:cNvSpPr txBox="1"/>
          <p:nvPr/>
        </p:nvSpPr>
        <p:spPr>
          <a:xfrm>
            <a:off x="254000" y="400110"/>
            <a:ext cx="1950720" cy="369332"/>
          </a:xfrm>
          <a:prstGeom prst="rect">
            <a:avLst/>
          </a:prstGeom>
          <a:noFill/>
        </p:spPr>
        <p:txBody>
          <a:bodyPr wrap="square" rtlCol="0">
            <a:spAutoFit/>
          </a:bodyPr>
          <a:lstStyle/>
          <a:p>
            <a:r>
              <a:rPr lang="en-US" b="1" dirty="0"/>
              <a:t>Sales</a:t>
            </a:r>
            <a:endParaRPr lang="en-VG" b="1" dirty="0"/>
          </a:p>
        </p:txBody>
      </p:sp>
      <p:sp>
        <p:nvSpPr>
          <p:cNvPr id="8" name="TextBox 7">
            <a:extLst>
              <a:ext uri="{FF2B5EF4-FFF2-40B4-BE49-F238E27FC236}">
                <a16:creationId xmlns:a16="http://schemas.microsoft.com/office/drawing/2014/main" id="{447B9258-0E54-4910-B621-9D17B73DCC01}"/>
              </a:ext>
            </a:extLst>
          </p:cNvPr>
          <p:cNvSpPr txBox="1"/>
          <p:nvPr/>
        </p:nvSpPr>
        <p:spPr>
          <a:xfrm>
            <a:off x="254000" y="985520"/>
            <a:ext cx="5090160" cy="2308324"/>
          </a:xfrm>
          <a:prstGeom prst="rect">
            <a:avLst/>
          </a:prstGeom>
          <a:noFill/>
        </p:spPr>
        <p:txBody>
          <a:bodyPr wrap="square" rtlCol="0">
            <a:spAutoFit/>
          </a:bodyPr>
          <a:lstStyle/>
          <a:p>
            <a:r>
              <a:rPr lang="en-VG" sz="1800" b="1" kern="0" dirty="0">
                <a:effectLst/>
                <a:latin typeface="Calibri" panose="020F0502020204030204" pitchFamily="34" charset="0"/>
                <a:ea typeface="Times New Roman" panose="02020603050405020304" pitchFamily="18" charset="0"/>
                <a:cs typeface="Calibri" panose="020F0502020204030204" pitchFamily="34" charset="0"/>
              </a:rPr>
              <a:t>The payment method analysis reveals that 35% of transactions were made using e-wallets, making it the most popular choice among customers. Cash transactions accounted for 34%, closely following e-wallets, while credit cards were used in 31% of transactions. This distribution indicates a strong preference for digital payments among customers.</a:t>
            </a:r>
            <a:endParaRPr lang="en-VG" sz="18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VG" b="1" dirty="0"/>
          </a:p>
        </p:txBody>
      </p:sp>
    </p:spTree>
    <p:extLst>
      <p:ext uri="{BB962C8B-B14F-4D97-AF65-F5344CB8AC3E}">
        <p14:creationId xmlns:p14="http://schemas.microsoft.com/office/powerpoint/2010/main" val="1126704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EF5D0F-6A01-4167-B5D5-21C09C1673A6}"/>
              </a:ext>
            </a:extLst>
          </p:cNvPr>
          <p:cNvSpPr txBox="1"/>
          <p:nvPr/>
        </p:nvSpPr>
        <p:spPr>
          <a:xfrm>
            <a:off x="3403600" y="121920"/>
            <a:ext cx="3616960" cy="400110"/>
          </a:xfrm>
          <a:prstGeom prst="rect">
            <a:avLst/>
          </a:prstGeom>
          <a:noFill/>
        </p:spPr>
        <p:txBody>
          <a:bodyPr wrap="square" rtlCol="0">
            <a:spAutoFit/>
          </a:bodyPr>
          <a:lstStyle/>
          <a:p>
            <a:pPr algn="ctr"/>
            <a:r>
              <a:rPr lang="en-US" sz="2000" b="1" dirty="0"/>
              <a:t>GROSS PROFIT</a:t>
            </a:r>
            <a:endParaRPr lang="en-VG" sz="2000" b="1" dirty="0"/>
          </a:p>
        </p:txBody>
      </p:sp>
      <p:graphicFrame>
        <p:nvGraphicFramePr>
          <p:cNvPr id="4" name="Chart 3">
            <a:extLst>
              <a:ext uri="{FF2B5EF4-FFF2-40B4-BE49-F238E27FC236}">
                <a16:creationId xmlns:a16="http://schemas.microsoft.com/office/drawing/2014/main" id="{A7068EA8-F91F-474D-B9E5-2946F02C3807}"/>
              </a:ext>
            </a:extLst>
          </p:cNvPr>
          <p:cNvGraphicFramePr>
            <a:graphicFrameLocks/>
          </p:cNvGraphicFramePr>
          <p:nvPr>
            <p:extLst>
              <p:ext uri="{D42A27DB-BD31-4B8C-83A1-F6EECF244321}">
                <p14:modId xmlns:p14="http://schemas.microsoft.com/office/powerpoint/2010/main" val="4169337290"/>
              </p:ext>
            </p:extLst>
          </p:nvPr>
        </p:nvGraphicFramePr>
        <p:xfrm>
          <a:off x="6096000" y="909743"/>
          <a:ext cx="4938325" cy="273261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8D01E7B-6A61-40AF-9837-0B8DA847088F}"/>
              </a:ext>
            </a:extLst>
          </p:cNvPr>
          <p:cNvSpPr txBox="1"/>
          <p:nvPr/>
        </p:nvSpPr>
        <p:spPr>
          <a:xfrm>
            <a:off x="132080" y="909743"/>
            <a:ext cx="2824480" cy="369332"/>
          </a:xfrm>
          <a:prstGeom prst="rect">
            <a:avLst/>
          </a:prstGeom>
          <a:noFill/>
        </p:spPr>
        <p:txBody>
          <a:bodyPr wrap="square" rtlCol="0">
            <a:spAutoFit/>
          </a:bodyPr>
          <a:lstStyle/>
          <a:p>
            <a:r>
              <a:rPr lang="en-US" b="1" dirty="0"/>
              <a:t>Profit</a:t>
            </a:r>
            <a:endParaRPr lang="en-VG" b="1" dirty="0"/>
          </a:p>
        </p:txBody>
      </p:sp>
      <p:sp>
        <p:nvSpPr>
          <p:cNvPr id="6" name="TextBox 5">
            <a:extLst>
              <a:ext uri="{FF2B5EF4-FFF2-40B4-BE49-F238E27FC236}">
                <a16:creationId xmlns:a16="http://schemas.microsoft.com/office/drawing/2014/main" id="{A28A5D47-D59B-48F2-9DC5-250EC6212374}"/>
              </a:ext>
            </a:extLst>
          </p:cNvPr>
          <p:cNvSpPr txBox="1"/>
          <p:nvPr/>
        </p:nvSpPr>
        <p:spPr>
          <a:xfrm>
            <a:off x="254000" y="1554480"/>
            <a:ext cx="5201920" cy="3139321"/>
          </a:xfrm>
          <a:prstGeom prst="rect">
            <a:avLst/>
          </a:prstGeom>
          <a:noFill/>
        </p:spPr>
        <p:txBody>
          <a:bodyPr wrap="square" rtlCol="0">
            <a:spAutoFit/>
          </a:bodyPr>
          <a:lstStyle/>
          <a:p>
            <a:r>
              <a:rPr lang="en-GB" sz="1800" b="1" kern="100" dirty="0">
                <a:effectLst/>
                <a:latin typeface="Calibri" panose="020F0502020204030204" pitchFamily="34" charset="0"/>
                <a:ea typeface="Calibri" panose="020F0502020204030204" pitchFamily="34" charset="0"/>
                <a:cs typeface="Calibri" panose="020F0502020204030204" pitchFamily="34" charset="0"/>
              </a:rPr>
              <a:t>The gross profit analysis by unit price reveals that the highest profits were generated from products priced at $90 and above, totalling $5,844.62. Products priced between $60-$70 and $80-$90 followed, with gross profits of $2,957.76 and $2,579.07, respectively. The lowest gross profit came from products priced between $10-$20, which generated only $443.65. This indicates that higher-priced products contribute significantly more to gross profits.</a:t>
            </a:r>
            <a:endParaRPr lang="en-VG" sz="18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VG" dirty="0"/>
          </a:p>
        </p:txBody>
      </p:sp>
    </p:spTree>
    <p:extLst>
      <p:ext uri="{BB962C8B-B14F-4D97-AF65-F5344CB8AC3E}">
        <p14:creationId xmlns:p14="http://schemas.microsoft.com/office/powerpoint/2010/main" val="3961074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27BBB0-4E1B-4457-B775-3CA5FB3103FA}"/>
              </a:ext>
            </a:extLst>
          </p:cNvPr>
          <p:cNvSpPr txBox="1"/>
          <p:nvPr/>
        </p:nvSpPr>
        <p:spPr>
          <a:xfrm>
            <a:off x="3464560" y="152400"/>
            <a:ext cx="4409440" cy="406400"/>
          </a:xfrm>
          <a:prstGeom prst="rect">
            <a:avLst/>
          </a:prstGeom>
          <a:noFill/>
        </p:spPr>
        <p:txBody>
          <a:bodyPr wrap="square" rtlCol="0">
            <a:spAutoFit/>
          </a:bodyPr>
          <a:lstStyle/>
          <a:p>
            <a:pPr algn="ctr"/>
            <a:r>
              <a:rPr lang="en-US" sz="2000" b="1" dirty="0"/>
              <a:t>CONCLUSION</a:t>
            </a:r>
            <a:endParaRPr lang="en-VG" sz="2000" b="1" dirty="0"/>
          </a:p>
        </p:txBody>
      </p:sp>
      <p:sp>
        <p:nvSpPr>
          <p:cNvPr id="4" name="TextBox 3">
            <a:extLst>
              <a:ext uri="{FF2B5EF4-FFF2-40B4-BE49-F238E27FC236}">
                <a16:creationId xmlns:a16="http://schemas.microsoft.com/office/drawing/2014/main" id="{23D76206-2F71-44B0-8D44-99A5C5270136}"/>
              </a:ext>
            </a:extLst>
          </p:cNvPr>
          <p:cNvSpPr txBox="1"/>
          <p:nvPr/>
        </p:nvSpPr>
        <p:spPr>
          <a:xfrm>
            <a:off x="172720" y="924560"/>
            <a:ext cx="12019280" cy="7516288"/>
          </a:xfrm>
          <a:prstGeom prst="rect">
            <a:avLst/>
          </a:prstGeom>
          <a:noFill/>
        </p:spPr>
        <p:txBody>
          <a:bodyPr wrap="square" rtlCol="0">
            <a:spAutoFit/>
          </a:bodyPr>
          <a:lstStyle/>
          <a:p>
            <a:pPr>
              <a:lnSpc>
                <a:spcPct val="107000"/>
              </a:lnSpc>
              <a:spcAft>
                <a:spcPts val="800"/>
              </a:spcAft>
            </a:pPr>
            <a:r>
              <a:rPr lang="en-VG" sz="1800" b="1" kern="0" dirty="0">
                <a:effectLst/>
                <a:latin typeface="Times New Roman" panose="02020603050405020304" pitchFamily="18" charset="0"/>
                <a:ea typeface="Times New Roman" panose="02020603050405020304" pitchFamily="18" charset="0"/>
                <a:cs typeface="Times New Roman" panose="02020603050405020304" pitchFamily="18" charset="0"/>
              </a:rPr>
              <a:t>The comprehensive analysis of supermarket sales data provides valuable insights into branch and city performance, customer demographics, product line success, sales trends, payment preferences, and gross profit margins.</a:t>
            </a:r>
            <a:endParaRPr lang="en-VG"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VG" sz="1800" b="1" kern="0" dirty="0">
                <a:effectLst/>
                <a:latin typeface="Times New Roman" panose="02020603050405020304" pitchFamily="18" charset="0"/>
                <a:ea typeface="Times New Roman" panose="02020603050405020304" pitchFamily="18" charset="0"/>
                <a:cs typeface="Times New Roman" panose="02020603050405020304" pitchFamily="18" charset="0"/>
              </a:rPr>
              <a:t>Branch C emerged as the top-performing branch with 34% of total sales, while Branch B underperformed at 33%. City Naypyitaw led in city-wise performance with sales </a:t>
            </a:r>
            <a:r>
              <a:rPr lang="en-VG"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totaling</a:t>
            </a:r>
            <a:r>
              <a:rPr lang="en-VG"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$110,569.</a:t>
            </a:r>
            <a:endParaRPr lang="en-VG"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VG" sz="1800" b="1" kern="0" dirty="0">
                <a:effectLst/>
                <a:latin typeface="Times New Roman" panose="02020603050405020304" pitchFamily="18" charset="0"/>
                <a:ea typeface="Times New Roman" panose="02020603050405020304" pitchFamily="18" charset="0"/>
                <a:cs typeface="Times New Roman" panose="02020603050405020304" pitchFamily="18" charset="0"/>
              </a:rPr>
              <a:t>Gender-based analysis showed an almost even split in sales between male and female customers, with females slightly leading at 52%. Females preferred the Food &amp; Beverages product line, whereas males fa</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voured</a:t>
            </a:r>
            <a:r>
              <a:rPr lang="en-VG"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Health &amp; Beauty.</a:t>
            </a:r>
            <a:endParaRPr lang="en-VG"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VG" sz="1800" b="1" kern="0" dirty="0">
                <a:effectLst/>
                <a:latin typeface="Times New Roman" panose="02020603050405020304" pitchFamily="18" charset="0"/>
                <a:ea typeface="Times New Roman" panose="02020603050405020304" pitchFamily="18" charset="0"/>
                <a:cs typeface="Times New Roman" panose="02020603050405020304" pitchFamily="18" charset="0"/>
              </a:rPr>
              <a:t>The Food &amp; Beverages and Sports &amp; Travel product lines dominated sales, accounting for 34% of the total, while Health &amp; Beauty lagged with 15%. Seasonal trends highlighted peak sales for Home &amp; Lifestyle in March and Food &amp; Beverages in February.</a:t>
            </a:r>
            <a:endParaRPr lang="en-VG"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VG" sz="1800" b="1" kern="0" dirty="0">
                <a:effectLst/>
                <a:latin typeface="Times New Roman" panose="02020603050405020304" pitchFamily="18" charset="0"/>
                <a:ea typeface="Times New Roman" panose="02020603050405020304" pitchFamily="18" charset="0"/>
                <a:cs typeface="Times New Roman" panose="02020603050405020304" pitchFamily="18" charset="0"/>
              </a:rPr>
              <a:t>In terms of monthly sales, January recorded the highest sales at $116,291.87, likely driven by post-holiday shopping. February saw a dip to $97,219.37, reflecting a typical retail slowdown, but sales rebounded in March to $109,455.51.</a:t>
            </a:r>
            <a:endParaRPr lang="en-VG"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VG" sz="1800" b="1" kern="0" dirty="0">
                <a:effectLst/>
                <a:latin typeface="Times New Roman" panose="02020603050405020304" pitchFamily="18" charset="0"/>
                <a:ea typeface="Times New Roman" panose="02020603050405020304" pitchFamily="18" charset="0"/>
                <a:cs typeface="Times New Roman" panose="02020603050405020304" pitchFamily="18" charset="0"/>
              </a:rPr>
              <a:t>Payment methods analysis showed a strong preference for digital transactions, with e-wallets being the most popular at 35%, closely followed by cash at 34%, and credit cards at 31%.</a:t>
            </a:r>
            <a:endParaRPr lang="en-VG"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VG"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VG"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VG" sz="1800" b="1" kern="0" dirty="0">
                <a:effectLst/>
                <a:latin typeface="Times New Roman" panose="02020603050405020304" pitchFamily="18" charset="0"/>
                <a:ea typeface="Times New Roman" panose="02020603050405020304" pitchFamily="18" charset="0"/>
                <a:cs typeface="Times New Roman" panose="02020603050405020304" pitchFamily="18" charset="0"/>
              </a:rPr>
              <a:t>Gross profit analysis indicated that higher-priced products ($90 and above) generated the most profit ($5,844.62). Mid-range products ($60-$70 and $80-$90) also performed well, while the lowest profits came from lower-priced products ($10-$20).</a:t>
            </a:r>
            <a:endParaRPr lang="en-VG"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VG" sz="1800" b="1" kern="0" dirty="0">
                <a:effectLst/>
                <a:latin typeface="Times New Roman" panose="02020603050405020304" pitchFamily="18" charset="0"/>
                <a:ea typeface="Times New Roman" panose="02020603050405020304" pitchFamily="18" charset="0"/>
                <a:cs typeface="Times New Roman" panose="02020603050405020304" pitchFamily="18" charset="0"/>
              </a:rPr>
              <a:t>These findings underscore the importance of focusing on high-performing branches and cities, tailoring marketing strategies based on gender preferences, leveraging seasonal trends, promoting digital payment methods, and prioritizing higher-priced product lines to maximize profitability. The detailed findings and visualizations in the Excel dashboard and Google Slides presentation provide further context and support for these insights.</a:t>
            </a:r>
            <a:endParaRPr lang="en-VG" sz="18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VG" dirty="0"/>
          </a:p>
        </p:txBody>
      </p:sp>
    </p:spTree>
    <p:extLst>
      <p:ext uri="{BB962C8B-B14F-4D97-AF65-F5344CB8AC3E}">
        <p14:creationId xmlns:p14="http://schemas.microsoft.com/office/powerpoint/2010/main" val="51454660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566</TotalTime>
  <Words>921</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Gill Sans MT</vt:lpstr>
      <vt:lpstr>Times New Roman</vt:lpstr>
      <vt:lpstr>Gallery</vt:lpstr>
      <vt:lpstr>Supermarket Sales Analysis REPORT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Supermarket Sales Analysis</dc:title>
  <dc:creator>Chinemerem Ezeji</dc:creator>
  <cp:lastModifiedBy>Chinemerem Ezeji</cp:lastModifiedBy>
  <cp:revision>19</cp:revision>
  <dcterms:created xsi:type="dcterms:W3CDTF">2024-07-18T10:13:20Z</dcterms:created>
  <dcterms:modified xsi:type="dcterms:W3CDTF">2024-07-18T19:45:35Z</dcterms:modified>
</cp:coreProperties>
</file>