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7" r:id="rId3"/>
    <p:sldId id="269" r:id="rId4"/>
    <p:sldId id="272" r:id="rId5"/>
    <p:sldId id="268" r:id="rId6"/>
    <p:sldId id="270" r:id="rId7"/>
    <p:sldId id="271" r:id="rId8"/>
    <p:sldId id="256" r:id="rId9"/>
    <p:sldId id="260" r:id="rId10"/>
    <p:sldId id="261" r:id="rId11"/>
    <p:sldId id="262" r:id="rId12"/>
    <p:sldId id="263" r:id="rId13"/>
    <p:sldId id="264" r:id="rId14"/>
    <p:sldId id="274" r:id="rId15"/>
    <p:sldId id="275" r:id="rId16"/>
    <p:sldId id="273" r:id="rId17"/>
    <p:sldId id="265" r:id="rId18"/>
    <p:sldId id="266" r:id="rId19"/>
    <p:sldId id="276" r:id="rId20"/>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B4D1"/>
    <a:srgbClr val="C0D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20"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0AC5E-DD15-4038-802F-4EDE8983C577}" type="datetimeFigureOut">
              <a:rPr lang="hu-HU" smtClean="0"/>
              <a:t>2020. 06. 23.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4A0EA-DF52-4FD0-9A5F-06D4C0617E07}" type="slidenum">
              <a:rPr lang="hu-HU" smtClean="0"/>
              <a:t>‹#›</a:t>
            </a:fld>
            <a:endParaRPr lang="hu-HU"/>
          </a:p>
        </p:txBody>
      </p:sp>
    </p:spTree>
    <p:extLst>
      <p:ext uri="{BB962C8B-B14F-4D97-AF65-F5344CB8AC3E}">
        <p14:creationId xmlns:p14="http://schemas.microsoft.com/office/powerpoint/2010/main" val="389256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5EB4A0EA-DF52-4FD0-9A5F-06D4C0617E07}" type="slidenum">
              <a:rPr lang="hu-HU" smtClean="0"/>
              <a:t>10</a:t>
            </a:fld>
            <a:endParaRPr lang="hu-HU"/>
          </a:p>
        </p:txBody>
      </p:sp>
    </p:spTree>
    <p:extLst>
      <p:ext uri="{BB962C8B-B14F-4D97-AF65-F5344CB8AC3E}">
        <p14:creationId xmlns:p14="http://schemas.microsoft.com/office/powerpoint/2010/main" val="291794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EEF720C-7897-4117-B079-96693D63F7EA}"/>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BB627A77-C036-4219-B34B-6383383F7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D9663E5C-D39A-4E33-8639-01D5155C9056}"/>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5" name="Élőláb helye 4">
            <a:extLst>
              <a:ext uri="{FF2B5EF4-FFF2-40B4-BE49-F238E27FC236}">
                <a16:creationId xmlns:a16="http://schemas.microsoft.com/office/drawing/2014/main" id="{BDDA67D7-409D-4677-B4B7-0A2D206D0DAD}"/>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19B5C65-7C79-485E-A789-ED6D1C7A2C46}"/>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406431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CF0C98-FEBB-458B-BD62-B7CC81DED7D8}"/>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79381270-A301-4C98-AC52-7C32B3A8D17E}"/>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3BC9DC2A-16A3-4D69-876A-EBDA8F58AEF7}"/>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5" name="Élőláb helye 4">
            <a:extLst>
              <a:ext uri="{FF2B5EF4-FFF2-40B4-BE49-F238E27FC236}">
                <a16:creationId xmlns:a16="http://schemas.microsoft.com/office/drawing/2014/main" id="{9241E874-22A6-4826-AFD8-A5AAC7D53F3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DC2F5E70-3EC6-46B9-B55C-55F421E9EBBD}"/>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116216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BD0787CF-FF9E-4377-A2E8-FBB6178F3620}"/>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2AF5B312-238F-4C24-91F0-12E32E27049E}"/>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AEC9FBA7-2022-427C-BEDD-3D9A306875D8}"/>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5" name="Élőláb helye 4">
            <a:extLst>
              <a:ext uri="{FF2B5EF4-FFF2-40B4-BE49-F238E27FC236}">
                <a16:creationId xmlns:a16="http://schemas.microsoft.com/office/drawing/2014/main" id="{874160EF-11CE-4552-8759-596B3BE6E738}"/>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BEA6B45-B199-4367-A4B6-92CA5FF1E87F}"/>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153662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022FAF3-C373-4FB8-A30D-B75DE49D2E37}"/>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E7E13E1-07BA-4051-88D6-AF26060E3209}"/>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320EA184-343C-47DA-90C0-7F325C468081}"/>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5" name="Élőláb helye 4">
            <a:extLst>
              <a:ext uri="{FF2B5EF4-FFF2-40B4-BE49-F238E27FC236}">
                <a16:creationId xmlns:a16="http://schemas.microsoft.com/office/drawing/2014/main" id="{0A22F517-D050-4600-BE1D-E172CDDDB96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57DD283-2FB5-4CB6-9F59-31C943661E3B}"/>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174888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F882F3-A61A-432A-B480-793530166A74}"/>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FC4DFA7B-6FD0-438E-BFCB-438705840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E0D71F5B-F8CD-4CD8-97D1-C6D3704E81E1}"/>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5" name="Élőláb helye 4">
            <a:extLst>
              <a:ext uri="{FF2B5EF4-FFF2-40B4-BE49-F238E27FC236}">
                <a16:creationId xmlns:a16="http://schemas.microsoft.com/office/drawing/2014/main" id="{E335012F-C3F0-4C45-98B5-7F29BC7DD71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7023926-96BB-4BF0-B4E7-40FA21DC9181}"/>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243706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2293B0-49E6-4F99-9ACC-BF2205257E03}"/>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48D4DEED-FAA6-4111-8BA1-AA0413DB87C2}"/>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5AB1095C-88E0-46C7-B8AC-DF49C35A5E09}"/>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9F55B102-C4BE-405A-866C-1643D3D904F2}"/>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6" name="Élőláb helye 5">
            <a:extLst>
              <a:ext uri="{FF2B5EF4-FFF2-40B4-BE49-F238E27FC236}">
                <a16:creationId xmlns:a16="http://schemas.microsoft.com/office/drawing/2014/main" id="{DBA55C95-26DA-4CE6-8677-7B817D80A21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C365DD1B-815C-4959-B65A-4A34BD122733}"/>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94785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C37EA4E-DD0E-454F-8ED4-F34550FCCB2E}"/>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CE2DA0EE-B9EA-468E-89A9-4C34EC80B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0908F6FF-69AF-4B39-98A9-2067F97432A3}"/>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5B2EF80B-FD11-4A2F-936B-0E151EC35E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8C837DCA-EC50-4D82-8C40-F68EAD1027F8}"/>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03C74B28-C075-4BF4-85C1-2069457A3886}"/>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8" name="Élőláb helye 7">
            <a:extLst>
              <a:ext uri="{FF2B5EF4-FFF2-40B4-BE49-F238E27FC236}">
                <a16:creationId xmlns:a16="http://schemas.microsoft.com/office/drawing/2014/main" id="{6720E6AE-645D-4FEA-B419-0B7ABF37296C}"/>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1A671A0A-5656-45EC-9D83-99085ADD38A9}"/>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235902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59F6E8-1341-41D2-8D2C-50B0DBE9D888}"/>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A81CA15E-EAA5-41F6-9FF2-08185656FDE9}"/>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4" name="Élőláb helye 3">
            <a:extLst>
              <a:ext uri="{FF2B5EF4-FFF2-40B4-BE49-F238E27FC236}">
                <a16:creationId xmlns:a16="http://schemas.microsoft.com/office/drawing/2014/main" id="{DB31FCB2-84A4-4F3B-9C07-2A7BE8BECEF3}"/>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65F487BC-661F-46A9-B507-B85737BF572C}"/>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229194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08D80911-92AB-474A-A5D7-3342C6659D04}"/>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3" name="Élőláb helye 2">
            <a:extLst>
              <a:ext uri="{FF2B5EF4-FFF2-40B4-BE49-F238E27FC236}">
                <a16:creationId xmlns:a16="http://schemas.microsoft.com/office/drawing/2014/main" id="{D648B81F-45A2-4FCB-B129-F60EA005F206}"/>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47099FEB-4F3D-4BCF-8B23-CBC6018A0C29}"/>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59808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00C9CB4-B9D6-4584-959B-453D0E6C6F3A}"/>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E0CE84AF-695E-4747-8F01-CFF1F9CFD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55B4B683-2EED-4B3E-AEDF-74DCA02F1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FB7A2FD1-9C98-491A-9B58-73CA68A6CB63}"/>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6" name="Élőláb helye 5">
            <a:extLst>
              <a:ext uri="{FF2B5EF4-FFF2-40B4-BE49-F238E27FC236}">
                <a16:creationId xmlns:a16="http://schemas.microsoft.com/office/drawing/2014/main" id="{871B5544-8CA7-4353-A887-427E5C31268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DE12CE2-A15B-49E2-BF77-1FE090556107}"/>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211892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90FF55D-F37F-4C8F-BA5E-DD2BF30F2CE9}"/>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C35AE2F4-41D8-4A35-A581-5A8EE65DC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ED66E0FE-B657-4E7C-A7D0-156BFED59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D0CC44CC-BC05-4A03-B5D0-1B9247C059DE}"/>
              </a:ext>
            </a:extLst>
          </p:cNvPr>
          <p:cNvSpPr>
            <a:spLocks noGrp="1"/>
          </p:cNvSpPr>
          <p:nvPr>
            <p:ph type="dt" sz="half" idx="10"/>
          </p:nvPr>
        </p:nvSpPr>
        <p:spPr/>
        <p:txBody>
          <a:bodyPr/>
          <a:lstStyle/>
          <a:p>
            <a:fld id="{242DD8EE-70F0-4E5D-8154-9FE7135DC726}" type="datetimeFigureOut">
              <a:rPr lang="hu-HU" smtClean="0"/>
              <a:t>2020. 06. 23.</a:t>
            </a:fld>
            <a:endParaRPr lang="hu-HU"/>
          </a:p>
        </p:txBody>
      </p:sp>
      <p:sp>
        <p:nvSpPr>
          <p:cNvPr id="6" name="Élőláb helye 5">
            <a:extLst>
              <a:ext uri="{FF2B5EF4-FFF2-40B4-BE49-F238E27FC236}">
                <a16:creationId xmlns:a16="http://schemas.microsoft.com/office/drawing/2014/main" id="{88FE10EB-B68A-48B6-B905-C9985DBA49B2}"/>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786D4AE-960C-40FB-BCA1-B7C54F7C22BE}"/>
              </a:ext>
            </a:extLst>
          </p:cNvPr>
          <p:cNvSpPr>
            <a:spLocks noGrp="1"/>
          </p:cNvSpPr>
          <p:nvPr>
            <p:ph type="sldNum" sz="quarter" idx="12"/>
          </p:nvPr>
        </p:nvSpPr>
        <p:spPr/>
        <p:txBody>
          <a:bodyPr/>
          <a:lstStyle/>
          <a:p>
            <a:fld id="{2A02FAC7-38EE-4CBA-8A2D-1230FF378A97}" type="slidenum">
              <a:rPr lang="hu-HU" smtClean="0"/>
              <a:t>‹#›</a:t>
            </a:fld>
            <a:endParaRPr lang="hu-HU"/>
          </a:p>
        </p:txBody>
      </p:sp>
    </p:spTree>
    <p:extLst>
      <p:ext uri="{BB962C8B-B14F-4D97-AF65-F5344CB8AC3E}">
        <p14:creationId xmlns:p14="http://schemas.microsoft.com/office/powerpoint/2010/main" val="173211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84778DEF-EE5D-431C-B968-EE9CFD0B4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CAF1805B-39F1-4D92-B604-373836701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DD00773-6716-4777-A056-64F7C1614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DD8EE-70F0-4E5D-8154-9FE7135DC726}" type="datetimeFigureOut">
              <a:rPr lang="hu-HU" smtClean="0"/>
              <a:t>2020. 06. 23.</a:t>
            </a:fld>
            <a:endParaRPr lang="hu-HU"/>
          </a:p>
        </p:txBody>
      </p:sp>
      <p:sp>
        <p:nvSpPr>
          <p:cNvPr id="5" name="Élőláb helye 4">
            <a:extLst>
              <a:ext uri="{FF2B5EF4-FFF2-40B4-BE49-F238E27FC236}">
                <a16:creationId xmlns:a16="http://schemas.microsoft.com/office/drawing/2014/main" id="{8028A59B-CF5C-4B6B-996D-C3A8835AB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CA81DF0E-32DD-4CE1-BB56-50048E1C1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2FAC7-38EE-4CBA-8A2D-1230FF378A97}" type="slidenum">
              <a:rPr lang="hu-HU" smtClean="0"/>
              <a:t>‹#›</a:t>
            </a:fld>
            <a:endParaRPr lang="hu-HU"/>
          </a:p>
        </p:txBody>
      </p:sp>
    </p:spTree>
    <p:extLst>
      <p:ext uri="{BB962C8B-B14F-4D97-AF65-F5344CB8AC3E}">
        <p14:creationId xmlns:p14="http://schemas.microsoft.com/office/powerpoint/2010/main" val="176038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B4D1"/>
        </a:solidFill>
        <a:effectLst/>
      </p:bgPr>
    </p:bg>
    <p:spTree>
      <p:nvGrpSpPr>
        <p:cNvPr id="1" name=""/>
        <p:cNvGrpSpPr/>
        <p:nvPr/>
      </p:nvGrpSpPr>
      <p:grpSpPr>
        <a:xfrm>
          <a:off x="0" y="0"/>
          <a:ext cx="0" cy="0"/>
          <a:chOff x="0" y="0"/>
          <a:chExt cx="0" cy="0"/>
        </a:xfrm>
      </p:grpSpPr>
      <p:sp>
        <p:nvSpPr>
          <p:cNvPr id="3" name="Téglalap 2">
            <a:extLst>
              <a:ext uri="{FF2B5EF4-FFF2-40B4-BE49-F238E27FC236}">
                <a16:creationId xmlns:a16="http://schemas.microsoft.com/office/drawing/2014/main" id="{CD568D01-95B4-4206-8ABD-8709FB409C1D}"/>
              </a:ext>
            </a:extLst>
          </p:cNvPr>
          <p:cNvSpPr/>
          <p:nvPr/>
        </p:nvSpPr>
        <p:spPr>
          <a:xfrm>
            <a:off x="3182222" y="875710"/>
            <a:ext cx="5827556" cy="3600986"/>
          </a:xfrm>
          <a:prstGeom prst="rect">
            <a:avLst/>
          </a:prstGeom>
          <a:noFill/>
        </p:spPr>
        <p:txBody>
          <a:bodyPr wrap="none" lIns="91440" tIns="45720" rIns="91440" bIns="45720">
            <a:spAutoFit/>
          </a:bodyPr>
          <a:lstStyle/>
          <a:p>
            <a:pPr algn="ctr"/>
            <a:r>
              <a:rPr lang="hu-HU"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Nemes János</a:t>
            </a:r>
          </a:p>
          <a:p>
            <a:pPr algn="ctr"/>
            <a:r>
              <a:rPr lang="hu-HU"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szoftverfejlesztő</a:t>
            </a:r>
            <a:endParaRPr lang="hu-HU"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hu-HU"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szakdolgozati prezentáció </a:t>
            </a:r>
          </a:p>
          <a:p>
            <a:pPr algn="ctr"/>
            <a:endParaRPr lang="hu-HU"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hu-HU"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2020.</a:t>
            </a:r>
          </a:p>
        </p:txBody>
      </p:sp>
      <p:pic>
        <p:nvPicPr>
          <p:cNvPr id="5" name="Kép 4">
            <a:extLst>
              <a:ext uri="{FF2B5EF4-FFF2-40B4-BE49-F238E27FC236}">
                <a16:creationId xmlns:a16="http://schemas.microsoft.com/office/drawing/2014/main" id="{7649A6D6-B77A-4A66-86A4-86FBD5F27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415" y="4997483"/>
            <a:ext cx="895170" cy="895170"/>
          </a:xfrm>
          <a:prstGeom prst="rect">
            <a:avLst/>
          </a:prstGeom>
        </p:spPr>
      </p:pic>
      <p:sp>
        <p:nvSpPr>
          <p:cNvPr id="2" name="Szövegdoboz 1">
            <a:extLst>
              <a:ext uri="{FF2B5EF4-FFF2-40B4-BE49-F238E27FC236}">
                <a16:creationId xmlns:a16="http://schemas.microsoft.com/office/drawing/2014/main" id="{9E678B7C-765B-43CF-BE58-E418FC926A42}"/>
              </a:ext>
            </a:extLst>
          </p:cNvPr>
          <p:cNvSpPr txBox="1"/>
          <p:nvPr/>
        </p:nvSpPr>
        <p:spPr>
          <a:xfrm>
            <a:off x="5023334" y="6044108"/>
            <a:ext cx="2145331" cy="369332"/>
          </a:xfrm>
          <a:prstGeom prst="rect">
            <a:avLst/>
          </a:prstGeom>
          <a:noFill/>
        </p:spPr>
        <p:txBody>
          <a:bodyPr wrap="none" rtlCol="0">
            <a:spAutoFit/>
          </a:bodyPr>
          <a:lstStyle/>
          <a:p>
            <a:r>
              <a:rPr lang="hu-HU" dirty="0">
                <a:solidFill>
                  <a:schemeClr val="bg1">
                    <a:lumMod val="85000"/>
                  </a:schemeClr>
                </a:solidFill>
              </a:rPr>
              <a:t>Konzulens: Kis Balázs</a:t>
            </a:r>
          </a:p>
        </p:txBody>
      </p:sp>
    </p:spTree>
    <p:extLst>
      <p:ext uri="{BB962C8B-B14F-4D97-AF65-F5344CB8AC3E}">
        <p14:creationId xmlns:p14="http://schemas.microsoft.com/office/powerpoint/2010/main" val="318104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543262" cy="646331"/>
          </a:xfrm>
          <a:prstGeom prst="rect">
            <a:avLst/>
          </a:prstGeom>
          <a:noFill/>
        </p:spPr>
        <p:txBody>
          <a:bodyPr wrap="square" rtlCol="0">
            <a:spAutoFit/>
          </a:bodyPr>
          <a:lstStyle/>
          <a:p>
            <a:r>
              <a:rPr lang="hu-HU" b="1" dirty="0"/>
              <a:t>Kiadások és bevételek könyvelése</a:t>
            </a:r>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4"/>
          <a:stretch>
            <a:fillRect/>
          </a:stretch>
        </p:blipFill>
        <p:spPr>
          <a:xfrm>
            <a:off x="4405947" y="635151"/>
            <a:ext cx="6713620" cy="4365260"/>
          </a:xfrm>
          <a:prstGeom prst="rect">
            <a:avLst/>
          </a:prstGeom>
        </p:spPr>
      </p:pic>
      <p:sp>
        <p:nvSpPr>
          <p:cNvPr id="19" name="Szövegdoboz 18">
            <a:extLst>
              <a:ext uri="{FF2B5EF4-FFF2-40B4-BE49-F238E27FC236}">
                <a16:creationId xmlns:a16="http://schemas.microsoft.com/office/drawing/2014/main" id="{44EC8968-871E-4176-B6A1-2416108A7886}"/>
              </a:ext>
            </a:extLst>
          </p:cNvPr>
          <p:cNvSpPr txBox="1"/>
          <p:nvPr/>
        </p:nvSpPr>
        <p:spPr>
          <a:xfrm>
            <a:off x="707080" y="1281482"/>
            <a:ext cx="3324187" cy="369332"/>
          </a:xfrm>
          <a:prstGeom prst="rect">
            <a:avLst/>
          </a:prstGeom>
          <a:noFill/>
        </p:spPr>
        <p:txBody>
          <a:bodyPr wrap="square" rtlCol="0">
            <a:spAutoFit/>
          </a:bodyPr>
          <a:lstStyle/>
          <a:p>
            <a:r>
              <a:rPr lang="hu-HU" dirty="0"/>
              <a:t>Pénzmozgás felvitele</a:t>
            </a:r>
            <a:endParaRPr lang="hu-HU" i="1" dirty="0"/>
          </a:p>
        </p:txBody>
      </p:sp>
      <p:pic>
        <p:nvPicPr>
          <p:cNvPr id="3" name="Kép 2">
            <a:extLst>
              <a:ext uri="{FF2B5EF4-FFF2-40B4-BE49-F238E27FC236}">
                <a16:creationId xmlns:a16="http://schemas.microsoft.com/office/drawing/2014/main" id="{3A89FCFF-401B-4CD3-B016-A6BFCD7561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5476" y="5927151"/>
            <a:ext cx="183166" cy="258892"/>
          </a:xfrm>
          <a:prstGeom prst="rect">
            <a:avLst/>
          </a:prstGeom>
        </p:spPr>
      </p:pic>
      <p:pic>
        <p:nvPicPr>
          <p:cNvPr id="6" name="Kép 5">
            <a:extLst>
              <a:ext uri="{FF2B5EF4-FFF2-40B4-BE49-F238E27FC236}">
                <a16:creationId xmlns:a16="http://schemas.microsoft.com/office/drawing/2014/main" id="{09AE5387-18B8-43B1-855C-67CDCC32A2F4}"/>
              </a:ext>
            </a:extLst>
          </p:cNvPr>
          <p:cNvPicPr>
            <a:picLocks noChangeAspect="1"/>
          </p:cNvPicPr>
          <p:nvPr/>
        </p:nvPicPr>
        <p:blipFill>
          <a:blip r:embed="rId6"/>
          <a:stretch>
            <a:fillRect/>
          </a:stretch>
        </p:blipFill>
        <p:spPr>
          <a:xfrm>
            <a:off x="6096000" y="1813935"/>
            <a:ext cx="3535089" cy="2119889"/>
          </a:xfrm>
          <a:prstGeom prst="rect">
            <a:avLst/>
          </a:prstGeom>
        </p:spPr>
      </p:pic>
      <p:sp>
        <p:nvSpPr>
          <p:cNvPr id="12" name="Szövegdoboz 11">
            <a:extLst>
              <a:ext uri="{FF2B5EF4-FFF2-40B4-BE49-F238E27FC236}">
                <a16:creationId xmlns:a16="http://schemas.microsoft.com/office/drawing/2014/main" id="{3F6ED229-DB85-4474-B428-9D009D91FE89}"/>
              </a:ext>
            </a:extLst>
          </p:cNvPr>
          <p:cNvSpPr txBox="1"/>
          <p:nvPr/>
        </p:nvSpPr>
        <p:spPr>
          <a:xfrm>
            <a:off x="704888" y="2088111"/>
            <a:ext cx="3324187" cy="2554545"/>
          </a:xfrm>
          <a:prstGeom prst="rect">
            <a:avLst/>
          </a:prstGeom>
          <a:noFill/>
        </p:spPr>
        <p:txBody>
          <a:bodyPr wrap="square" rtlCol="0">
            <a:spAutoFit/>
          </a:bodyPr>
          <a:lstStyle/>
          <a:p>
            <a:pPr algn="just"/>
            <a:r>
              <a:rPr lang="hu-HU" sz="1600" dirty="0"/>
              <a:t>A pénzmozgás lehet kiadás, vagy bevétel.</a:t>
            </a:r>
          </a:p>
          <a:p>
            <a:pPr algn="just"/>
            <a:r>
              <a:rPr lang="hu-HU" sz="1600" dirty="0"/>
              <a:t>Lehet a múltban történt, vagy a jövőben bekövetkező.</a:t>
            </a:r>
          </a:p>
          <a:p>
            <a:pPr algn="just"/>
            <a:r>
              <a:rPr lang="hu-HU" sz="1600" dirty="0"/>
              <a:t>Megadhatjuk rendszerességét is, mely lehetővé teszi, hogy a későbbi </a:t>
            </a:r>
            <a:r>
              <a:rPr lang="hu-HU" sz="1600" dirty="0" err="1"/>
              <a:t>tervezésekkor</a:t>
            </a:r>
            <a:r>
              <a:rPr lang="hu-HU" sz="1600" dirty="0"/>
              <a:t> felajánlja a program mint lehetséges tétel.</a:t>
            </a:r>
          </a:p>
          <a:p>
            <a:pPr algn="just"/>
            <a:r>
              <a:rPr lang="hu-HU" sz="1600" dirty="0"/>
              <a:t>Továbbá megadható az esedékesség és majd a konkrét teljesítése.</a:t>
            </a:r>
          </a:p>
        </p:txBody>
      </p:sp>
    </p:spTree>
    <p:extLst>
      <p:ext uri="{BB962C8B-B14F-4D97-AF65-F5344CB8AC3E}">
        <p14:creationId xmlns:p14="http://schemas.microsoft.com/office/powerpoint/2010/main" val="1573637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500"/>
                                  </p:stCondLst>
                                  <p:childTnLst>
                                    <p:animMotion origin="layout" path="M 1.875E-6 -3.33333E-6 L 0.3543 -0.68588 " pathEditMode="relative" rAng="0" ptsTypes="AA">
                                      <p:cBhvr>
                                        <p:cTn id="6" dur="2000" fill="hold"/>
                                        <p:tgtEl>
                                          <p:spTgt spid="3"/>
                                        </p:tgtEl>
                                        <p:attrNameLst>
                                          <p:attrName>ppt_x</p:attrName>
                                          <p:attrName>ppt_y</p:attrName>
                                        </p:attrNameLst>
                                      </p:cBhvr>
                                      <p:rCtr x="17786" y="-34306"/>
                                    </p:animMotion>
                                  </p:childTnLst>
                                </p:cTn>
                              </p:par>
                            </p:childTnLst>
                          </p:cTn>
                        </p:par>
                        <p:par>
                          <p:cTn id="7" fill="hold">
                            <p:stCondLst>
                              <p:cond delay="2500"/>
                            </p:stCondLst>
                            <p:childTnLst>
                              <p:par>
                                <p:cTn id="8" presetID="10"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543262" cy="646331"/>
          </a:xfrm>
          <a:prstGeom prst="rect">
            <a:avLst/>
          </a:prstGeom>
          <a:noFill/>
        </p:spPr>
        <p:txBody>
          <a:bodyPr wrap="square" rtlCol="0">
            <a:spAutoFit/>
          </a:bodyPr>
          <a:lstStyle/>
          <a:p>
            <a:r>
              <a:rPr lang="hu-HU" b="1" dirty="0"/>
              <a:t>Kiadások és bevételek könyvelése</a:t>
            </a:r>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3"/>
          <a:stretch>
            <a:fillRect/>
          </a:stretch>
        </p:blipFill>
        <p:spPr>
          <a:xfrm>
            <a:off x="4405947" y="635151"/>
            <a:ext cx="6713620" cy="4365260"/>
          </a:xfrm>
          <a:prstGeom prst="rect">
            <a:avLst/>
          </a:prstGeom>
        </p:spPr>
      </p:pic>
      <p:sp>
        <p:nvSpPr>
          <p:cNvPr id="19" name="Szövegdoboz 18">
            <a:extLst>
              <a:ext uri="{FF2B5EF4-FFF2-40B4-BE49-F238E27FC236}">
                <a16:creationId xmlns:a16="http://schemas.microsoft.com/office/drawing/2014/main" id="{44EC8968-871E-4176-B6A1-2416108A7886}"/>
              </a:ext>
            </a:extLst>
          </p:cNvPr>
          <p:cNvSpPr txBox="1"/>
          <p:nvPr/>
        </p:nvSpPr>
        <p:spPr>
          <a:xfrm>
            <a:off x="707080" y="1281482"/>
            <a:ext cx="3324187" cy="369332"/>
          </a:xfrm>
          <a:prstGeom prst="rect">
            <a:avLst/>
          </a:prstGeom>
          <a:noFill/>
        </p:spPr>
        <p:txBody>
          <a:bodyPr wrap="square" rtlCol="0">
            <a:spAutoFit/>
          </a:bodyPr>
          <a:lstStyle/>
          <a:p>
            <a:r>
              <a:rPr lang="hu-HU" dirty="0"/>
              <a:t>Pénzmozgás felvitele</a:t>
            </a:r>
            <a:endParaRPr lang="hu-HU" i="1" dirty="0"/>
          </a:p>
        </p:txBody>
      </p:sp>
      <p:pic>
        <p:nvPicPr>
          <p:cNvPr id="6" name="Kép 5">
            <a:extLst>
              <a:ext uri="{FF2B5EF4-FFF2-40B4-BE49-F238E27FC236}">
                <a16:creationId xmlns:a16="http://schemas.microsoft.com/office/drawing/2014/main" id="{09AE5387-18B8-43B1-855C-67CDCC32A2F4}"/>
              </a:ext>
            </a:extLst>
          </p:cNvPr>
          <p:cNvPicPr>
            <a:picLocks noChangeAspect="1"/>
          </p:cNvPicPr>
          <p:nvPr/>
        </p:nvPicPr>
        <p:blipFill>
          <a:blip r:embed="rId4"/>
          <a:stretch>
            <a:fillRect/>
          </a:stretch>
        </p:blipFill>
        <p:spPr>
          <a:xfrm>
            <a:off x="6096000" y="1813935"/>
            <a:ext cx="3535089" cy="2119889"/>
          </a:xfrm>
          <a:prstGeom prst="rect">
            <a:avLst/>
          </a:prstGeom>
        </p:spPr>
      </p:pic>
      <p:sp>
        <p:nvSpPr>
          <p:cNvPr id="12" name="Szövegdoboz 11">
            <a:extLst>
              <a:ext uri="{FF2B5EF4-FFF2-40B4-BE49-F238E27FC236}">
                <a16:creationId xmlns:a16="http://schemas.microsoft.com/office/drawing/2014/main" id="{3F6ED229-DB85-4474-B428-9D009D91FE89}"/>
              </a:ext>
            </a:extLst>
          </p:cNvPr>
          <p:cNvSpPr txBox="1"/>
          <p:nvPr/>
        </p:nvSpPr>
        <p:spPr>
          <a:xfrm>
            <a:off x="704888" y="2088111"/>
            <a:ext cx="3324187" cy="830997"/>
          </a:xfrm>
          <a:prstGeom prst="rect">
            <a:avLst/>
          </a:prstGeom>
          <a:noFill/>
        </p:spPr>
        <p:txBody>
          <a:bodyPr wrap="square" rtlCol="0">
            <a:spAutoFit/>
          </a:bodyPr>
          <a:lstStyle/>
          <a:p>
            <a:pPr algn="just"/>
            <a:r>
              <a:rPr lang="hu-HU" sz="1600" dirty="0"/>
              <a:t>A „Kategóriák” gombra kattintva  megjelenik egy panel, melyen új kategóriákat vehetünk fel.</a:t>
            </a:r>
          </a:p>
        </p:txBody>
      </p:sp>
      <p:pic>
        <p:nvPicPr>
          <p:cNvPr id="3" name="Kép 2">
            <a:extLst>
              <a:ext uri="{FF2B5EF4-FFF2-40B4-BE49-F238E27FC236}">
                <a16:creationId xmlns:a16="http://schemas.microsoft.com/office/drawing/2014/main" id="{3A89FCFF-401B-4CD3-B016-A6BFCD7561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9826" y="1221667"/>
            <a:ext cx="183166" cy="258892"/>
          </a:xfrm>
          <a:prstGeom prst="rect">
            <a:avLst/>
          </a:prstGeom>
        </p:spPr>
      </p:pic>
      <p:pic>
        <p:nvPicPr>
          <p:cNvPr id="2" name="Kép 1">
            <a:extLst>
              <a:ext uri="{FF2B5EF4-FFF2-40B4-BE49-F238E27FC236}">
                <a16:creationId xmlns:a16="http://schemas.microsoft.com/office/drawing/2014/main" id="{806595DA-F075-4850-974E-5BC6F18122B5}"/>
              </a:ext>
            </a:extLst>
          </p:cNvPr>
          <p:cNvPicPr>
            <a:picLocks noChangeAspect="1"/>
          </p:cNvPicPr>
          <p:nvPr/>
        </p:nvPicPr>
        <p:blipFill>
          <a:blip r:embed="rId6"/>
          <a:stretch>
            <a:fillRect/>
          </a:stretch>
        </p:blipFill>
        <p:spPr>
          <a:xfrm>
            <a:off x="6560789" y="1351113"/>
            <a:ext cx="2644934" cy="3191170"/>
          </a:xfrm>
          <a:prstGeom prst="rect">
            <a:avLst/>
          </a:prstGeom>
        </p:spPr>
      </p:pic>
    </p:spTree>
    <p:extLst>
      <p:ext uri="{BB962C8B-B14F-4D97-AF65-F5344CB8AC3E}">
        <p14:creationId xmlns:p14="http://schemas.microsoft.com/office/powerpoint/2010/main" val="2124845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875E-6 -7.40741E-7 L 0.26523 0.17801 " pathEditMode="relative" rAng="0" ptsTypes="AA">
                                      <p:cBhvr>
                                        <p:cTn id="6" dur="2000" fill="hold"/>
                                        <p:tgtEl>
                                          <p:spTgt spid="3"/>
                                        </p:tgtEl>
                                        <p:attrNameLst>
                                          <p:attrName>ppt_x</p:attrName>
                                          <p:attrName>ppt_y</p:attrName>
                                        </p:attrNameLst>
                                      </p:cBhvr>
                                      <p:rCtr x="13255" y="8889"/>
                                    </p:animMotion>
                                  </p:childTnLst>
                                </p:cTn>
                              </p:par>
                            </p:childTnLst>
                          </p:cTn>
                        </p:par>
                        <p:par>
                          <p:cTn id="7" fill="hold">
                            <p:stCondLst>
                              <p:cond delay="2000"/>
                            </p:stCondLst>
                            <p:childTnLst>
                              <p:par>
                                <p:cTn id="8" presetID="10" presetClass="entr" presetSubtype="0" fill="hold" nodeType="after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30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543262" cy="646331"/>
          </a:xfrm>
          <a:prstGeom prst="rect">
            <a:avLst/>
          </a:prstGeom>
          <a:noFill/>
        </p:spPr>
        <p:txBody>
          <a:bodyPr wrap="square" rtlCol="0">
            <a:spAutoFit/>
          </a:bodyPr>
          <a:lstStyle/>
          <a:p>
            <a:r>
              <a:rPr lang="hu-HU" b="1" dirty="0"/>
              <a:t>Kiadások és bevételek könyvelése</a:t>
            </a:r>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3"/>
          <a:stretch>
            <a:fillRect/>
          </a:stretch>
        </p:blipFill>
        <p:spPr>
          <a:xfrm>
            <a:off x="4405947" y="635151"/>
            <a:ext cx="6713620" cy="4365260"/>
          </a:xfrm>
          <a:prstGeom prst="rect">
            <a:avLst/>
          </a:prstGeom>
        </p:spPr>
      </p:pic>
      <p:sp>
        <p:nvSpPr>
          <p:cNvPr id="19" name="Szövegdoboz 18">
            <a:extLst>
              <a:ext uri="{FF2B5EF4-FFF2-40B4-BE49-F238E27FC236}">
                <a16:creationId xmlns:a16="http://schemas.microsoft.com/office/drawing/2014/main" id="{44EC8968-871E-4176-B6A1-2416108A7886}"/>
              </a:ext>
            </a:extLst>
          </p:cNvPr>
          <p:cNvSpPr txBox="1"/>
          <p:nvPr/>
        </p:nvSpPr>
        <p:spPr>
          <a:xfrm>
            <a:off x="707080" y="1281482"/>
            <a:ext cx="3324187" cy="369332"/>
          </a:xfrm>
          <a:prstGeom prst="rect">
            <a:avLst/>
          </a:prstGeom>
          <a:noFill/>
        </p:spPr>
        <p:txBody>
          <a:bodyPr wrap="square" rtlCol="0">
            <a:spAutoFit/>
          </a:bodyPr>
          <a:lstStyle/>
          <a:p>
            <a:r>
              <a:rPr lang="hu-HU" dirty="0"/>
              <a:t>Pénzmozgás felvitele</a:t>
            </a:r>
            <a:endParaRPr lang="hu-HU" i="1" dirty="0"/>
          </a:p>
        </p:txBody>
      </p:sp>
      <p:pic>
        <p:nvPicPr>
          <p:cNvPr id="6" name="Kép 5">
            <a:extLst>
              <a:ext uri="{FF2B5EF4-FFF2-40B4-BE49-F238E27FC236}">
                <a16:creationId xmlns:a16="http://schemas.microsoft.com/office/drawing/2014/main" id="{09AE5387-18B8-43B1-855C-67CDCC32A2F4}"/>
              </a:ext>
            </a:extLst>
          </p:cNvPr>
          <p:cNvPicPr>
            <a:picLocks noChangeAspect="1"/>
          </p:cNvPicPr>
          <p:nvPr/>
        </p:nvPicPr>
        <p:blipFill>
          <a:blip r:embed="rId4"/>
          <a:stretch>
            <a:fillRect/>
          </a:stretch>
        </p:blipFill>
        <p:spPr>
          <a:xfrm>
            <a:off x="6096000" y="1813935"/>
            <a:ext cx="3535089" cy="2119889"/>
          </a:xfrm>
          <a:prstGeom prst="rect">
            <a:avLst/>
          </a:prstGeom>
        </p:spPr>
      </p:pic>
      <p:sp>
        <p:nvSpPr>
          <p:cNvPr id="12" name="Szövegdoboz 11">
            <a:extLst>
              <a:ext uri="{FF2B5EF4-FFF2-40B4-BE49-F238E27FC236}">
                <a16:creationId xmlns:a16="http://schemas.microsoft.com/office/drawing/2014/main" id="{3F6ED229-DB85-4474-B428-9D009D91FE89}"/>
              </a:ext>
            </a:extLst>
          </p:cNvPr>
          <p:cNvSpPr txBox="1"/>
          <p:nvPr/>
        </p:nvSpPr>
        <p:spPr>
          <a:xfrm>
            <a:off x="704888" y="2088111"/>
            <a:ext cx="3324187" cy="584775"/>
          </a:xfrm>
          <a:prstGeom prst="rect">
            <a:avLst/>
          </a:prstGeom>
          <a:noFill/>
        </p:spPr>
        <p:txBody>
          <a:bodyPr wrap="square" rtlCol="0">
            <a:spAutoFit/>
          </a:bodyPr>
          <a:lstStyle/>
          <a:p>
            <a:pPr algn="just"/>
            <a:r>
              <a:rPr lang="hu-HU" sz="1600" dirty="0"/>
              <a:t>A műveletet a „Kész” gombbal fejezhetjük be.</a:t>
            </a:r>
          </a:p>
        </p:txBody>
      </p:sp>
      <p:pic>
        <p:nvPicPr>
          <p:cNvPr id="2" name="Kép 1">
            <a:extLst>
              <a:ext uri="{FF2B5EF4-FFF2-40B4-BE49-F238E27FC236}">
                <a16:creationId xmlns:a16="http://schemas.microsoft.com/office/drawing/2014/main" id="{806595DA-F075-4850-974E-5BC6F18122B5}"/>
              </a:ext>
            </a:extLst>
          </p:cNvPr>
          <p:cNvPicPr>
            <a:picLocks noChangeAspect="1"/>
          </p:cNvPicPr>
          <p:nvPr/>
        </p:nvPicPr>
        <p:blipFill>
          <a:blip r:embed="rId5"/>
          <a:stretch>
            <a:fillRect/>
          </a:stretch>
        </p:blipFill>
        <p:spPr>
          <a:xfrm>
            <a:off x="6560789" y="1351113"/>
            <a:ext cx="2644934" cy="3191170"/>
          </a:xfrm>
          <a:prstGeom prst="rect">
            <a:avLst/>
          </a:prstGeom>
        </p:spPr>
      </p:pic>
      <p:pic>
        <p:nvPicPr>
          <p:cNvPr id="3" name="Kép 2">
            <a:extLst>
              <a:ext uri="{FF2B5EF4-FFF2-40B4-BE49-F238E27FC236}">
                <a16:creationId xmlns:a16="http://schemas.microsoft.com/office/drawing/2014/main" id="{3A89FCFF-401B-4CD3-B016-A6BFCD756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7923" y="2451591"/>
            <a:ext cx="183166" cy="258892"/>
          </a:xfrm>
          <a:prstGeom prst="rect">
            <a:avLst/>
          </a:prstGeom>
        </p:spPr>
      </p:pic>
    </p:spTree>
    <p:extLst>
      <p:ext uri="{BB962C8B-B14F-4D97-AF65-F5344CB8AC3E}">
        <p14:creationId xmlns:p14="http://schemas.microsoft.com/office/powerpoint/2010/main" val="2341316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875E-6 2.59259E-6 L -0.03554 0.27523 " pathEditMode="relative" rAng="0" ptsTypes="AA">
                                      <p:cBhvr>
                                        <p:cTn id="10" dur="2000" fill="hold"/>
                                        <p:tgtEl>
                                          <p:spTgt spid="3"/>
                                        </p:tgtEl>
                                        <p:attrNameLst>
                                          <p:attrName>ppt_x</p:attrName>
                                          <p:attrName>ppt_y</p:attrName>
                                        </p:attrNameLst>
                                      </p:cBhvr>
                                      <p:rCtr x="-1784" y="13750"/>
                                    </p:animMotion>
                                  </p:childTnLst>
                                </p:cTn>
                              </p:par>
                            </p:childTnLst>
                          </p:cTn>
                        </p:par>
                        <p:par>
                          <p:cTn id="11" fill="hold">
                            <p:stCondLst>
                              <p:cond delay="2500"/>
                            </p:stCondLst>
                            <p:childTnLst>
                              <p:par>
                                <p:cTn id="12" presetID="10" presetClass="exit" presetSubtype="0" fill="hold" nodeType="afterEffect">
                                  <p:stCondLst>
                                    <p:cond delay="50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543262" cy="646331"/>
          </a:xfrm>
          <a:prstGeom prst="rect">
            <a:avLst/>
          </a:prstGeom>
          <a:noFill/>
        </p:spPr>
        <p:txBody>
          <a:bodyPr wrap="square" rtlCol="0">
            <a:spAutoFit/>
          </a:bodyPr>
          <a:lstStyle/>
          <a:p>
            <a:r>
              <a:rPr lang="hu-HU" b="1" dirty="0"/>
              <a:t>Kiadások és bevételek könyvelése</a:t>
            </a:r>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3"/>
          <a:stretch>
            <a:fillRect/>
          </a:stretch>
        </p:blipFill>
        <p:spPr>
          <a:xfrm>
            <a:off x="4405947" y="635151"/>
            <a:ext cx="6713620" cy="4365260"/>
          </a:xfrm>
          <a:prstGeom prst="rect">
            <a:avLst/>
          </a:prstGeom>
        </p:spPr>
      </p:pic>
      <p:sp>
        <p:nvSpPr>
          <p:cNvPr id="19" name="Szövegdoboz 18">
            <a:extLst>
              <a:ext uri="{FF2B5EF4-FFF2-40B4-BE49-F238E27FC236}">
                <a16:creationId xmlns:a16="http://schemas.microsoft.com/office/drawing/2014/main" id="{44EC8968-871E-4176-B6A1-2416108A7886}"/>
              </a:ext>
            </a:extLst>
          </p:cNvPr>
          <p:cNvSpPr txBox="1"/>
          <p:nvPr/>
        </p:nvSpPr>
        <p:spPr>
          <a:xfrm>
            <a:off x="707080" y="1281482"/>
            <a:ext cx="3324187" cy="369332"/>
          </a:xfrm>
          <a:prstGeom prst="rect">
            <a:avLst/>
          </a:prstGeom>
          <a:noFill/>
        </p:spPr>
        <p:txBody>
          <a:bodyPr wrap="square" rtlCol="0">
            <a:spAutoFit/>
          </a:bodyPr>
          <a:lstStyle/>
          <a:p>
            <a:r>
              <a:rPr lang="hu-HU" dirty="0"/>
              <a:t>Pénzmozgás felvitele</a:t>
            </a:r>
            <a:endParaRPr lang="hu-HU" i="1" dirty="0"/>
          </a:p>
        </p:txBody>
      </p:sp>
      <p:pic>
        <p:nvPicPr>
          <p:cNvPr id="6" name="Kép 5">
            <a:extLst>
              <a:ext uri="{FF2B5EF4-FFF2-40B4-BE49-F238E27FC236}">
                <a16:creationId xmlns:a16="http://schemas.microsoft.com/office/drawing/2014/main" id="{09AE5387-18B8-43B1-855C-67CDCC32A2F4}"/>
              </a:ext>
            </a:extLst>
          </p:cNvPr>
          <p:cNvPicPr>
            <a:picLocks noChangeAspect="1"/>
          </p:cNvPicPr>
          <p:nvPr/>
        </p:nvPicPr>
        <p:blipFill>
          <a:blip r:embed="rId4"/>
          <a:stretch>
            <a:fillRect/>
          </a:stretch>
        </p:blipFill>
        <p:spPr>
          <a:xfrm>
            <a:off x="6096000" y="1813935"/>
            <a:ext cx="3535089" cy="2119889"/>
          </a:xfrm>
          <a:prstGeom prst="rect">
            <a:avLst/>
          </a:prstGeom>
        </p:spPr>
      </p:pic>
      <p:sp>
        <p:nvSpPr>
          <p:cNvPr id="12" name="Szövegdoboz 11">
            <a:extLst>
              <a:ext uri="{FF2B5EF4-FFF2-40B4-BE49-F238E27FC236}">
                <a16:creationId xmlns:a16="http://schemas.microsoft.com/office/drawing/2014/main" id="{3F6ED229-DB85-4474-B428-9D009D91FE89}"/>
              </a:ext>
            </a:extLst>
          </p:cNvPr>
          <p:cNvSpPr txBox="1"/>
          <p:nvPr/>
        </p:nvSpPr>
        <p:spPr>
          <a:xfrm>
            <a:off x="704888" y="2088111"/>
            <a:ext cx="3324187" cy="584775"/>
          </a:xfrm>
          <a:prstGeom prst="rect">
            <a:avLst/>
          </a:prstGeom>
          <a:noFill/>
        </p:spPr>
        <p:txBody>
          <a:bodyPr wrap="square" rtlCol="0">
            <a:spAutoFit/>
          </a:bodyPr>
          <a:lstStyle/>
          <a:p>
            <a:pPr algn="just"/>
            <a:r>
              <a:rPr lang="hu-HU" sz="1600" dirty="0"/>
              <a:t>A kategória a legördülő menüből választható ki.</a:t>
            </a:r>
          </a:p>
        </p:txBody>
      </p:sp>
      <p:pic>
        <p:nvPicPr>
          <p:cNvPr id="8" name="Kép 7">
            <a:extLst>
              <a:ext uri="{FF2B5EF4-FFF2-40B4-BE49-F238E27FC236}">
                <a16:creationId xmlns:a16="http://schemas.microsoft.com/office/drawing/2014/main" id="{A0C8DE06-ECF3-4CDA-8053-E61E84F52233}"/>
              </a:ext>
            </a:extLst>
          </p:cNvPr>
          <p:cNvPicPr>
            <a:picLocks noChangeAspect="1"/>
          </p:cNvPicPr>
          <p:nvPr/>
        </p:nvPicPr>
        <p:blipFill>
          <a:blip r:embed="rId5"/>
          <a:stretch>
            <a:fillRect/>
          </a:stretch>
        </p:blipFill>
        <p:spPr>
          <a:xfrm>
            <a:off x="8629549" y="2160480"/>
            <a:ext cx="878560" cy="658920"/>
          </a:xfrm>
          <a:prstGeom prst="rect">
            <a:avLst/>
          </a:prstGeom>
        </p:spPr>
      </p:pic>
      <p:pic>
        <p:nvPicPr>
          <p:cNvPr id="3" name="Kép 2">
            <a:extLst>
              <a:ext uri="{FF2B5EF4-FFF2-40B4-BE49-F238E27FC236}">
                <a16:creationId xmlns:a16="http://schemas.microsoft.com/office/drawing/2014/main" id="{3A89FCFF-401B-4CD3-B016-A6BFCD756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2557" y="4337671"/>
            <a:ext cx="183166" cy="258892"/>
          </a:xfrm>
          <a:prstGeom prst="rect">
            <a:avLst/>
          </a:prstGeom>
        </p:spPr>
      </p:pic>
    </p:spTree>
    <p:extLst>
      <p:ext uri="{BB962C8B-B14F-4D97-AF65-F5344CB8AC3E}">
        <p14:creationId xmlns:p14="http://schemas.microsoft.com/office/powerpoint/2010/main" val="3734253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500"/>
                                  </p:stCondLst>
                                  <p:childTnLst>
                                    <p:animMotion origin="layout" path="M 3.95833E-6 -0.00093 L 0.03528 -0.30996 " pathEditMode="relative" rAng="0" ptsTypes="AA">
                                      <p:cBhvr>
                                        <p:cTn id="6" dur="2000" fill="hold"/>
                                        <p:tgtEl>
                                          <p:spTgt spid="3"/>
                                        </p:tgtEl>
                                        <p:attrNameLst>
                                          <p:attrName>ppt_x</p:attrName>
                                          <p:attrName>ppt_y</p:attrName>
                                        </p:attrNameLst>
                                      </p:cBhvr>
                                      <p:rCtr x="1758" y="-15463"/>
                                    </p:animMotion>
                                  </p:childTnLst>
                                </p:cTn>
                              </p:par>
                            </p:childTnLst>
                          </p:cTn>
                        </p:par>
                        <p:par>
                          <p:cTn id="7" fill="hold">
                            <p:stCondLst>
                              <p:cond delay="2500"/>
                            </p:stCondLst>
                            <p:childTnLst>
                              <p:par>
                                <p:cTn id="8" presetID="10"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3500"/>
                            </p:stCondLst>
                            <p:childTnLst>
                              <p:par>
                                <p:cTn id="12" presetID="10" presetClass="entr" presetSubtype="0" fill="hold"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543262" cy="646331"/>
          </a:xfrm>
          <a:prstGeom prst="rect">
            <a:avLst/>
          </a:prstGeom>
          <a:noFill/>
        </p:spPr>
        <p:txBody>
          <a:bodyPr wrap="square" rtlCol="0">
            <a:spAutoFit/>
          </a:bodyPr>
          <a:lstStyle/>
          <a:p>
            <a:r>
              <a:rPr lang="hu-HU" b="1" dirty="0" err="1"/>
              <a:t>Lapozhatóság</a:t>
            </a:r>
            <a:endParaRPr lang="hu-HU" b="1" dirty="0"/>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3"/>
          <a:stretch>
            <a:fillRect/>
          </a:stretch>
        </p:blipFill>
        <p:spPr>
          <a:xfrm>
            <a:off x="4405947" y="635151"/>
            <a:ext cx="6713620" cy="436526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pic>
      <p:sp>
        <p:nvSpPr>
          <p:cNvPr id="12" name="Szövegdoboz 11">
            <a:extLst>
              <a:ext uri="{FF2B5EF4-FFF2-40B4-BE49-F238E27FC236}">
                <a16:creationId xmlns:a16="http://schemas.microsoft.com/office/drawing/2014/main" id="{3F6ED229-DB85-4474-B428-9D009D91FE89}"/>
              </a:ext>
            </a:extLst>
          </p:cNvPr>
          <p:cNvSpPr txBox="1"/>
          <p:nvPr/>
        </p:nvSpPr>
        <p:spPr>
          <a:xfrm>
            <a:off x="694775" y="1281482"/>
            <a:ext cx="3324187" cy="830997"/>
          </a:xfrm>
          <a:prstGeom prst="rect">
            <a:avLst/>
          </a:prstGeom>
          <a:noFill/>
        </p:spPr>
        <p:txBody>
          <a:bodyPr wrap="square" rtlCol="0">
            <a:spAutoFit/>
          </a:bodyPr>
          <a:lstStyle/>
          <a:p>
            <a:r>
              <a:rPr lang="hu-HU" sz="1600" dirty="0"/>
              <a:t>A hónapok közt lapozhatunk, vagy közvetlenül ki is választhatjuk az egyiket.</a:t>
            </a:r>
          </a:p>
        </p:txBody>
      </p:sp>
      <p:pic>
        <p:nvPicPr>
          <p:cNvPr id="3" name="Kép 2">
            <a:extLst>
              <a:ext uri="{FF2B5EF4-FFF2-40B4-BE49-F238E27FC236}">
                <a16:creationId xmlns:a16="http://schemas.microsoft.com/office/drawing/2014/main" id="{3A89FCFF-401B-4CD3-B016-A6BFCD756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2557" y="4337671"/>
            <a:ext cx="183166" cy="258892"/>
          </a:xfrm>
          <a:prstGeom prst="rect">
            <a:avLst/>
          </a:prstGeom>
        </p:spPr>
      </p:pic>
      <p:sp>
        <p:nvSpPr>
          <p:cNvPr id="6" name="Téglalap: lekerekített 5">
            <a:extLst>
              <a:ext uri="{FF2B5EF4-FFF2-40B4-BE49-F238E27FC236}">
                <a16:creationId xmlns:a16="http://schemas.microsoft.com/office/drawing/2014/main" id="{2A421EB9-6ED5-45A6-9497-B6BDBD7C9F1C}"/>
              </a:ext>
            </a:extLst>
          </p:cNvPr>
          <p:cNvSpPr/>
          <p:nvPr/>
        </p:nvSpPr>
        <p:spPr>
          <a:xfrm>
            <a:off x="4403755" y="870012"/>
            <a:ext cx="905092" cy="646331"/>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hu-HU"/>
          </a:p>
        </p:txBody>
      </p:sp>
    </p:spTree>
    <p:extLst>
      <p:ext uri="{BB962C8B-B14F-4D97-AF65-F5344CB8AC3E}">
        <p14:creationId xmlns:p14="http://schemas.microsoft.com/office/powerpoint/2010/main" val="3069801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543262" cy="646331"/>
          </a:xfrm>
          <a:prstGeom prst="rect">
            <a:avLst/>
          </a:prstGeom>
          <a:noFill/>
        </p:spPr>
        <p:txBody>
          <a:bodyPr wrap="square" rtlCol="0">
            <a:spAutoFit/>
          </a:bodyPr>
          <a:lstStyle/>
          <a:p>
            <a:r>
              <a:rPr lang="hu-HU" b="1" dirty="0"/>
              <a:t>Hónap létrehozása</a:t>
            </a:r>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3"/>
          <a:stretch>
            <a:fillRect/>
          </a:stretch>
        </p:blipFill>
        <p:spPr>
          <a:xfrm>
            <a:off x="4405947" y="635151"/>
            <a:ext cx="6713620" cy="436526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pic>
      <p:sp>
        <p:nvSpPr>
          <p:cNvPr id="19" name="Szövegdoboz 18">
            <a:extLst>
              <a:ext uri="{FF2B5EF4-FFF2-40B4-BE49-F238E27FC236}">
                <a16:creationId xmlns:a16="http://schemas.microsoft.com/office/drawing/2014/main" id="{44EC8968-871E-4176-B6A1-2416108A7886}"/>
              </a:ext>
            </a:extLst>
          </p:cNvPr>
          <p:cNvSpPr txBox="1"/>
          <p:nvPr/>
        </p:nvSpPr>
        <p:spPr>
          <a:xfrm>
            <a:off x="707080" y="1281482"/>
            <a:ext cx="3324187" cy="646331"/>
          </a:xfrm>
          <a:prstGeom prst="rect">
            <a:avLst/>
          </a:prstGeom>
          <a:noFill/>
        </p:spPr>
        <p:txBody>
          <a:bodyPr wrap="square" rtlCol="0">
            <a:spAutoFit/>
          </a:bodyPr>
          <a:lstStyle/>
          <a:p>
            <a:r>
              <a:rPr lang="hu-HU" dirty="0"/>
              <a:t>Automatikusan generálhatjuk a pénzügyi történet alapján...</a:t>
            </a:r>
          </a:p>
        </p:txBody>
      </p:sp>
      <p:sp>
        <p:nvSpPr>
          <p:cNvPr id="12" name="Szövegdoboz 11">
            <a:extLst>
              <a:ext uri="{FF2B5EF4-FFF2-40B4-BE49-F238E27FC236}">
                <a16:creationId xmlns:a16="http://schemas.microsoft.com/office/drawing/2014/main" id="{3F6ED229-DB85-4474-B428-9D009D91FE89}"/>
              </a:ext>
            </a:extLst>
          </p:cNvPr>
          <p:cNvSpPr txBox="1"/>
          <p:nvPr/>
        </p:nvSpPr>
        <p:spPr>
          <a:xfrm>
            <a:off x="704888" y="2088111"/>
            <a:ext cx="3324187" cy="646331"/>
          </a:xfrm>
          <a:prstGeom prst="rect">
            <a:avLst/>
          </a:prstGeom>
          <a:noFill/>
        </p:spPr>
        <p:txBody>
          <a:bodyPr wrap="square" rtlCol="0">
            <a:spAutoFit/>
          </a:bodyPr>
          <a:lstStyle/>
          <a:p>
            <a:r>
              <a:rPr lang="hu-HU" dirty="0"/>
              <a:t>…saját magunk is felépíthetjük az előzmények alapján.</a:t>
            </a:r>
          </a:p>
        </p:txBody>
      </p:sp>
      <p:pic>
        <p:nvPicPr>
          <p:cNvPr id="3" name="Kép 2">
            <a:extLst>
              <a:ext uri="{FF2B5EF4-FFF2-40B4-BE49-F238E27FC236}">
                <a16:creationId xmlns:a16="http://schemas.microsoft.com/office/drawing/2014/main" id="{3A89FCFF-401B-4CD3-B016-A6BFCD756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2557" y="4337671"/>
            <a:ext cx="183166" cy="258892"/>
          </a:xfrm>
          <a:prstGeom prst="rect">
            <a:avLst/>
          </a:prstGeom>
        </p:spPr>
      </p:pic>
      <p:cxnSp>
        <p:nvCxnSpPr>
          <p:cNvPr id="14" name="Összekötő: görbe 13">
            <a:extLst>
              <a:ext uri="{FF2B5EF4-FFF2-40B4-BE49-F238E27FC236}">
                <a16:creationId xmlns:a16="http://schemas.microsoft.com/office/drawing/2014/main" id="{F143DFAD-8EDA-4398-ABA2-66CADD0E0BF2}"/>
              </a:ext>
            </a:extLst>
          </p:cNvPr>
          <p:cNvCxnSpPr>
            <a:cxnSpLocks/>
          </p:cNvCxnSpPr>
          <p:nvPr/>
        </p:nvCxnSpPr>
        <p:spPr>
          <a:xfrm flipV="1">
            <a:off x="4029075" y="1121184"/>
            <a:ext cx="1368548" cy="500600"/>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Összekötő: görbe 21">
            <a:extLst>
              <a:ext uri="{FF2B5EF4-FFF2-40B4-BE49-F238E27FC236}">
                <a16:creationId xmlns:a16="http://schemas.microsoft.com/office/drawing/2014/main" id="{E81E5708-FB8B-4B91-8132-D25A57B850BB}"/>
              </a:ext>
            </a:extLst>
          </p:cNvPr>
          <p:cNvCxnSpPr>
            <a:cxnSpLocks/>
          </p:cNvCxnSpPr>
          <p:nvPr/>
        </p:nvCxnSpPr>
        <p:spPr>
          <a:xfrm flipV="1">
            <a:off x="4029075" y="1281482"/>
            <a:ext cx="3312758" cy="1136252"/>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 name="Összekötő: görbe 25">
            <a:extLst>
              <a:ext uri="{FF2B5EF4-FFF2-40B4-BE49-F238E27FC236}">
                <a16:creationId xmlns:a16="http://schemas.microsoft.com/office/drawing/2014/main" id="{0487DD0D-AC3D-4C44-A70B-D0E8BD1FB458}"/>
              </a:ext>
            </a:extLst>
          </p:cNvPr>
          <p:cNvCxnSpPr>
            <a:cxnSpLocks/>
          </p:cNvCxnSpPr>
          <p:nvPr/>
        </p:nvCxnSpPr>
        <p:spPr>
          <a:xfrm flipV="1">
            <a:off x="4029075" y="1281482"/>
            <a:ext cx="3764321" cy="1136252"/>
          </a:xfrm>
          <a:prstGeom prst="curvedConnector3">
            <a:avLst>
              <a:gd name="adj1" fmla="val 7712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6379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543262" cy="646331"/>
          </a:xfrm>
          <a:prstGeom prst="rect">
            <a:avLst/>
          </a:prstGeom>
          <a:noFill/>
        </p:spPr>
        <p:txBody>
          <a:bodyPr wrap="square" rtlCol="0">
            <a:spAutoFit/>
          </a:bodyPr>
          <a:lstStyle/>
          <a:p>
            <a:r>
              <a:rPr lang="hu-HU" b="1" dirty="0"/>
              <a:t>Kimutatás</a:t>
            </a:r>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3"/>
          <a:stretch>
            <a:fillRect/>
          </a:stretch>
        </p:blipFill>
        <p:spPr>
          <a:xfrm>
            <a:off x="4405947" y="635151"/>
            <a:ext cx="6713620" cy="4365260"/>
          </a:xfrm>
          <a:prstGeom prst="rect">
            <a:avLst/>
          </a:prstGeom>
        </p:spPr>
      </p:pic>
      <p:sp>
        <p:nvSpPr>
          <p:cNvPr id="19" name="Szövegdoboz 18">
            <a:extLst>
              <a:ext uri="{FF2B5EF4-FFF2-40B4-BE49-F238E27FC236}">
                <a16:creationId xmlns:a16="http://schemas.microsoft.com/office/drawing/2014/main" id="{44EC8968-871E-4176-B6A1-2416108A7886}"/>
              </a:ext>
            </a:extLst>
          </p:cNvPr>
          <p:cNvSpPr txBox="1"/>
          <p:nvPr/>
        </p:nvSpPr>
        <p:spPr>
          <a:xfrm>
            <a:off x="707080" y="1281482"/>
            <a:ext cx="3324187" cy="369332"/>
          </a:xfrm>
          <a:prstGeom prst="rect">
            <a:avLst/>
          </a:prstGeom>
          <a:noFill/>
        </p:spPr>
        <p:txBody>
          <a:bodyPr wrap="square" rtlCol="0">
            <a:spAutoFit/>
          </a:bodyPr>
          <a:lstStyle/>
          <a:p>
            <a:r>
              <a:rPr lang="hu-HU" dirty="0"/>
              <a:t>Egyszerű áttekintés</a:t>
            </a:r>
            <a:endParaRPr lang="hu-HU" i="1" dirty="0"/>
          </a:p>
        </p:txBody>
      </p:sp>
      <p:sp>
        <p:nvSpPr>
          <p:cNvPr id="12" name="Szövegdoboz 11">
            <a:extLst>
              <a:ext uri="{FF2B5EF4-FFF2-40B4-BE49-F238E27FC236}">
                <a16:creationId xmlns:a16="http://schemas.microsoft.com/office/drawing/2014/main" id="{3F6ED229-DB85-4474-B428-9D009D91FE89}"/>
              </a:ext>
            </a:extLst>
          </p:cNvPr>
          <p:cNvSpPr txBox="1"/>
          <p:nvPr/>
        </p:nvSpPr>
        <p:spPr>
          <a:xfrm>
            <a:off x="704888" y="2088111"/>
            <a:ext cx="3324187" cy="1569660"/>
          </a:xfrm>
          <a:prstGeom prst="rect">
            <a:avLst/>
          </a:prstGeom>
          <a:noFill/>
        </p:spPr>
        <p:txBody>
          <a:bodyPr wrap="square" rtlCol="0">
            <a:spAutoFit/>
          </a:bodyPr>
          <a:lstStyle/>
          <a:p>
            <a:r>
              <a:rPr lang="hu-HU" sz="1600" dirty="0"/>
              <a:t>Egy tárgyévet könnyedén áttekinthetünk az erre szolgáló ablakban.</a:t>
            </a:r>
          </a:p>
          <a:p>
            <a:endParaRPr lang="hu-HU" sz="1600" dirty="0"/>
          </a:p>
          <a:p>
            <a:r>
              <a:rPr lang="hu-HU" sz="1600" dirty="0"/>
              <a:t>Egyes mezőket kijelölve összegezhetjük azokat.</a:t>
            </a:r>
          </a:p>
        </p:txBody>
      </p:sp>
      <p:pic>
        <p:nvPicPr>
          <p:cNvPr id="3" name="Kép 2">
            <a:extLst>
              <a:ext uri="{FF2B5EF4-FFF2-40B4-BE49-F238E27FC236}">
                <a16:creationId xmlns:a16="http://schemas.microsoft.com/office/drawing/2014/main" id="{3A89FCFF-401B-4CD3-B016-A6BFCD756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2557" y="4337671"/>
            <a:ext cx="183166" cy="258892"/>
          </a:xfrm>
          <a:prstGeom prst="rect">
            <a:avLst/>
          </a:prstGeom>
        </p:spPr>
      </p:pic>
      <p:pic>
        <p:nvPicPr>
          <p:cNvPr id="9" name="Kép 8">
            <a:extLst>
              <a:ext uri="{FF2B5EF4-FFF2-40B4-BE49-F238E27FC236}">
                <a16:creationId xmlns:a16="http://schemas.microsoft.com/office/drawing/2014/main" id="{1BBDA3BC-005A-4DB4-972A-9694D93DF01D}"/>
              </a:ext>
            </a:extLst>
          </p:cNvPr>
          <p:cNvPicPr>
            <a:picLocks noChangeAspect="1"/>
          </p:cNvPicPr>
          <p:nvPr/>
        </p:nvPicPr>
        <p:blipFill>
          <a:blip r:embed="rId5"/>
          <a:stretch>
            <a:fillRect/>
          </a:stretch>
        </p:blipFill>
        <p:spPr>
          <a:xfrm>
            <a:off x="4378207" y="635151"/>
            <a:ext cx="6741360" cy="4452152"/>
          </a:xfrm>
          <a:prstGeom prst="rect">
            <a:avLst/>
          </a:prstGeom>
        </p:spPr>
      </p:pic>
    </p:spTree>
    <p:extLst>
      <p:ext uri="{BB962C8B-B14F-4D97-AF65-F5344CB8AC3E}">
        <p14:creationId xmlns:p14="http://schemas.microsoft.com/office/powerpoint/2010/main" val="1408081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543262" cy="646331"/>
          </a:xfrm>
          <a:prstGeom prst="rect">
            <a:avLst/>
          </a:prstGeom>
          <a:noFill/>
        </p:spPr>
        <p:txBody>
          <a:bodyPr wrap="square" rtlCol="0">
            <a:spAutoFit/>
          </a:bodyPr>
          <a:lstStyle/>
          <a:p>
            <a:r>
              <a:rPr lang="hu-HU" b="1" dirty="0"/>
              <a:t>Bizonylat</a:t>
            </a:r>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3"/>
          <a:stretch>
            <a:fillRect/>
          </a:stretch>
        </p:blipFill>
        <p:spPr>
          <a:xfrm>
            <a:off x="4405947" y="635151"/>
            <a:ext cx="6713620" cy="4365260"/>
          </a:xfrm>
          <a:prstGeom prst="rect">
            <a:avLst/>
          </a:prstGeom>
        </p:spPr>
      </p:pic>
      <p:sp>
        <p:nvSpPr>
          <p:cNvPr id="19" name="Szövegdoboz 18">
            <a:extLst>
              <a:ext uri="{FF2B5EF4-FFF2-40B4-BE49-F238E27FC236}">
                <a16:creationId xmlns:a16="http://schemas.microsoft.com/office/drawing/2014/main" id="{44EC8968-871E-4176-B6A1-2416108A7886}"/>
              </a:ext>
            </a:extLst>
          </p:cNvPr>
          <p:cNvSpPr txBox="1"/>
          <p:nvPr/>
        </p:nvSpPr>
        <p:spPr>
          <a:xfrm>
            <a:off x="704888" y="1281482"/>
            <a:ext cx="3324187" cy="2031325"/>
          </a:xfrm>
          <a:prstGeom prst="rect">
            <a:avLst/>
          </a:prstGeom>
          <a:noFill/>
        </p:spPr>
        <p:txBody>
          <a:bodyPr wrap="square" rtlCol="0">
            <a:spAutoFit/>
          </a:bodyPr>
          <a:lstStyle/>
          <a:p>
            <a:r>
              <a:rPr lang="hu-HU" dirty="0"/>
              <a:t>Minden pénzmozgáshoz rögzíthető bizonylat mint például bérlap, számla vagy csekk.</a:t>
            </a:r>
          </a:p>
          <a:p>
            <a:endParaRPr lang="hu-HU" dirty="0"/>
          </a:p>
          <a:p>
            <a:r>
              <a:rPr lang="hu-HU" dirty="0"/>
              <a:t>A program *.png, *.jpg, *.pdf formátumú fájlokat enged elmenteni.</a:t>
            </a:r>
          </a:p>
        </p:txBody>
      </p:sp>
      <p:pic>
        <p:nvPicPr>
          <p:cNvPr id="9" name="Kép 8">
            <a:extLst>
              <a:ext uri="{FF2B5EF4-FFF2-40B4-BE49-F238E27FC236}">
                <a16:creationId xmlns:a16="http://schemas.microsoft.com/office/drawing/2014/main" id="{5DB1656A-A82E-47E8-9B27-B292F0E4E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65345">
            <a:off x="4245955" y="1859702"/>
            <a:ext cx="4293142" cy="4353024"/>
          </a:xfrm>
          <a:prstGeom prst="rect">
            <a:avLst/>
          </a:prstGeom>
        </p:spPr>
      </p:pic>
    </p:spTree>
    <p:extLst>
      <p:ext uri="{BB962C8B-B14F-4D97-AF65-F5344CB8AC3E}">
        <p14:creationId xmlns:p14="http://schemas.microsoft.com/office/powerpoint/2010/main" val="351684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9"/>
                                        </p:tgtEl>
                                        <p:attrNameLst>
                                          <p:attrName>ppt_w</p:attrName>
                                        </p:attrNameLst>
                                      </p:cBhvr>
                                      <p:tavLst>
                                        <p:tav tm="0">
                                          <p:val>
                                            <p:strVal val="ppt_w"/>
                                          </p:val>
                                        </p:tav>
                                        <p:tav tm="100000">
                                          <p:val>
                                            <p:fltVal val="0"/>
                                          </p:val>
                                        </p:tav>
                                      </p:tavLst>
                                    </p:anim>
                                    <p:anim calcmode="lin" valueType="num">
                                      <p:cBhvr>
                                        <p:cTn id="7" dur="1000"/>
                                        <p:tgtEl>
                                          <p:spTgt spid="9"/>
                                        </p:tgtEl>
                                        <p:attrNameLst>
                                          <p:attrName>ppt_h</p:attrName>
                                        </p:attrNameLst>
                                      </p:cBhvr>
                                      <p:tavLst>
                                        <p:tav tm="0">
                                          <p:val>
                                            <p:strVal val="ppt_h"/>
                                          </p:val>
                                        </p:tav>
                                        <p:tav tm="100000">
                                          <p:val>
                                            <p:fltVal val="0"/>
                                          </p:val>
                                        </p:tav>
                                      </p:tavLst>
                                    </p:anim>
                                    <p:anim calcmode="lin" valueType="num">
                                      <p:cBhvr>
                                        <p:cTn id="8" dur="1000"/>
                                        <p:tgtEl>
                                          <p:spTgt spid="9"/>
                                        </p:tgtEl>
                                        <p:attrNameLst>
                                          <p:attrName>style.rotation</p:attrName>
                                        </p:attrNameLst>
                                      </p:cBhvr>
                                      <p:tavLst>
                                        <p:tav tm="0">
                                          <p:val>
                                            <p:fltVal val="0"/>
                                          </p:val>
                                        </p:tav>
                                        <p:tav tm="100000">
                                          <p:val>
                                            <p:fltVal val="90"/>
                                          </p:val>
                                        </p:tav>
                                      </p:tavLst>
                                    </p:anim>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04167E-6 4.07407E-6 L 0.34622 -0.63426 " pathEditMode="relative" rAng="0" ptsTypes="AA">
                                      <p:cBhvr>
                                        <p:cTn id="12" dur="2000" fill="hold"/>
                                        <p:tgtEl>
                                          <p:spTgt spid="9"/>
                                        </p:tgtEl>
                                        <p:attrNameLst>
                                          <p:attrName>ppt_x</p:attrName>
                                          <p:attrName>ppt_y</p:attrName>
                                        </p:attrNameLst>
                                      </p:cBhvr>
                                      <p:rCtr x="17305" y="-31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543262" cy="646331"/>
          </a:xfrm>
          <a:prstGeom prst="rect">
            <a:avLst/>
          </a:prstGeom>
          <a:noFill/>
        </p:spPr>
        <p:txBody>
          <a:bodyPr wrap="square" rtlCol="0">
            <a:spAutoFit/>
          </a:bodyPr>
          <a:lstStyle/>
          <a:p>
            <a:r>
              <a:rPr lang="hu-HU" b="1" dirty="0"/>
              <a:t>Extra funkciók</a:t>
            </a:r>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3"/>
          <a:stretch>
            <a:fillRect/>
          </a:stretch>
        </p:blipFill>
        <p:spPr>
          <a:xfrm>
            <a:off x="4405947" y="635151"/>
            <a:ext cx="6713620" cy="4365260"/>
          </a:xfrm>
          <a:prstGeom prst="rect">
            <a:avLst/>
          </a:prstGeom>
        </p:spPr>
      </p:pic>
      <p:sp>
        <p:nvSpPr>
          <p:cNvPr id="19" name="Szövegdoboz 18">
            <a:extLst>
              <a:ext uri="{FF2B5EF4-FFF2-40B4-BE49-F238E27FC236}">
                <a16:creationId xmlns:a16="http://schemas.microsoft.com/office/drawing/2014/main" id="{44EC8968-871E-4176-B6A1-2416108A7886}"/>
              </a:ext>
            </a:extLst>
          </p:cNvPr>
          <p:cNvSpPr txBox="1"/>
          <p:nvPr/>
        </p:nvSpPr>
        <p:spPr>
          <a:xfrm>
            <a:off x="707080" y="1281482"/>
            <a:ext cx="3324187" cy="1200329"/>
          </a:xfrm>
          <a:prstGeom prst="rect">
            <a:avLst/>
          </a:prstGeom>
          <a:noFill/>
        </p:spPr>
        <p:txBody>
          <a:bodyPr wrap="square" rtlCol="0">
            <a:spAutoFit/>
          </a:bodyPr>
          <a:lstStyle/>
          <a:p>
            <a:r>
              <a:rPr lang="hu-HU" dirty="0"/>
              <a:t>A program képes a Windows rendszerrel együtt automatikusan indulni és a háttérben futni.</a:t>
            </a:r>
          </a:p>
          <a:p>
            <a:endParaRPr lang="hu-HU" dirty="0"/>
          </a:p>
        </p:txBody>
      </p:sp>
      <p:pic>
        <p:nvPicPr>
          <p:cNvPr id="9" name="Kép 8">
            <a:extLst>
              <a:ext uri="{FF2B5EF4-FFF2-40B4-BE49-F238E27FC236}">
                <a16:creationId xmlns:a16="http://schemas.microsoft.com/office/drawing/2014/main" id="{08A3BD21-612A-4531-90B3-FB996B3DDB30}"/>
              </a:ext>
            </a:extLst>
          </p:cNvPr>
          <p:cNvPicPr>
            <a:picLocks noChangeAspect="1"/>
          </p:cNvPicPr>
          <p:nvPr/>
        </p:nvPicPr>
        <p:blipFill>
          <a:blip r:embed="rId4"/>
          <a:stretch>
            <a:fillRect/>
          </a:stretch>
        </p:blipFill>
        <p:spPr>
          <a:xfrm>
            <a:off x="9896475" y="4736333"/>
            <a:ext cx="1223092" cy="264077"/>
          </a:xfrm>
          <a:prstGeom prst="rect">
            <a:avLst/>
          </a:prstGeom>
        </p:spPr>
      </p:pic>
      <p:pic>
        <p:nvPicPr>
          <p:cNvPr id="11" name="Kép 10">
            <a:extLst>
              <a:ext uri="{FF2B5EF4-FFF2-40B4-BE49-F238E27FC236}">
                <a16:creationId xmlns:a16="http://schemas.microsoft.com/office/drawing/2014/main" id="{9FD51882-F3B7-415D-936F-623ABEF06B9B}"/>
              </a:ext>
            </a:extLst>
          </p:cNvPr>
          <p:cNvPicPr>
            <a:picLocks noChangeAspect="1"/>
          </p:cNvPicPr>
          <p:nvPr/>
        </p:nvPicPr>
        <p:blipFill>
          <a:blip r:embed="rId5"/>
          <a:stretch>
            <a:fillRect/>
          </a:stretch>
        </p:blipFill>
        <p:spPr>
          <a:xfrm>
            <a:off x="8675602" y="4069689"/>
            <a:ext cx="2443965" cy="666536"/>
          </a:xfrm>
          <a:prstGeom prst="rect">
            <a:avLst/>
          </a:prstGeom>
        </p:spPr>
      </p:pic>
      <p:pic>
        <p:nvPicPr>
          <p:cNvPr id="2" name="Kép 1">
            <a:extLst>
              <a:ext uri="{FF2B5EF4-FFF2-40B4-BE49-F238E27FC236}">
                <a16:creationId xmlns:a16="http://schemas.microsoft.com/office/drawing/2014/main" id="{AC1CA587-0B56-446C-9A88-D8FF6C544DE7}"/>
              </a:ext>
            </a:extLst>
          </p:cNvPr>
          <p:cNvPicPr>
            <a:picLocks noChangeAspect="1"/>
          </p:cNvPicPr>
          <p:nvPr/>
        </p:nvPicPr>
        <p:blipFill>
          <a:blip r:embed="rId6"/>
          <a:stretch>
            <a:fillRect/>
          </a:stretch>
        </p:blipFill>
        <p:spPr>
          <a:xfrm>
            <a:off x="6348143" y="2297144"/>
            <a:ext cx="2829227" cy="1235593"/>
          </a:xfrm>
          <a:prstGeom prst="rect">
            <a:avLst/>
          </a:prstGeom>
        </p:spPr>
      </p:pic>
      <p:sp>
        <p:nvSpPr>
          <p:cNvPr id="3" name="Téglalap 2">
            <a:extLst>
              <a:ext uri="{FF2B5EF4-FFF2-40B4-BE49-F238E27FC236}">
                <a16:creationId xmlns:a16="http://schemas.microsoft.com/office/drawing/2014/main" id="{2352C7DB-625C-4ABA-90FD-0EA02FD14D3E}"/>
              </a:ext>
            </a:extLst>
          </p:cNvPr>
          <p:cNvSpPr/>
          <p:nvPr/>
        </p:nvSpPr>
        <p:spPr>
          <a:xfrm>
            <a:off x="704888" y="2563688"/>
            <a:ext cx="3324187" cy="923330"/>
          </a:xfrm>
          <a:prstGeom prst="rect">
            <a:avLst/>
          </a:prstGeom>
        </p:spPr>
        <p:txBody>
          <a:bodyPr wrap="square">
            <a:spAutoFit/>
          </a:bodyPr>
          <a:lstStyle/>
          <a:p>
            <a:r>
              <a:rPr lang="hu-HU" dirty="0"/>
              <a:t>A havi, pénzügyileg még nem rendezett tételekről időnként értesíti a felhasználót.</a:t>
            </a:r>
          </a:p>
        </p:txBody>
      </p:sp>
      <p:sp>
        <p:nvSpPr>
          <p:cNvPr id="6" name="Téglalap 5">
            <a:extLst>
              <a:ext uri="{FF2B5EF4-FFF2-40B4-BE49-F238E27FC236}">
                <a16:creationId xmlns:a16="http://schemas.microsoft.com/office/drawing/2014/main" id="{2F780112-F403-4B22-8E88-F0F2EFE3B932}"/>
              </a:ext>
            </a:extLst>
          </p:cNvPr>
          <p:cNvSpPr/>
          <p:nvPr/>
        </p:nvSpPr>
        <p:spPr>
          <a:xfrm>
            <a:off x="704888" y="3845894"/>
            <a:ext cx="3324187" cy="923330"/>
          </a:xfrm>
          <a:prstGeom prst="rect">
            <a:avLst/>
          </a:prstGeom>
        </p:spPr>
        <p:txBody>
          <a:bodyPr wrap="square">
            <a:spAutoFit/>
          </a:bodyPr>
          <a:lstStyle/>
          <a:p>
            <a:r>
              <a:rPr lang="hu-HU" dirty="0"/>
              <a:t>Az MSSQL adatbázisról biztonsági mentést készíthetünk és szükség esetén visszaállíthatjuk azt.</a:t>
            </a:r>
          </a:p>
        </p:txBody>
      </p:sp>
    </p:spTree>
    <p:extLst>
      <p:ext uri="{BB962C8B-B14F-4D97-AF65-F5344CB8AC3E}">
        <p14:creationId xmlns:p14="http://schemas.microsoft.com/office/powerpoint/2010/main" val="3282954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8" name="Téglalap 7">
            <a:extLst>
              <a:ext uri="{FF2B5EF4-FFF2-40B4-BE49-F238E27FC236}">
                <a16:creationId xmlns:a16="http://schemas.microsoft.com/office/drawing/2014/main" id="{84BBECC2-CDD8-4224-8C68-CF894F7B56DA}"/>
              </a:ext>
            </a:extLst>
          </p:cNvPr>
          <p:cNvSpPr/>
          <p:nvPr/>
        </p:nvSpPr>
        <p:spPr>
          <a:xfrm>
            <a:off x="2689160" y="2168611"/>
            <a:ext cx="6813680" cy="923330"/>
          </a:xfrm>
          <a:prstGeom prst="rect">
            <a:avLst/>
          </a:prstGeom>
          <a:noFill/>
        </p:spPr>
        <p:txBody>
          <a:bodyPr wrap="square" lIns="91440" tIns="45720" rIns="91440" bIns="45720">
            <a:spAutoFit/>
          </a:bodyPr>
          <a:lstStyle/>
          <a:p>
            <a:pPr algn="ctr"/>
            <a:r>
              <a:rPr lang="hu-HU"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Köszönöm a figyelmet!</a:t>
            </a:r>
          </a:p>
        </p:txBody>
      </p:sp>
    </p:spTree>
    <p:extLst>
      <p:ext uri="{BB962C8B-B14F-4D97-AF65-F5344CB8AC3E}">
        <p14:creationId xmlns:p14="http://schemas.microsoft.com/office/powerpoint/2010/main" val="3729756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B4D1"/>
        </a:solidFill>
        <a:effectLst/>
      </p:bgPr>
    </p:bg>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C7727C31-D349-4137-9BB1-CB72C77D4D29}"/>
              </a:ext>
            </a:extLst>
          </p:cNvPr>
          <p:cNvSpPr txBox="1"/>
          <p:nvPr/>
        </p:nvSpPr>
        <p:spPr>
          <a:xfrm>
            <a:off x="1965552" y="703513"/>
            <a:ext cx="9726966" cy="1938992"/>
          </a:xfrm>
          <a:prstGeom prst="rect">
            <a:avLst/>
          </a:prstGeom>
          <a:noFill/>
        </p:spPr>
        <p:txBody>
          <a:bodyPr wrap="square" rtlCol="0">
            <a:spAutoFit/>
          </a:bodyPr>
          <a:lstStyle/>
          <a:p>
            <a:pPr algn="just"/>
            <a:r>
              <a:rPr lang="hu-HU" sz="2400" dirty="0"/>
              <a:t>A XXI. század jó néhány szűkös évet hozott – többek között a magyar – emberek életébe. Bár a gazdasági világválságot 2008-tól datáljuk (Wikipédia, 2019) fontos emlékeznünk arra, hogy ebben az időszakban amelyik család nem rendelkezett devizahitellel, könnyebben átvészelte, vagy akár meg sem érezte magán a világválság hatásait.</a:t>
            </a:r>
          </a:p>
        </p:txBody>
      </p:sp>
      <p:sp>
        <p:nvSpPr>
          <p:cNvPr id="3" name="Téglalap 2">
            <a:extLst>
              <a:ext uri="{FF2B5EF4-FFF2-40B4-BE49-F238E27FC236}">
                <a16:creationId xmlns:a16="http://schemas.microsoft.com/office/drawing/2014/main" id="{AB3F26A7-29BF-4E6F-9747-4B351DDBB260}"/>
              </a:ext>
            </a:extLst>
          </p:cNvPr>
          <p:cNvSpPr/>
          <p:nvPr/>
        </p:nvSpPr>
        <p:spPr>
          <a:xfrm>
            <a:off x="1965551" y="2968784"/>
            <a:ext cx="9581247" cy="461665"/>
          </a:xfrm>
          <a:prstGeom prst="rect">
            <a:avLst/>
          </a:prstGeom>
        </p:spPr>
        <p:txBody>
          <a:bodyPr wrap="square">
            <a:spAutoFit/>
          </a:bodyPr>
          <a:lstStyle/>
          <a:p>
            <a:r>
              <a:rPr lang="hu-HU" sz="2400" dirty="0"/>
              <a:t>A 2001. évi XCIII. Törvény engedélyezte a devizahiteleket.</a:t>
            </a:r>
          </a:p>
        </p:txBody>
      </p:sp>
      <p:sp>
        <p:nvSpPr>
          <p:cNvPr id="5" name="Téglalap 4">
            <a:extLst>
              <a:ext uri="{FF2B5EF4-FFF2-40B4-BE49-F238E27FC236}">
                <a16:creationId xmlns:a16="http://schemas.microsoft.com/office/drawing/2014/main" id="{046F7220-5BE5-4689-BCFF-A03C00EC7B5C}"/>
              </a:ext>
            </a:extLst>
          </p:cNvPr>
          <p:cNvSpPr/>
          <p:nvPr/>
        </p:nvSpPr>
        <p:spPr>
          <a:xfrm>
            <a:off x="1965551" y="3903905"/>
            <a:ext cx="9726967" cy="1569660"/>
          </a:xfrm>
          <a:prstGeom prst="rect">
            <a:avLst/>
          </a:prstGeom>
        </p:spPr>
        <p:txBody>
          <a:bodyPr wrap="square">
            <a:spAutoFit/>
          </a:bodyPr>
          <a:lstStyle/>
          <a:p>
            <a:pPr algn="just"/>
            <a:r>
              <a:rPr lang="hu-HU" sz="2400" i="1" dirty="0"/>
              <a:t>„Az Országgyűlés a piacgazdaság kiépítésének következményeként, a forint konvertibilitását teljessé téve, az Európai Unióhoz történő csatlakozásra való felkészülés érdekében törvényt alkot a devizakorlátozások megszüntetéséről, a tőke szabad áramlásának elősegítéséről.”*</a:t>
            </a:r>
          </a:p>
        </p:txBody>
      </p:sp>
      <p:sp>
        <p:nvSpPr>
          <p:cNvPr id="7" name="Téglalap 6">
            <a:extLst>
              <a:ext uri="{FF2B5EF4-FFF2-40B4-BE49-F238E27FC236}">
                <a16:creationId xmlns:a16="http://schemas.microsoft.com/office/drawing/2014/main" id="{8F3AD3AA-D036-4BF3-891C-BFAEA4AF9771}"/>
              </a:ext>
            </a:extLst>
          </p:cNvPr>
          <p:cNvSpPr/>
          <p:nvPr/>
        </p:nvSpPr>
        <p:spPr>
          <a:xfrm>
            <a:off x="6545802" y="6177508"/>
            <a:ext cx="6096000" cy="276999"/>
          </a:xfrm>
          <a:prstGeom prst="rect">
            <a:avLst/>
          </a:prstGeom>
        </p:spPr>
        <p:txBody>
          <a:bodyPr>
            <a:spAutoFit/>
          </a:bodyPr>
          <a:lstStyle/>
          <a:p>
            <a:r>
              <a:rPr lang="hu-HU" sz="1200" dirty="0"/>
              <a:t>*Forrás: privatbankar.hu (bővebb információ a szakdolgozati dokumentációban)</a:t>
            </a:r>
          </a:p>
        </p:txBody>
      </p:sp>
      <p:pic>
        <p:nvPicPr>
          <p:cNvPr id="9" name="Ábra 8" descr="Európa">
            <a:extLst>
              <a:ext uri="{FF2B5EF4-FFF2-40B4-BE49-F238E27FC236}">
                <a16:creationId xmlns:a16="http://schemas.microsoft.com/office/drawing/2014/main" id="{C7757E0E-A78C-41C9-BA5C-EB7065D9FC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67" y="3903905"/>
            <a:ext cx="1472215" cy="1472215"/>
          </a:xfrm>
          <a:prstGeom prst="rect">
            <a:avLst/>
          </a:prstGeom>
        </p:spPr>
      </p:pic>
      <p:pic>
        <p:nvPicPr>
          <p:cNvPr id="15" name="Ábra 14" descr="Pénz">
            <a:extLst>
              <a:ext uri="{FF2B5EF4-FFF2-40B4-BE49-F238E27FC236}">
                <a16:creationId xmlns:a16="http://schemas.microsoft.com/office/drawing/2014/main" id="{14DFC257-734A-4420-8B22-279831FCA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2605" y="901942"/>
            <a:ext cx="682787" cy="682787"/>
          </a:xfrm>
          <a:prstGeom prst="rect">
            <a:avLst/>
          </a:prstGeom>
        </p:spPr>
      </p:pic>
      <p:pic>
        <p:nvPicPr>
          <p:cNvPr id="17" name="Ábra 16" descr="Szerződés">
            <a:extLst>
              <a:ext uri="{FF2B5EF4-FFF2-40B4-BE49-F238E27FC236}">
                <a16:creationId xmlns:a16="http://schemas.microsoft.com/office/drawing/2014/main" id="{BF1FA584-8DDE-4A64-86D1-A5225DC81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2575" y="2835815"/>
            <a:ext cx="727602" cy="727602"/>
          </a:xfrm>
          <a:prstGeom prst="rect">
            <a:avLst/>
          </a:prstGeom>
        </p:spPr>
      </p:pic>
      <p:pic>
        <p:nvPicPr>
          <p:cNvPr id="21" name="Ábra 20" descr="Érmék">
            <a:extLst>
              <a:ext uri="{FF2B5EF4-FFF2-40B4-BE49-F238E27FC236}">
                <a16:creationId xmlns:a16="http://schemas.microsoft.com/office/drawing/2014/main" id="{347EFC64-DD38-45A2-BAED-DC8869FCF9F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0129" y="1454925"/>
            <a:ext cx="600096" cy="600096"/>
          </a:xfrm>
          <a:prstGeom prst="rect">
            <a:avLst/>
          </a:prstGeom>
        </p:spPr>
      </p:pic>
    </p:spTree>
    <p:extLst>
      <p:ext uri="{BB962C8B-B14F-4D97-AF65-F5344CB8AC3E}">
        <p14:creationId xmlns:p14="http://schemas.microsoft.com/office/powerpoint/2010/main" val="349375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500"/>
                                        <p:tgtEl>
                                          <p:spTgt spid="9"/>
                                        </p:tgtEl>
                                      </p:cBhvr>
                                    </p:animEffec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B4D1"/>
        </a:solidFill>
        <a:effectLst/>
      </p:bgPr>
    </p:bg>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D1595D0D-E867-4EC7-9C49-6778DDA199CE}"/>
              </a:ext>
            </a:extLst>
          </p:cNvPr>
          <p:cNvSpPr/>
          <p:nvPr/>
        </p:nvSpPr>
        <p:spPr>
          <a:xfrm>
            <a:off x="1253258" y="508220"/>
            <a:ext cx="2599651" cy="707886"/>
          </a:xfrm>
          <a:prstGeom prst="rect">
            <a:avLst/>
          </a:prstGeom>
          <a:noFill/>
        </p:spPr>
        <p:txBody>
          <a:bodyPr wrap="square" lIns="91440" tIns="45720" rIns="91440" bIns="45720">
            <a:spAutoFit/>
          </a:bodyPr>
          <a:lstStyle/>
          <a:p>
            <a:pPr algn="ctr"/>
            <a:r>
              <a:rPr lang="hu-HU" sz="4000" b="0" cap="none" spc="0" dirty="0">
                <a:ln w="0"/>
                <a:solidFill>
                  <a:schemeClr val="tx1"/>
                </a:solidFill>
                <a:effectLst>
                  <a:outerShdw blurRad="38100" dist="19050" dir="2700000" algn="tl" rotWithShape="0">
                    <a:schemeClr val="dk1">
                      <a:alpha val="40000"/>
                    </a:schemeClr>
                  </a:outerShdw>
                </a:effectLst>
              </a:rPr>
              <a:t>Problémák</a:t>
            </a:r>
          </a:p>
        </p:txBody>
      </p:sp>
      <p:sp>
        <p:nvSpPr>
          <p:cNvPr id="3" name="Szövegdoboz 2">
            <a:extLst>
              <a:ext uri="{FF2B5EF4-FFF2-40B4-BE49-F238E27FC236}">
                <a16:creationId xmlns:a16="http://schemas.microsoft.com/office/drawing/2014/main" id="{BA084581-5DEF-43EF-8729-75320BA81306}"/>
              </a:ext>
            </a:extLst>
          </p:cNvPr>
          <p:cNvSpPr txBox="1"/>
          <p:nvPr/>
        </p:nvSpPr>
        <p:spPr>
          <a:xfrm>
            <a:off x="1333883" y="2136338"/>
            <a:ext cx="9524233" cy="3323987"/>
          </a:xfrm>
          <a:prstGeom prst="rect">
            <a:avLst/>
          </a:prstGeom>
          <a:noFill/>
        </p:spPr>
        <p:txBody>
          <a:bodyPr wrap="square" rtlCol="0">
            <a:spAutoFit/>
          </a:bodyPr>
          <a:lstStyle/>
          <a:p>
            <a:pPr marL="342900" indent="-342900" algn="just">
              <a:buFont typeface="Arial" panose="020B0604020202020204" pitchFamily="34" charset="0"/>
              <a:buChar char="•"/>
            </a:pPr>
            <a:r>
              <a:rPr lang="hu-HU" sz="2400" dirty="0"/>
              <a:t>A magánszemélyek nem abban a pénznemben adósodtak el, melyben a bevételük képződött.</a:t>
            </a:r>
          </a:p>
          <a:p>
            <a:pPr algn="just"/>
            <a:endParaRPr lang="hu-HU" sz="2400" dirty="0"/>
          </a:p>
          <a:p>
            <a:pPr marL="342900" indent="-342900" algn="just">
              <a:buFont typeface="Arial" panose="020B0604020202020204" pitchFamily="34" charset="0"/>
              <a:buChar char="•"/>
            </a:pPr>
            <a:r>
              <a:rPr lang="hu-HU" sz="2400" dirty="0"/>
              <a:t>A hónap végére mikor mindent kifizettek, már nem maradt több pénzük.</a:t>
            </a:r>
          </a:p>
          <a:p>
            <a:pPr algn="just"/>
            <a:endParaRPr lang="hu-HU" sz="2400" dirty="0"/>
          </a:p>
          <a:p>
            <a:pPr marL="342900" indent="-342900" algn="just">
              <a:buFont typeface="Arial" panose="020B0604020202020204" pitchFamily="34" charset="0"/>
              <a:buChar char="•"/>
            </a:pPr>
            <a:r>
              <a:rPr lang="hu-HU" sz="2400" dirty="0"/>
              <a:t>Az „olcsó” hitelek hatására sokan úgy adósodtak el, hogy nem csak ingatlanokra, hanem az értékükből könnyen vesztő fogyasztási cikkekre is felvették a kölcsönt.</a:t>
            </a:r>
          </a:p>
          <a:p>
            <a:endParaRPr lang="hu-HU" dirty="0"/>
          </a:p>
        </p:txBody>
      </p:sp>
    </p:spTree>
    <p:extLst>
      <p:ext uri="{BB962C8B-B14F-4D97-AF65-F5344CB8AC3E}">
        <p14:creationId xmlns:p14="http://schemas.microsoft.com/office/powerpoint/2010/main" val="34698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B4D1"/>
        </a:solidFill>
        <a:effectLst/>
      </p:bgPr>
    </p:bg>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D1595D0D-E867-4EC7-9C49-6778DDA199CE}"/>
              </a:ext>
            </a:extLst>
          </p:cNvPr>
          <p:cNvSpPr/>
          <p:nvPr/>
        </p:nvSpPr>
        <p:spPr>
          <a:xfrm>
            <a:off x="1253258" y="508220"/>
            <a:ext cx="2599651" cy="707886"/>
          </a:xfrm>
          <a:prstGeom prst="rect">
            <a:avLst/>
          </a:prstGeom>
          <a:noFill/>
        </p:spPr>
        <p:txBody>
          <a:bodyPr wrap="square" lIns="91440" tIns="45720" rIns="91440" bIns="45720">
            <a:spAutoFit/>
          </a:bodyPr>
          <a:lstStyle/>
          <a:p>
            <a:pPr algn="ctr"/>
            <a:r>
              <a:rPr lang="hu-HU" sz="4000" b="0" cap="none" spc="0" dirty="0">
                <a:ln w="0"/>
                <a:solidFill>
                  <a:schemeClr val="tx1"/>
                </a:solidFill>
                <a:effectLst>
                  <a:outerShdw blurRad="38100" dist="19050" dir="2700000" algn="tl" rotWithShape="0">
                    <a:schemeClr val="dk1">
                      <a:alpha val="40000"/>
                    </a:schemeClr>
                  </a:outerShdw>
                </a:effectLst>
              </a:rPr>
              <a:t>Problémák</a:t>
            </a:r>
          </a:p>
        </p:txBody>
      </p:sp>
      <p:sp>
        <p:nvSpPr>
          <p:cNvPr id="5" name="Téglalap 4">
            <a:extLst>
              <a:ext uri="{FF2B5EF4-FFF2-40B4-BE49-F238E27FC236}">
                <a16:creationId xmlns:a16="http://schemas.microsoft.com/office/drawing/2014/main" id="{A871D672-7C9D-463F-A949-B7A0CE520C88}"/>
              </a:ext>
            </a:extLst>
          </p:cNvPr>
          <p:cNvSpPr/>
          <p:nvPr/>
        </p:nvSpPr>
        <p:spPr>
          <a:xfrm>
            <a:off x="1173332" y="2086252"/>
            <a:ext cx="9845335" cy="2308324"/>
          </a:xfrm>
          <a:prstGeom prst="rect">
            <a:avLst/>
          </a:prstGeom>
        </p:spPr>
        <p:txBody>
          <a:bodyPr wrap="square">
            <a:spAutoFit/>
          </a:bodyPr>
          <a:lstStyle/>
          <a:p>
            <a:pPr algn="just"/>
            <a:r>
              <a:rPr lang="hu-HU" sz="2400" dirty="0"/>
              <a:t>Ezeket a problémákat tovább súlyosbítja az a tény, hogy napjainkban mikor egyre kevesebben szenvednek az adóságok súlya alatt, a munkanélküliség csökken, az életszínvonal nő, könnyebben kiadjuk a pénzt olyan dolgokra, amelyeket nem biztos, hogy megengedhetünk magunknak és ráadásul talán még feleslegesek is, de ez ellen nehéz tenni hiszen a reklámok vágykeltő hatása vitathatatlanul hatásos.</a:t>
            </a:r>
          </a:p>
        </p:txBody>
      </p:sp>
    </p:spTree>
    <p:extLst>
      <p:ext uri="{BB962C8B-B14F-4D97-AF65-F5344CB8AC3E}">
        <p14:creationId xmlns:p14="http://schemas.microsoft.com/office/powerpoint/2010/main" val="76320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B4D1"/>
        </a:solidFill>
        <a:effectLst/>
      </p:bgPr>
    </p:bg>
    <p:spTree>
      <p:nvGrpSpPr>
        <p:cNvPr id="1" name=""/>
        <p:cNvGrpSpPr/>
        <p:nvPr/>
      </p:nvGrpSpPr>
      <p:grpSpPr>
        <a:xfrm>
          <a:off x="0" y="0"/>
          <a:ext cx="0" cy="0"/>
          <a:chOff x="0" y="0"/>
          <a:chExt cx="0" cy="0"/>
        </a:xfrm>
      </p:grpSpPr>
      <p:sp>
        <p:nvSpPr>
          <p:cNvPr id="6" name="Téglalap 5">
            <a:extLst>
              <a:ext uri="{FF2B5EF4-FFF2-40B4-BE49-F238E27FC236}">
                <a16:creationId xmlns:a16="http://schemas.microsoft.com/office/drawing/2014/main" id="{6E44731C-FA0B-417B-9B94-0196DCE75FAA}"/>
              </a:ext>
            </a:extLst>
          </p:cNvPr>
          <p:cNvSpPr/>
          <p:nvPr/>
        </p:nvSpPr>
        <p:spPr>
          <a:xfrm>
            <a:off x="1325732" y="1987247"/>
            <a:ext cx="9540536" cy="800219"/>
          </a:xfrm>
          <a:prstGeom prst="rect">
            <a:avLst/>
          </a:prstGeom>
        </p:spPr>
        <p:txBody>
          <a:bodyPr wrap="square">
            <a:spAutoFit/>
          </a:bodyPr>
          <a:lstStyle/>
          <a:p>
            <a:r>
              <a:rPr lang="hu-HU" sz="2800" i="1" dirty="0">
                <a:latin typeface="Times New Roman" panose="02020603050405020304" pitchFamily="18" charset="0"/>
                <a:cs typeface="Times New Roman" panose="02020603050405020304" pitchFamily="18" charset="0"/>
              </a:rPr>
              <a:t>„Nem érdemes a hibáinkat elkövetni, ha nem tanulunk belőlük.”</a:t>
            </a:r>
          </a:p>
          <a:p>
            <a:endParaRPr lang="hu-HU" dirty="0"/>
          </a:p>
        </p:txBody>
      </p:sp>
      <p:sp>
        <p:nvSpPr>
          <p:cNvPr id="8" name="Szövegdoboz 7">
            <a:extLst>
              <a:ext uri="{FF2B5EF4-FFF2-40B4-BE49-F238E27FC236}">
                <a16:creationId xmlns:a16="http://schemas.microsoft.com/office/drawing/2014/main" id="{900BA36B-44FD-44E7-B9B2-6A5E0A018EBD}"/>
              </a:ext>
            </a:extLst>
          </p:cNvPr>
          <p:cNvSpPr txBox="1"/>
          <p:nvPr/>
        </p:nvSpPr>
        <p:spPr>
          <a:xfrm>
            <a:off x="9232777" y="2633577"/>
            <a:ext cx="1396793" cy="307777"/>
          </a:xfrm>
          <a:prstGeom prst="rect">
            <a:avLst/>
          </a:prstGeom>
          <a:noFill/>
        </p:spPr>
        <p:txBody>
          <a:bodyPr wrap="none" rtlCol="0">
            <a:spAutoFit/>
          </a:bodyPr>
          <a:lstStyle/>
          <a:p>
            <a:r>
              <a:rPr lang="hu-HU" sz="1400" i="1" dirty="0">
                <a:latin typeface="+mj-lt"/>
              </a:rPr>
              <a:t>Abraham Lincoln</a:t>
            </a:r>
          </a:p>
        </p:txBody>
      </p:sp>
    </p:spTree>
    <p:extLst>
      <p:ext uri="{BB962C8B-B14F-4D97-AF65-F5344CB8AC3E}">
        <p14:creationId xmlns:p14="http://schemas.microsoft.com/office/powerpoint/2010/main" val="324040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B4D1"/>
        </a:solidFill>
        <a:effectLst/>
      </p:bgPr>
    </p:bg>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D1595D0D-E867-4EC7-9C49-6778DDA199CE}"/>
              </a:ext>
            </a:extLst>
          </p:cNvPr>
          <p:cNvSpPr/>
          <p:nvPr/>
        </p:nvSpPr>
        <p:spPr>
          <a:xfrm>
            <a:off x="1040194" y="552609"/>
            <a:ext cx="5387239" cy="707886"/>
          </a:xfrm>
          <a:prstGeom prst="rect">
            <a:avLst/>
          </a:prstGeom>
          <a:noFill/>
        </p:spPr>
        <p:txBody>
          <a:bodyPr wrap="square" lIns="91440" tIns="45720" rIns="91440" bIns="45720">
            <a:spAutoFit/>
          </a:bodyPr>
          <a:lstStyle/>
          <a:p>
            <a:pPr algn="ctr"/>
            <a:r>
              <a:rPr lang="hu-HU" sz="4000" b="0" cap="none" spc="0" dirty="0">
                <a:ln w="0"/>
                <a:solidFill>
                  <a:schemeClr val="tx1"/>
                </a:solidFill>
                <a:effectLst>
                  <a:outerShdw blurRad="38100" dist="19050" dir="2700000" algn="tl" rotWithShape="0">
                    <a:schemeClr val="dk1">
                      <a:alpha val="40000"/>
                    </a:schemeClr>
                  </a:outerShdw>
                </a:effectLst>
              </a:rPr>
              <a:t>A megoldás, a tervezés</a:t>
            </a:r>
          </a:p>
        </p:txBody>
      </p:sp>
      <p:sp>
        <p:nvSpPr>
          <p:cNvPr id="3" name="Szövegdoboz 2">
            <a:extLst>
              <a:ext uri="{FF2B5EF4-FFF2-40B4-BE49-F238E27FC236}">
                <a16:creationId xmlns:a16="http://schemas.microsoft.com/office/drawing/2014/main" id="{BA084581-5DEF-43EF-8729-75320BA81306}"/>
              </a:ext>
            </a:extLst>
          </p:cNvPr>
          <p:cNvSpPr txBox="1"/>
          <p:nvPr/>
        </p:nvSpPr>
        <p:spPr>
          <a:xfrm>
            <a:off x="1333883" y="2136338"/>
            <a:ext cx="9524233" cy="3046988"/>
          </a:xfrm>
          <a:prstGeom prst="rect">
            <a:avLst/>
          </a:prstGeom>
          <a:noFill/>
        </p:spPr>
        <p:txBody>
          <a:bodyPr wrap="square" rtlCol="0">
            <a:spAutoFit/>
          </a:bodyPr>
          <a:lstStyle/>
          <a:p>
            <a:pPr algn="just"/>
            <a:r>
              <a:rPr lang="hu-HU" sz="2400" dirty="0"/>
              <a:t>Akár kockás füzetben, akár Excel táblában, de mindenkinek szüksége van arra, hogy havi kiadásait vezesse. Figyelje a múltat és az alapján tervezze a jövőt. Cashflow nélkül a cégek vakon repülnének a pénzügyi világban. Viszont, ha egy cégnek ez segít, akkor egy magánembernek miért ne segíthetne.</a:t>
            </a:r>
          </a:p>
          <a:p>
            <a:pPr algn="just"/>
            <a:endParaRPr lang="hu-HU" sz="2400" dirty="0"/>
          </a:p>
          <a:p>
            <a:pPr algn="just"/>
            <a:r>
              <a:rPr lang="hu-HU" sz="2400" dirty="0"/>
              <a:t>A mai világban ebben is segítségünkre lehet a számítógép, mely a megfelelő szoftverrel megoldást nyújthat a problémára.</a:t>
            </a:r>
          </a:p>
        </p:txBody>
      </p:sp>
    </p:spTree>
    <p:extLst>
      <p:ext uri="{BB962C8B-B14F-4D97-AF65-F5344CB8AC3E}">
        <p14:creationId xmlns:p14="http://schemas.microsoft.com/office/powerpoint/2010/main" val="10399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B4D1"/>
        </a:solidFill>
        <a:effectLst/>
      </p:bgPr>
    </p:bg>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D1595D0D-E867-4EC7-9C49-6778DDA199CE}"/>
              </a:ext>
            </a:extLst>
          </p:cNvPr>
          <p:cNvSpPr/>
          <p:nvPr/>
        </p:nvSpPr>
        <p:spPr>
          <a:xfrm>
            <a:off x="1333883" y="552609"/>
            <a:ext cx="1933825" cy="707886"/>
          </a:xfrm>
          <a:prstGeom prst="rect">
            <a:avLst/>
          </a:prstGeom>
          <a:noFill/>
        </p:spPr>
        <p:txBody>
          <a:bodyPr wrap="square" lIns="91440" tIns="45720" rIns="91440" bIns="45720">
            <a:spAutoFit/>
          </a:bodyPr>
          <a:lstStyle/>
          <a:p>
            <a:pPr algn="ctr"/>
            <a:r>
              <a:rPr lang="hu-HU" sz="4000" b="0" cap="none" spc="0" dirty="0">
                <a:ln w="0"/>
                <a:solidFill>
                  <a:schemeClr val="tx1"/>
                </a:solidFill>
                <a:effectLst>
                  <a:outerShdw blurRad="38100" dist="19050" dir="2700000" algn="tl" rotWithShape="0">
                    <a:schemeClr val="dk1">
                      <a:alpha val="40000"/>
                    </a:schemeClr>
                  </a:outerShdw>
                </a:effectLst>
              </a:rPr>
              <a:t>Az ötlet</a:t>
            </a:r>
          </a:p>
        </p:txBody>
      </p:sp>
      <p:sp>
        <p:nvSpPr>
          <p:cNvPr id="3" name="Szövegdoboz 2">
            <a:extLst>
              <a:ext uri="{FF2B5EF4-FFF2-40B4-BE49-F238E27FC236}">
                <a16:creationId xmlns:a16="http://schemas.microsoft.com/office/drawing/2014/main" id="{BA084581-5DEF-43EF-8729-75320BA81306}"/>
              </a:ext>
            </a:extLst>
          </p:cNvPr>
          <p:cNvSpPr txBox="1"/>
          <p:nvPr/>
        </p:nvSpPr>
        <p:spPr>
          <a:xfrm>
            <a:off x="1333883" y="1914397"/>
            <a:ext cx="9524233" cy="3785652"/>
          </a:xfrm>
          <a:prstGeom prst="rect">
            <a:avLst/>
          </a:prstGeom>
          <a:noFill/>
        </p:spPr>
        <p:txBody>
          <a:bodyPr wrap="square" rtlCol="0">
            <a:spAutoFit/>
          </a:bodyPr>
          <a:lstStyle/>
          <a:p>
            <a:pPr algn="just"/>
            <a:r>
              <a:rPr lang="hu-HU" sz="2400" dirty="0"/>
              <a:t>Szükség van egy szoftverre, ami megszabadítja a felhasználót a franciakockás füzetek és Excel táblázatok kavalkádjától. Nem vagyok ellene egyik eszköznek sem, mindkét példa igazán hasznos tud lenni bizonyos esetekben, de ha azokat választjuk, megfosztjuk magunkat bizonyos funkcionalitásoktól. Az egyszerűség és átláthatóság mellett a program képes alap tervezésekben segíteni, értesíteni a felhasználót az esedékességekről, bizonylatokat megőrizni a pénzmozgásokhoz. Lapozhatóvá teszi a hónapokat, legenerálja a várható költségeket, kiadásokat az előző hónapok alapján, de a felhasználó is felépítheti magának a havi tervét.</a:t>
            </a:r>
          </a:p>
        </p:txBody>
      </p:sp>
    </p:spTree>
    <p:extLst>
      <p:ext uri="{BB962C8B-B14F-4D97-AF65-F5344CB8AC3E}">
        <p14:creationId xmlns:p14="http://schemas.microsoft.com/office/powerpoint/2010/main" val="18006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38" y="447898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1"/>
            <a:ext cx="11535966" cy="52694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5848805">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529669" y="5848805"/>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1" name="Téglalap 10">
            <a:extLst>
              <a:ext uri="{FF2B5EF4-FFF2-40B4-BE49-F238E27FC236}">
                <a16:creationId xmlns:a16="http://schemas.microsoft.com/office/drawing/2014/main" id="{407CBEDB-5332-4F19-ADC9-1263D8E06D4B}"/>
              </a:ext>
            </a:extLst>
          </p:cNvPr>
          <p:cNvSpPr/>
          <p:nvPr/>
        </p:nvSpPr>
        <p:spPr>
          <a:xfrm>
            <a:off x="3809444" y="655585"/>
            <a:ext cx="4573111" cy="2693045"/>
          </a:xfrm>
          <a:prstGeom prst="rect">
            <a:avLst/>
          </a:prstGeom>
          <a:noFill/>
        </p:spPr>
        <p:txBody>
          <a:bodyPr wrap="none" lIns="91440" tIns="45720" rIns="91440" bIns="45720">
            <a:spAutoFit/>
          </a:bodyPr>
          <a:lstStyle/>
          <a:p>
            <a:pPr algn="ctr"/>
            <a:r>
              <a:rPr lang="hu-HU" sz="11500" b="0" cap="none" spc="0" dirty="0">
                <a:ln w="0"/>
                <a:solidFill>
                  <a:schemeClr val="tx1"/>
                </a:solidFill>
                <a:effectLst>
                  <a:outerShdw blurRad="38100" dist="19050" dir="2700000" algn="tl" rotWithShape="0">
                    <a:schemeClr val="dk1">
                      <a:alpha val="40000"/>
                    </a:schemeClr>
                  </a:outerShdw>
                </a:effectLst>
              </a:rPr>
              <a:t>BeKi</a:t>
            </a:r>
            <a:br>
              <a:rPr lang="hu-HU" sz="5400" b="0" cap="none" spc="0" dirty="0">
                <a:ln w="0"/>
                <a:solidFill>
                  <a:schemeClr val="tx1"/>
                </a:solidFill>
                <a:effectLst>
                  <a:outerShdw blurRad="38100" dist="19050" dir="2700000" algn="tl" rotWithShape="0">
                    <a:schemeClr val="dk1">
                      <a:alpha val="40000"/>
                    </a:schemeClr>
                  </a:outerShdw>
                </a:effectLst>
              </a:rPr>
            </a:br>
            <a:r>
              <a:rPr lang="hu-HU" sz="5400" b="0" cap="none" spc="0" dirty="0">
                <a:ln w="0"/>
                <a:solidFill>
                  <a:schemeClr val="tx1"/>
                </a:solidFill>
                <a:effectLst>
                  <a:outerShdw blurRad="38100" dist="19050" dir="2700000" algn="tl" rotWithShape="0">
                    <a:schemeClr val="dk1">
                      <a:alpha val="40000"/>
                    </a:schemeClr>
                  </a:outerShdw>
                </a:effectLst>
              </a:rPr>
              <a:t>A családi kassza</a:t>
            </a:r>
          </a:p>
        </p:txBody>
      </p:sp>
    </p:spTree>
    <p:extLst>
      <p:ext uri="{BB962C8B-B14F-4D97-AF65-F5344CB8AC3E}">
        <p14:creationId xmlns:p14="http://schemas.microsoft.com/office/powerpoint/2010/main" val="12976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nodeType="afterEffect">
                                  <p:stCondLst>
                                    <p:cond delay="0"/>
                                  </p:stCondLst>
                                  <p:childTnLst>
                                    <p:animMotion origin="layout" path="M 0 -3.7037E-6 L -0.19727 -3.7037E-6 C -0.28581 -3.7037E-6 -0.3362 0.04329 -0.37044 0.08102 C -0.38385 0.10463 -0.39453 0.13125 -0.39453 0.15811 " pathEditMode="relative" rAng="0" ptsTypes="AAAA">
                                      <p:cBhvr>
                                        <p:cTn id="6" dur="2000" fill="hold"/>
                                        <p:tgtEl>
                                          <p:spTgt spid="7"/>
                                        </p:tgtEl>
                                        <p:attrNameLst>
                                          <p:attrName>ppt_x</p:attrName>
                                          <p:attrName>ppt_y</p:attrName>
                                        </p:attrNameLst>
                                      </p:cBhvr>
                                      <p:rCtr x="-19727" y="7894"/>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9B4D1"/>
            </a:gs>
            <a:gs pos="55000">
              <a:srgbClr val="99B4D1"/>
            </a:gs>
            <a:gs pos="100000">
              <a:srgbClr val="99B4D1"/>
            </a:gs>
          </a:gsLst>
          <a:lin ang="5400000" scaled="1"/>
          <a:tileRect/>
        </a:gradFill>
        <a:effectLst/>
      </p:bgPr>
    </p:bg>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4F0A24BB-FC50-43FB-A0B3-75E80013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3" y="5564835"/>
            <a:ext cx="609524" cy="609524"/>
          </a:xfrm>
          <a:prstGeom prst="rect">
            <a:avLst/>
          </a:prstGeom>
        </p:spPr>
      </p:pic>
      <p:sp>
        <p:nvSpPr>
          <p:cNvPr id="10" name="Beszédbuborék: lekerekített sarkú téglalap 9">
            <a:extLst>
              <a:ext uri="{FF2B5EF4-FFF2-40B4-BE49-F238E27FC236}">
                <a16:creationId xmlns:a16="http://schemas.microsoft.com/office/drawing/2014/main" id="{DE1209A0-0CE8-4BDB-B886-BED2640FDECB}"/>
              </a:ext>
            </a:extLst>
          </p:cNvPr>
          <p:cNvSpPr/>
          <p:nvPr/>
        </p:nvSpPr>
        <p:spPr>
          <a:xfrm>
            <a:off x="328017" y="342900"/>
            <a:ext cx="11535966" cy="5498083"/>
          </a:xfrm>
          <a:custGeom>
            <a:avLst/>
            <a:gdLst>
              <a:gd name="connsiteX0" fmla="*/ 0 w 11535966"/>
              <a:gd name="connsiteY0" fmla="*/ 596912 h 3581400"/>
              <a:gd name="connsiteX1" fmla="*/ 596912 w 11535966"/>
              <a:gd name="connsiteY1" fmla="*/ 0 h 3581400"/>
              <a:gd name="connsiteX2" fmla="*/ 1922661 w 11535966"/>
              <a:gd name="connsiteY2" fmla="*/ 0 h 3581400"/>
              <a:gd name="connsiteX3" fmla="*/ 1922661 w 11535966"/>
              <a:gd name="connsiteY3" fmla="*/ 0 h 3581400"/>
              <a:gd name="connsiteX4" fmla="*/ 4806653 w 11535966"/>
              <a:gd name="connsiteY4" fmla="*/ 0 h 3581400"/>
              <a:gd name="connsiteX5" fmla="*/ 10939054 w 11535966"/>
              <a:gd name="connsiteY5" fmla="*/ 0 h 3581400"/>
              <a:gd name="connsiteX6" fmla="*/ 11535966 w 11535966"/>
              <a:gd name="connsiteY6" fmla="*/ 596912 h 3581400"/>
              <a:gd name="connsiteX7" fmla="*/ 11535966 w 11535966"/>
              <a:gd name="connsiteY7" fmla="*/ 2089150 h 3581400"/>
              <a:gd name="connsiteX8" fmla="*/ 11535966 w 11535966"/>
              <a:gd name="connsiteY8" fmla="*/ 2089150 h 3581400"/>
              <a:gd name="connsiteX9" fmla="*/ 11535966 w 11535966"/>
              <a:gd name="connsiteY9" fmla="*/ 2984500 h 3581400"/>
              <a:gd name="connsiteX10" fmla="*/ 11535966 w 11535966"/>
              <a:gd name="connsiteY10" fmla="*/ 2984488 h 3581400"/>
              <a:gd name="connsiteX11" fmla="*/ 10939054 w 11535966"/>
              <a:gd name="connsiteY11" fmla="*/ 3581400 h 3581400"/>
              <a:gd name="connsiteX12" fmla="*/ 4806653 w 11535966"/>
              <a:gd name="connsiteY12" fmla="*/ 3581400 h 3581400"/>
              <a:gd name="connsiteX13" fmla="*/ 1529669 w 11535966"/>
              <a:gd name="connsiteY13" fmla="*/ 4991111 h 3581400"/>
              <a:gd name="connsiteX14" fmla="*/ 1922661 w 11535966"/>
              <a:gd name="connsiteY14" fmla="*/ 3581400 h 3581400"/>
              <a:gd name="connsiteX15" fmla="*/ 596912 w 11535966"/>
              <a:gd name="connsiteY15" fmla="*/ 3581400 h 3581400"/>
              <a:gd name="connsiteX16" fmla="*/ 0 w 11535966"/>
              <a:gd name="connsiteY16" fmla="*/ 2984488 h 3581400"/>
              <a:gd name="connsiteX17" fmla="*/ 0 w 11535966"/>
              <a:gd name="connsiteY17" fmla="*/ 2984500 h 3581400"/>
              <a:gd name="connsiteX18" fmla="*/ 0 w 11535966"/>
              <a:gd name="connsiteY18" fmla="*/ 2089150 h 3581400"/>
              <a:gd name="connsiteX19" fmla="*/ 0 w 11535966"/>
              <a:gd name="connsiteY19" fmla="*/ 2089150 h 3581400"/>
              <a:gd name="connsiteX20" fmla="*/ 0 w 11535966"/>
              <a:gd name="connsiteY20" fmla="*/ 596912 h 3581400"/>
              <a:gd name="connsiteX0" fmla="*/ 0 w 11535966"/>
              <a:gd name="connsiteY0" fmla="*/ 596912 h 4991111"/>
              <a:gd name="connsiteX1" fmla="*/ 596912 w 11535966"/>
              <a:gd name="connsiteY1" fmla="*/ 0 h 4991111"/>
              <a:gd name="connsiteX2" fmla="*/ 1922661 w 11535966"/>
              <a:gd name="connsiteY2" fmla="*/ 0 h 4991111"/>
              <a:gd name="connsiteX3" fmla="*/ 1922661 w 11535966"/>
              <a:gd name="connsiteY3" fmla="*/ 0 h 4991111"/>
              <a:gd name="connsiteX4" fmla="*/ 4806653 w 11535966"/>
              <a:gd name="connsiteY4" fmla="*/ 0 h 4991111"/>
              <a:gd name="connsiteX5" fmla="*/ 10939054 w 11535966"/>
              <a:gd name="connsiteY5" fmla="*/ 0 h 4991111"/>
              <a:gd name="connsiteX6" fmla="*/ 11535966 w 11535966"/>
              <a:gd name="connsiteY6" fmla="*/ 596912 h 4991111"/>
              <a:gd name="connsiteX7" fmla="*/ 11535966 w 11535966"/>
              <a:gd name="connsiteY7" fmla="*/ 2089150 h 4991111"/>
              <a:gd name="connsiteX8" fmla="*/ 11535966 w 11535966"/>
              <a:gd name="connsiteY8" fmla="*/ 2089150 h 4991111"/>
              <a:gd name="connsiteX9" fmla="*/ 11535966 w 11535966"/>
              <a:gd name="connsiteY9" fmla="*/ 2984500 h 4991111"/>
              <a:gd name="connsiteX10" fmla="*/ 11535966 w 11535966"/>
              <a:gd name="connsiteY10" fmla="*/ 2984488 h 4991111"/>
              <a:gd name="connsiteX11" fmla="*/ 10939054 w 11535966"/>
              <a:gd name="connsiteY11" fmla="*/ 3581400 h 4991111"/>
              <a:gd name="connsiteX12" fmla="*/ 2320628 w 11535966"/>
              <a:gd name="connsiteY12" fmla="*/ 3590925 h 4991111"/>
              <a:gd name="connsiteX13" fmla="*/ 1529669 w 11535966"/>
              <a:gd name="connsiteY13" fmla="*/ 4991111 h 4991111"/>
              <a:gd name="connsiteX14" fmla="*/ 1922661 w 11535966"/>
              <a:gd name="connsiteY14" fmla="*/ 3581400 h 4991111"/>
              <a:gd name="connsiteX15" fmla="*/ 596912 w 11535966"/>
              <a:gd name="connsiteY15" fmla="*/ 3581400 h 4991111"/>
              <a:gd name="connsiteX16" fmla="*/ 0 w 11535966"/>
              <a:gd name="connsiteY16" fmla="*/ 2984488 h 4991111"/>
              <a:gd name="connsiteX17" fmla="*/ 0 w 11535966"/>
              <a:gd name="connsiteY17" fmla="*/ 2984500 h 4991111"/>
              <a:gd name="connsiteX18" fmla="*/ 0 w 11535966"/>
              <a:gd name="connsiteY18" fmla="*/ 2089150 h 4991111"/>
              <a:gd name="connsiteX19" fmla="*/ 0 w 11535966"/>
              <a:gd name="connsiteY19" fmla="*/ 2089150 h 4991111"/>
              <a:gd name="connsiteX20" fmla="*/ 0 w 11535966"/>
              <a:gd name="connsiteY20" fmla="*/ 596912 h 4991111"/>
              <a:gd name="connsiteX0" fmla="*/ 0 w 11535966"/>
              <a:gd name="connsiteY0" fmla="*/ 596912 h 4876811"/>
              <a:gd name="connsiteX1" fmla="*/ 596912 w 11535966"/>
              <a:gd name="connsiteY1" fmla="*/ 0 h 4876811"/>
              <a:gd name="connsiteX2" fmla="*/ 1922661 w 11535966"/>
              <a:gd name="connsiteY2" fmla="*/ 0 h 4876811"/>
              <a:gd name="connsiteX3" fmla="*/ 1922661 w 11535966"/>
              <a:gd name="connsiteY3" fmla="*/ 0 h 4876811"/>
              <a:gd name="connsiteX4" fmla="*/ 4806653 w 11535966"/>
              <a:gd name="connsiteY4" fmla="*/ 0 h 4876811"/>
              <a:gd name="connsiteX5" fmla="*/ 10939054 w 11535966"/>
              <a:gd name="connsiteY5" fmla="*/ 0 h 4876811"/>
              <a:gd name="connsiteX6" fmla="*/ 11535966 w 11535966"/>
              <a:gd name="connsiteY6" fmla="*/ 596912 h 4876811"/>
              <a:gd name="connsiteX7" fmla="*/ 11535966 w 11535966"/>
              <a:gd name="connsiteY7" fmla="*/ 2089150 h 4876811"/>
              <a:gd name="connsiteX8" fmla="*/ 11535966 w 11535966"/>
              <a:gd name="connsiteY8" fmla="*/ 2089150 h 4876811"/>
              <a:gd name="connsiteX9" fmla="*/ 11535966 w 11535966"/>
              <a:gd name="connsiteY9" fmla="*/ 2984500 h 4876811"/>
              <a:gd name="connsiteX10" fmla="*/ 11535966 w 11535966"/>
              <a:gd name="connsiteY10" fmla="*/ 2984488 h 4876811"/>
              <a:gd name="connsiteX11" fmla="*/ 10939054 w 11535966"/>
              <a:gd name="connsiteY11" fmla="*/ 3581400 h 4876811"/>
              <a:gd name="connsiteX12" fmla="*/ 2320628 w 11535966"/>
              <a:gd name="connsiteY12" fmla="*/ 3590925 h 4876811"/>
              <a:gd name="connsiteX13" fmla="*/ 1320119 w 11535966"/>
              <a:gd name="connsiteY13" fmla="*/ 4876811 h 4876811"/>
              <a:gd name="connsiteX14" fmla="*/ 1922661 w 11535966"/>
              <a:gd name="connsiteY14" fmla="*/ 3581400 h 4876811"/>
              <a:gd name="connsiteX15" fmla="*/ 596912 w 11535966"/>
              <a:gd name="connsiteY15" fmla="*/ 3581400 h 4876811"/>
              <a:gd name="connsiteX16" fmla="*/ 0 w 11535966"/>
              <a:gd name="connsiteY16" fmla="*/ 2984488 h 4876811"/>
              <a:gd name="connsiteX17" fmla="*/ 0 w 11535966"/>
              <a:gd name="connsiteY17" fmla="*/ 2984500 h 4876811"/>
              <a:gd name="connsiteX18" fmla="*/ 0 w 11535966"/>
              <a:gd name="connsiteY18" fmla="*/ 2089150 h 4876811"/>
              <a:gd name="connsiteX19" fmla="*/ 0 w 11535966"/>
              <a:gd name="connsiteY19" fmla="*/ 2089150 h 4876811"/>
              <a:gd name="connsiteX20" fmla="*/ 0 w 11535966"/>
              <a:gd name="connsiteY20" fmla="*/ 596912 h 4876811"/>
              <a:gd name="connsiteX0" fmla="*/ 0 w 11535966"/>
              <a:gd name="connsiteY0" fmla="*/ 596912 h 5267336"/>
              <a:gd name="connsiteX1" fmla="*/ 596912 w 11535966"/>
              <a:gd name="connsiteY1" fmla="*/ 0 h 5267336"/>
              <a:gd name="connsiteX2" fmla="*/ 1922661 w 11535966"/>
              <a:gd name="connsiteY2" fmla="*/ 0 h 5267336"/>
              <a:gd name="connsiteX3" fmla="*/ 1922661 w 11535966"/>
              <a:gd name="connsiteY3" fmla="*/ 0 h 5267336"/>
              <a:gd name="connsiteX4" fmla="*/ 4806653 w 11535966"/>
              <a:gd name="connsiteY4" fmla="*/ 0 h 5267336"/>
              <a:gd name="connsiteX5" fmla="*/ 10939054 w 11535966"/>
              <a:gd name="connsiteY5" fmla="*/ 0 h 5267336"/>
              <a:gd name="connsiteX6" fmla="*/ 11535966 w 11535966"/>
              <a:gd name="connsiteY6" fmla="*/ 596912 h 5267336"/>
              <a:gd name="connsiteX7" fmla="*/ 11535966 w 11535966"/>
              <a:gd name="connsiteY7" fmla="*/ 2089150 h 5267336"/>
              <a:gd name="connsiteX8" fmla="*/ 11535966 w 11535966"/>
              <a:gd name="connsiteY8" fmla="*/ 2089150 h 5267336"/>
              <a:gd name="connsiteX9" fmla="*/ 11535966 w 11535966"/>
              <a:gd name="connsiteY9" fmla="*/ 2984500 h 5267336"/>
              <a:gd name="connsiteX10" fmla="*/ 11535966 w 11535966"/>
              <a:gd name="connsiteY10" fmla="*/ 2984488 h 5267336"/>
              <a:gd name="connsiteX11" fmla="*/ 10939054 w 11535966"/>
              <a:gd name="connsiteY11" fmla="*/ 3581400 h 5267336"/>
              <a:gd name="connsiteX12" fmla="*/ 2320628 w 11535966"/>
              <a:gd name="connsiteY12" fmla="*/ 3590925 h 5267336"/>
              <a:gd name="connsiteX13" fmla="*/ 1491569 w 11535966"/>
              <a:gd name="connsiteY13" fmla="*/ 5267336 h 5267336"/>
              <a:gd name="connsiteX14" fmla="*/ 1922661 w 11535966"/>
              <a:gd name="connsiteY14" fmla="*/ 3581400 h 5267336"/>
              <a:gd name="connsiteX15" fmla="*/ 596912 w 11535966"/>
              <a:gd name="connsiteY15" fmla="*/ 3581400 h 5267336"/>
              <a:gd name="connsiteX16" fmla="*/ 0 w 11535966"/>
              <a:gd name="connsiteY16" fmla="*/ 2984488 h 5267336"/>
              <a:gd name="connsiteX17" fmla="*/ 0 w 11535966"/>
              <a:gd name="connsiteY17" fmla="*/ 2984500 h 5267336"/>
              <a:gd name="connsiteX18" fmla="*/ 0 w 11535966"/>
              <a:gd name="connsiteY18" fmla="*/ 2089150 h 5267336"/>
              <a:gd name="connsiteX19" fmla="*/ 0 w 11535966"/>
              <a:gd name="connsiteY19" fmla="*/ 2089150 h 5267336"/>
              <a:gd name="connsiteX20" fmla="*/ 0 w 11535966"/>
              <a:gd name="connsiteY20" fmla="*/ 596912 h 5267336"/>
              <a:gd name="connsiteX0" fmla="*/ 0 w 11535966"/>
              <a:gd name="connsiteY0" fmla="*/ 596912 h 5848805"/>
              <a:gd name="connsiteX1" fmla="*/ 596912 w 11535966"/>
              <a:gd name="connsiteY1" fmla="*/ 0 h 5848805"/>
              <a:gd name="connsiteX2" fmla="*/ 1922661 w 11535966"/>
              <a:gd name="connsiteY2" fmla="*/ 0 h 5848805"/>
              <a:gd name="connsiteX3" fmla="*/ 1922661 w 11535966"/>
              <a:gd name="connsiteY3" fmla="*/ 0 h 5848805"/>
              <a:gd name="connsiteX4" fmla="*/ 4806653 w 11535966"/>
              <a:gd name="connsiteY4" fmla="*/ 0 h 5848805"/>
              <a:gd name="connsiteX5" fmla="*/ 10939054 w 11535966"/>
              <a:gd name="connsiteY5" fmla="*/ 0 h 5848805"/>
              <a:gd name="connsiteX6" fmla="*/ 11535966 w 11535966"/>
              <a:gd name="connsiteY6" fmla="*/ 596912 h 5848805"/>
              <a:gd name="connsiteX7" fmla="*/ 11535966 w 11535966"/>
              <a:gd name="connsiteY7" fmla="*/ 2089150 h 5848805"/>
              <a:gd name="connsiteX8" fmla="*/ 11535966 w 11535966"/>
              <a:gd name="connsiteY8" fmla="*/ 2089150 h 5848805"/>
              <a:gd name="connsiteX9" fmla="*/ 11535966 w 11535966"/>
              <a:gd name="connsiteY9" fmla="*/ 2984500 h 5848805"/>
              <a:gd name="connsiteX10" fmla="*/ 11535966 w 11535966"/>
              <a:gd name="connsiteY10" fmla="*/ 2984488 h 5848805"/>
              <a:gd name="connsiteX11" fmla="*/ 10939054 w 11535966"/>
              <a:gd name="connsiteY11" fmla="*/ 3581400 h 5848805"/>
              <a:gd name="connsiteX12" fmla="*/ 2320628 w 11535966"/>
              <a:gd name="connsiteY12" fmla="*/ 3590925 h 5848805"/>
              <a:gd name="connsiteX13" fmla="*/ 1529669 w 11535966"/>
              <a:gd name="connsiteY13" fmla="*/ 5848805 h 5848805"/>
              <a:gd name="connsiteX14" fmla="*/ 1922661 w 11535966"/>
              <a:gd name="connsiteY14" fmla="*/ 3581400 h 5848805"/>
              <a:gd name="connsiteX15" fmla="*/ 596912 w 11535966"/>
              <a:gd name="connsiteY15" fmla="*/ 3581400 h 5848805"/>
              <a:gd name="connsiteX16" fmla="*/ 0 w 11535966"/>
              <a:gd name="connsiteY16" fmla="*/ 2984488 h 5848805"/>
              <a:gd name="connsiteX17" fmla="*/ 0 w 11535966"/>
              <a:gd name="connsiteY17" fmla="*/ 2984500 h 5848805"/>
              <a:gd name="connsiteX18" fmla="*/ 0 w 11535966"/>
              <a:gd name="connsiteY18" fmla="*/ 2089150 h 5848805"/>
              <a:gd name="connsiteX19" fmla="*/ 0 w 11535966"/>
              <a:gd name="connsiteY19" fmla="*/ 2089150 h 5848805"/>
              <a:gd name="connsiteX20" fmla="*/ 0 w 11535966"/>
              <a:gd name="connsiteY20" fmla="*/ 596912 h 5848805"/>
              <a:gd name="connsiteX0" fmla="*/ 0 w 11535966"/>
              <a:gd name="connsiteY0" fmla="*/ 596912 h 4202679"/>
              <a:gd name="connsiteX1" fmla="*/ 596912 w 11535966"/>
              <a:gd name="connsiteY1" fmla="*/ 0 h 4202679"/>
              <a:gd name="connsiteX2" fmla="*/ 1922661 w 11535966"/>
              <a:gd name="connsiteY2" fmla="*/ 0 h 4202679"/>
              <a:gd name="connsiteX3" fmla="*/ 1922661 w 11535966"/>
              <a:gd name="connsiteY3" fmla="*/ 0 h 4202679"/>
              <a:gd name="connsiteX4" fmla="*/ 4806653 w 11535966"/>
              <a:gd name="connsiteY4" fmla="*/ 0 h 4202679"/>
              <a:gd name="connsiteX5" fmla="*/ 10939054 w 11535966"/>
              <a:gd name="connsiteY5" fmla="*/ 0 h 4202679"/>
              <a:gd name="connsiteX6" fmla="*/ 11535966 w 11535966"/>
              <a:gd name="connsiteY6" fmla="*/ 596912 h 4202679"/>
              <a:gd name="connsiteX7" fmla="*/ 11535966 w 11535966"/>
              <a:gd name="connsiteY7" fmla="*/ 2089150 h 4202679"/>
              <a:gd name="connsiteX8" fmla="*/ 11535966 w 11535966"/>
              <a:gd name="connsiteY8" fmla="*/ 2089150 h 4202679"/>
              <a:gd name="connsiteX9" fmla="*/ 11535966 w 11535966"/>
              <a:gd name="connsiteY9" fmla="*/ 2984500 h 4202679"/>
              <a:gd name="connsiteX10" fmla="*/ 11535966 w 11535966"/>
              <a:gd name="connsiteY10" fmla="*/ 2984488 h 4202679"/>
              <a:gd name="connsiteX11" fmla="*/ 10939054 w 11535966"/>
              <a:gd name="connsiteY11" fmla="*/ 3581400 h 4202679"/>
              <a:gd name="connsiteX12" fmla="*/ 2320628 w 11535966"/>
              <a:gd name="connsiteY12" fmla="*/ 3590925 h 4202679"/>
              <a:gd name="connsiteX13" fmla="*/ 1882094 w 11535966"/>
              <a:gd name="connsiteY13" fmla="*/ 4202679 h 4202679"/>
              <a:gd name="connsiteX14" fmla="*/ 1922661 w 11535966"/>
              <a:gd name="connsiteY14" fmla="*/ 3581400 h 4202679"/>
              <a:gd name="connsiteX15" fmla="*/ 596912 w 11535966"/>
              <a:gd name="connsiteY15" fmla="*/ 3581400 h 4202679"/>
              <a:gd name="connsiteX16" fmla="*/ 0 w 11535966"/>
              <a:gd name="connsiteY16" fmla="*/ 2984488 h 4202679"/>
              <a:gd name="connsiteX17" fmla="*/ 0 w 11535966"/>
              <a:gd name="connsiteY17" fmla="*/ 2984500 h 4202679"/>
              <a:gd name="connsiteX18" fmla="*/ 0 w 11535966"/>
              <a:gd name="connsiteY18" fmla="*/ 2089150 h 4202679"/>
              <a:gd name="connsiteX19" fmla="*/ 0 w 11535966"/>
              <a:gd name="connsiteY19" fmla="*/ 2089150 h 4202679"/>
              <a:gd name="connsiteX20" fmla="*/ 0 w 11535966"/>
              <a:gd name="connsiteY20" fmla="*/ 596912 h 4202679"/>
              <a:gd name="connsiteX0" fmla="*/ 0 w 11535966"/>
              <a:gd name="connsiteY0" fmla="*/ 596912 h 3962419"/>
              <a:gd name="connsiteX1" fmla="*/ 596912 w 11535966"/>
              <a:gd name="connsiteY1" fmla="*/ 0 h 3962419"/>
              <a:gd name="connsiteX2" fmla="*/ 1922661 w 11535966"/>
              <a:gd name="connsiteY2" fmla="*/ 0 h 3962419"/>
              <a:gd name="connsiteX3" fmla="*/ 1922661 w 11535966"/>
              <a:gd name="connsiteY3" fmla="*/ 0 h 3962419"/>
              <a:gd name="connsiteX4" fmla="*/ 4806653 w 11535966"/>
              <a:gd name="connsiteY4" fmla="*/ 0 h 3962419"/>
              <a:gd name="connsiteX5" fmla="*/ 10939054 w 11535966"/>
              <a:gd name="connsiteY5" fmla="*/ 0 h 3962419"/>
              <a:gd name="connsiteX6" fmla="*/ 11535966 w 11535966"/>
              <a:gd name="connsiteY6" fmla="*/ 596912 h 3962419"/>
              <a:gd name="connsiteX7" fmla="*/ 11535966 w 11535966"/>
              <a:gd name="connsiteY7" fmla="*/ 2089150 h 3962419"/>
              <a:gd name="connsiteX8" fmla="*/ 11535966 w 11535966"/>
              <a:gd name="connsiteY8" fmla="*/ 2089150 h 3962419"/>
              <a:gd name="connsiteX9" fmla="*/ 11535966 w 11535966"/>
              <a:gd name="connsiteY9" fmla="*/ 2984500 h 3962419"/>
              <a:gd name="connsiteX10" fmla="*/ 11535966 w 11535966"/>
              <a:gd name="connsiteY10" fmla="*/ 2984488 h 3962419"/>
              <a:gd name="connsiteX11" fmla="*/ 10939054 w 11535966"/>
              <a:gd name="connsiteY11" fmla="*/ 3581400 h 3962419"/>
              <a:gd name="connsiteX12" fmla="*/ 2320628 w 11535966"/>
              <a:gd name="connsiteY12" fmla="*/ 3590925 h 3962419"/>
              <a:gd name="connsiteX13" fmla="*/ 1424894 w 11535966"/>
              <a:gd name="connsiteY13" fmla="*/ 3962419 h 3962419"/>
              <a:gd name="connsiteX14" fmla="*/ 1922661 w 11535966"/>
              <a:gd name="connsiteY14" fmla="*/ 3581400 h 3962419"/>
              <a:gd name="connsiteX15" fmla="*/ 596912 w 11535966"/>
              <a:gd name="connsiteY15" fmla="*/ 3581400 h 3962419"/>
              <a:gd name="connsiteX16" fmla="*/ 0 w 11535966"/>
              <a:gd name="connsiteY16" fmla="*/ 2984488 h 3962419"/>
              <a:gd name="connsiteX17" fmla="*/ 0 w 11535966"/>
              <a:gd name="connsiteY17" fmla="*/ 2984500 h 3962419"/>
              <a:gd name="connsiteX18" fmla="*/ 0 w 11535966"/>
              <a:gd name="connsiteY18" fmla="*/ 2089150 h 3962419"/>
              <a:gd name="connsiteX19" fmla="*/ 0 w 11535966"/>
              <a:gd name="connsiteY19" fmla="*/ 2089150 h 3962419"/>
              <a:gd name="connsiteX20" fmla="*/ 0 w 11535966"/>
              <a:gd name="connsiteY20" fmla="*/ 596912 h 396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966" h="3962419">
                <a:moveTo>
                  <a:pt x="0" y="596912"/>
                </a:moveTo>
                <a:cubicBezTo>
                  <a:pt x="0" y="267247"/>
                  <a:pt x="267247" y="0"/>
                  <a:pt x="596912" y="0"/>
                </a:cubicBezTo>
                <a:lnTo>
                  <a:pt x="1922661" y="0"/>
                </a:lnTo>
                <a:lnTo>
                  <a:pt x="1922661" y="0"/>
                </a:lnTo>
                <a:lnTo>
                  <a:pt x="4806653" y="0"/>
                </a:lnTo>
                <a:lnTo>
                  <a:pt x="10939054" y="0"/>
                </a:lnTo>
                <a:cubicBezTo>
                  <a:pt x="11268719" y="0"/>
                  <a:pt x="11535966" y="267247"/>
                  <a:pt x="11535966" y="596912"/>
                </a:cubicBezTo>
                <a:lnTo>
                  <a:pt x="11535966" y="2089150"/>
                </a:lnTo>
                <a:lnTo>
                  <a:pt x="11535966" y="2089150"/>
                </a:lnTo>
                <a:lnTo>
                  <a:pt x="11535966" y="2984500"/>
                </a:lnTo>
                <a:lnTo>
                  <a:pt x="11535966" y="2984488"/>
                </a:lnTo>
                <a:cubicBezTo>
                  <a:pt x="11535966" y="3314153"/>
                  <a:pt x="11268719" y="3581400"/>
                  <a:pt x="10939054" y="3581400"/>
                </a:cubicBezTo>
                <a:lnTo>
                  <a:pt x="2320628" y="3590925"/>
                </a:lnTo>
                <a:lnTo>
                  <a:pt x="1424894" y="3962419"/>
                </a:lnTo>
                <a:lnTo>
                  <a:pt x="1922661" y="3581400"/>
                </a:lnTo>
                <a:lnTo>
                  <a:pt x="596912" y="3581400"/>
                </a:lnTo>
                <a:cubicBezTo>
                  <a:pt x="267247" y="3581400"/>
                  <a:pt x="0" y="3314153"/>
                  <a:pt x="0" y="2984488"/>
                </a:cubicBezTo>
                <a:lnTo>
                  <a:pt x="0" y="2984500"/>
                </a:lnTo>
                <a:lnTo>
                  <a:pt x="0" y="2089150"/>
                </a:lnTo>
                <a:lnTo>
                  <a:pt x="0" y="2089150"/>
                </a:lnTo>
                <a:lnTo>
                  <a:pt x="0" y="596912"/>
                </a:lnTo>
                <a:close/>
              </a:path>
            </a:pathLst>
          </a:custGeom>
          <a:solidFill>
            <a:srgbClr val="C0D0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70F0B787-437E-402B-8A97-FF76307CC165}"/>
              </a:ext>
            </a:extLst>
          </p:cNvPr>
          <p:cNvSpPr txBox="1"/>
          <p:nvPr/>
        </p:nvSpPr>
        <p:spPr>
          <a:xfrm>
            <a:off x="704888" y="635151"/>
            <a:ext cx="3448012" cy="646331"/>
          </a:xfrm>
          <a:prstGeom prst="rect">
            <a:avLst/>
          </a:prstGeom>
          <a:noFill/>
        </p:spPr>
        <p:txBody>
          <a:bodyPr wrap="square" rtlCol="0">
            <a:spAutoFit/>
          </a:bodyPr>
          <a:lstStyle/>
          <a:p>
            <a:r>
              <a:rPr lang="hu-HU" b="1" dirty="0"/>
              <a:t>Kiadások és bevételek könyvelése</a:t>
            </a:r>
          </a:p>
          <a:p>
            <a:endParaRPr lang="hu-HU" dirty="0"/>
          </a:p>
        </p:txBody>
      </p:sp>
      <p:pic>
        <p:nvPicPr>
          <p:cNvPr id="5" name="Kép 4">
            <a:extLst>
              <a:ext uri="{FF2B5EF4-FFF2-40B4-BE49-F238E27FC236}">
                <a16:creationId xmlns:a16="http://schemas.microsoft.com/office/drawing/2014/main" id="{46BB17F7-2388-4405-B560-4B9D4955D5FE}"/>
              </a:ext>
            </a:extLst>
          </p:cNvPr>
          <p:cNvPicPr>
            <a:picLocks noChangeAspect="1"/>
          </p:cNvPicPr>
          <p:nvPr/>
        </p:nvPicPr>
        <p:blipFill>
          <a:blip r:embed="rId3"/>
          <a:stretch>
            <a:fillRect/>
          </a:stretch>
        </p:blipFill>
        <p:spPr>
          <a:xfrm>
            <a:off x="4405947" y="635151"/>
            <a:ext cx="6713620" cy="4365260"/>
          </a:xfrm>
          <a:prstGeom prst="rect">
            <a:avLst/>
          </a:prstGeom>
        </p:spPr>
      </p:pic>
      <p:cxnSp>
        <p:nvCxnSpPr>
          <p:cNvPr id="8" name="Összekötő: görbe 7">
            <a:extLst>
              <a:ext uri="{FF2B5EF4-FFF2-40B4-BE49-F238E27FC236}">
                <a16:creationId xmlns:a16="http://schemas.microsoft.com/office/drawing/2014/main" id="{0F1879FE-B262-4F8B-AAE3-BD06D7E2FE08}"/>
              </a:ext>
            </a:extLst>
          </p:cNvPr>
          <p:cNvCxnSpPr>
            <a:cxnSpLocks/>
          </p:cNvCxnSpPr>
          <p:nvPr/>
        </p:nvCxnSpPr>
        <p:spPr>
          <a:xfrm>
            <a:off x="1190625" y="1017017"/>
            <a:ext cx="6467475" cy="1916683"/>
          </a:xfrm>
          <a:prstGeom prst="curvedConnector3">
            <a:avLst>
              <a:gd name="adj1" fmla="val -74"/>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Összekötő: görbe 14">
            <a:extLst>
              <a:ext uri="{FF2B5EF4-FFF2-40B4-BE49-F238E27FC236}">
                <a16:creationId xmlns:a16="http://schemas.microsoft.com/office/drawing/2014/main" id="{DAC44B23-0278-4CBE-A964-492050783607}"/>
              </a:ext>
            </a:extLst>
          </p:cNvPr>
          <p:cNvCxnSpPr/>
          <p:nvPr/>
        </p:nvCxnSpPr>
        <p:spPr>
          <a:xfrm>
            <a:off x="2343150" y="1017017"/>
            <a:ext cx="2062797" cy="1030858"/>
          </a:xfrm>
          <a:prstGeom prst="curvedConnector3">
            <a:avLst>
              <a:gd name="adj1" fmla="val -331"/>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Szövegdoboz 18">
            <a:extLst>
              <a:ext uri="{FF2B5EF4-FFF2-40B4-BE49-F238E27FC236}">
                <a16:creationId xmlns:a16="http://schemas.microsoft.com/office/drawing/2014/main" id="{44EC8968-871E-4176-B6A1-2416108A7886}"/>
              </a:ext>
            </a:extLst>
          </p:cNvPr>
          <p:cNvSpPr txBox="1"/>
          <p:nvPr/>
        </p:nvSpPr>
        <p:spPr>
          <a:xfrm>
            <a:off x="704888" y="3238067"/>
            <a:ext cx="3324187" cy="923330"/>
          </a:xfrm>
          <a:prstGeom prst="rect">
            <a:avLst/>
          </a:prstGeom>
          <a:noFill/>
        </p:spPr>
        <p:txBody>
          <a:bodyPr wrap="square" rtlCol="0">
            <a:spAutoFit/>
          </a:bodyPr>
          <a:lstStyle/>
          <a:p>
            <a:r>
              <a:rPr lang="hu-HU" dirty="0"/>
              <a:t>A pénzmozgás lehet:</a:t>
            </a:r>
          </a:p>
          <a:p>
            <a:pPr marL="285750" indent="-285750">
              <a:buFontTx/>
              <a:buChar char="-"/>
            </a:pPr>
            <a:r>
              <a:rPr lang="hu-HU" i="1" dirty="0"/>
              <a:t>múltbeli</a:t>
            </a:r>
          </a:p>
          <a:p>
            <a:pPr marL="285750" indent="-285750">
              <a:buFontTx/>
              <a:buChar char="-"/>
            </a:pPr>
            <a:r>
              <a:rPr lang="hu-HU" i="1" dirty="0"/>
              <a:t>jövőbeli</a:t>
            </a:r>
          </a:p>
        </p:txBody>
      </p:sp>
    </p:spTree>
    <p:extLst>
      <p:ext uri="{BB962C8B-B14F-4D97-AF65-F5344CB8AC3E}">
        <p14:creationId xmlns:p14="http://schemas.microsoft.com/office/powerpoint/2010/main" val="266035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675</Words>
  <Application>Microsoft Office PowerPoint</Application>
  <PresentationFormat>Szélesvásznú</PresentationFormat>
  <Paragraphs>66</Paragraphs>
  <Slides>19</Slides>
  <Notes>1</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19</vt:i4>
      </vt:variant>
    </vt:vector>
  </HeadingPairs>
  <TitlesOfParts>
    <vt:vector size="24" baseType="lpstr">
      <vt:lpstr>Arial</vt:lpstr>
      <vt:lpstr>Calibri</vt:lpstr>
      <vt:lpstr>Calibri Light</vt:lpstr>
      <vt:lpstr>Times New Roman</vt:lpstr>
      <vt:lpstr>Office-téma</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János Nemes</dc:creator>
  <cp:lastModifiedBy>János Nemes</cp:lastModifiedBy>
  <cp:revision>45</cp:revision>
  <dcterms:created xsi:type="dcterms:W3CDTF">2020-06-22T21:15:49Z</dcterms:created>
  <dcterms:modified xsi:type="dcterms:W3CDTF">2020-06-23T18:07:23Z</dcterms:modified>
</cp:coreProperties>
</file>