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5" r:id="rId17"/>
    <p:sldId id="276" r:id="rId18"/>
    <p:sldId id="270" r:id="rId19"/>
    <p:sldId id="271" r:id="rId20"/>
    <p:sldId id="277" r:id="rId21"/>
    <p:sldId id="278" r:id="rId22"/>
    <p:sldId id="279" r:id="rId23"/>
    <p:sldId id="272" r:id="rId24"/>
    <p:sldId id="273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6a0dd523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6a0dd523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6a0dd523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6a0dd523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6a0dd523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6a0dd523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6a0dd523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6a0dd523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6a0dd523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6a0dd523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6a0dd5238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6a0dd5238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6a0dd5238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6a0dd5238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6a0dd523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6a0dd523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6a0dd523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6a0dd523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6a0dd523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6a0dd523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6a0dd5238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6a0dd5238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6a0dd523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6a0dd523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A˜ = A + IN is the adjacency matrix of the undirected graph G with added self-connections.</a:t>
            </a:r>
            <a:br>
              <a:rPr lang="hu"/>
            </a:br>
            <a:r>
              <a:rPr lang="hu"/>
              <a:t>D˜ is the degree matrix defined as D˜ ii = P j A˜ ij .</a:t>
            </a:r>
            <a:br>
              <a:rPr lang="hu"/>
            </a:br>
            <a:r>
              <a:rPr lang="hu"/>
              <a:t>σ(·) denotes an activation function, such as ReLU (ReLU(x) = max(0, x)),</a:t>
            </a:r>
            <a:br>
              <a:rPr lang="hu"/>
            </a:br>
            <a:r>
              <a:rPr lang="hu"/>
              <a:t>W(l) is a layer-specific trainable weight matrix.</a:t>
            </a:r>
            <a:br>
              <a:rPr lang="hu"/>
            </a:br>
            <a:r>
              <a:rPr lang="hu"/>
              <a:t>H(l) ∈ R N×D is the matrix of activations in the lth layer; H(0) = X. [4]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6a0dd523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6a0dd523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6a0dd5238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6a0dd5238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6a0dd52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6a0dd52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6a0dd523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6a0dd523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6a0dd523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6a0dd523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t>‹#›</a:t>
            </a:fld>
            <a:endParaRPr lang="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079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t>‹#›</a:t>
            </a:fld>
            <a:endParaRPr lang="hu"/>
          </a:p>
        </p:txBody>
      </p:sp>
    </p:spTree>
    <p:extLst>
      <p:ext uri="{BB962C8B-B14F-4D97-AF65-F5344CB8AC3E}">
        <p14:creationId xmlns:p14="http://schemas.microsoft.com/office/powerpoint/2010/main" val="34490618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t>‹#›</a:t>
            </a:fld>
            <a:endParaRPr lang="hu"/>
          </a:p>
        </p:txBody>
      </p:sp>
    </p:spTree>
    <p:extLst>
      <p:ext uri="{BB962C8B-B14F-4D97-AF65-F5344CB8AC3E}">
        <p14:creationId xmlns:p14="http://schemas.microsoft.com/office/powerpoint/2010/main" val="4095479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8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t>‹#›</a:t>
            </a:fld>
            <a:endParaRPr lang="hu"/>
          </a:p>
        </p:txBody>
      </p:sp>
    </p:spTree>
    <p:extLst>
      <p:ext uri="{BB962C8B-B14F-4D97-AF65-F5344CB8AC3E}">
        <p14:creationId xmlns:p14="http://schemas.microsoft.com/office/powerpoint/2010/main" val="16588715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t>‹#›</a:t>
            </a:fld>
            <a:endParaRPr lang="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9994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t>‹#›</a:t>
            </a:fld>
            <a:endParaRPr lang="hu"/>
          </a:p>
        </p:txBody>
      </p:sp>
    </p:spTree>
    <p:extLst>
      <p:ext uri="{BB962C8B-B14F-4D97-AF65-F5344CB8AC3E}">
        <p14:creationId xmlns:p14="http://schemas.microsoft.com/office/powerpoint/2010/main" val="18694004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t>‹#›</a:t>
            </a:fld>
            <a:endParaRPr lang="hu"/>
          </a:p>
        </p:txBody>
      </p:sp>
    </p:spTree>
    <p:extLst>
      <p:ext uri="{BB962C8B-B14F-4D97-AF65-F5344CB8AC3E}">
        <p14:creationId xmlns:p14="http://schemas.microsoft.com/office/powerpoint/2010/main" val="22926857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t>‹#›</a:t>
            </a:fld>
            <a:endParaRPr lang="hu"/>
          </a:p>
        </p:txBody>
      </p:sp>
    </p:spTree>
    <p:extLst>
      <p:ext uri="{BB962C8B-B14F-4D97-AF65-F5344CB8AC3E}">
        <p14:creationId xmlns:p14="http://schemas.microsoft.com/office/powerpoint/2010/main" val="5909980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t>‹#›</a:t>
            </a:fld>
            <a:endParaRPr lang="hu"/>
          </a:p>
        </p:txBody>
      </p:sp>
    </p:spTree>
    <p:extLst>
      <p:ext uri="{BB962C8B-B14F-4D97-AF65-F5344CB8AC3E}">
        <p14:creationId xmlns:p14="http://schemas.microsoft.com/office/powerpoint/2010/main" val="15920861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t>‹#›</a:t>
            </a:fld>
            <a:endParaRPr lang="hu"/>
          </a:p>
        </p:txBody>
      </p:sp>
    </p:spTree>
    <p:extLst>
      <p:ext uri="{BB962C8B-B14F-4D97-AF65-F5344CB8AC3E}">
        <p14:creationId xmlns:p14="http://schemas.microsoft.com/office/powerpoint/2010/main" val="36048435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t>‹#›</a:t>
            </a:fld>
            <a:endParaRPr lang="hu"/>
          </a:p>
        </p:txBody>
      </p:sp>
    </p:spTree>
    <p:extLst>
      <p:ext uri="{BB962C8B-B14F-4D97-AF65-F5344CB8AC3E}">
        <p14:creationId xmlns:p14="http://schemas.microsoft.com/office/powerpoint/2010/main" val="79647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 smtClean="0"/>
              <a:t>‹#›</a:t>
            </a:fld>
            <a:endParaRPr lang="h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6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/>
              <a:t>Graph neural networks for traffic modeling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Benedek Máth, Ádám Nemes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Supervisor: Dr. Varga Balázs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1" y="0"/>
            <a:ext cx="8839197" cy="4735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65" y="16328"/>
            <a:ext cx="8839197" cy="4735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Evaluating our model’s performance</a:t>
            </a:r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dirty="0"/>
              <a:t>We compared the absolute value of the difference of the model’s output and validation data for 4 samples - 1 for each scaling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dirty="0"/>
              <a:t>Furthermore, we analysed the spatial output of the model via graph colouring, using the same metrics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dirty="0"/>
              <a:t>The results showed, that the model performs very similarly for each scaling and the accuracy for smaller roads is quite good, for larger roads it falls behind our expectations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1" y="0"/>
            <a:ext cx="8839197" cy="4735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60213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diagram, térkép, sor, Tervrajz látható&#10;&#10;Automatikusan generált leírás">
            <a:extLst>
              <a:ext uri="{FF2B5EF4-FFF2-40B4-BE49-F238E27FC236}">
                <a16:creationId xmlns:a16="http://schemas.microsoft.com/office/drawing/2014/main" id="{DD8D450E-6FD9-156A-496A-53C9F0203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34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D4F4A3-8C8A-1D0B-E863-391C5DB4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u-HU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33A76ED-6062-4C71-4A32-DEBC5DE06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 descr="A képen diagram, sor, térkép, Tervrajz látható&#10;&#10;Automatikusan generált leírás">
            <a:extLst>
              <a:ext uri="{FF2B5EF4-FFF2-40B4-BE49-F238E27FC236}">
                <a16:creationId xmlns:a16="http://schemas.microsoft.com/office/drawing/2014/main" id="{4F8EA1E6-A7A4-BF0D-326C-B03E8ECCC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92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106F21-8291-ED8D-612C-81E6C218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u-HU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ECEAAAD-1710-A807-A938-AB7A50F2B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 descr="A képen diagram, sor, térkép látható&#10;&#10;Automatikusan generált leírás">
            <a:extLst>
              <a:ext uri="{FF2B5EF4-FFF2-40B4-BE49-F238E27FC236}">
                <a16:creationId xmlns:a16="http://schemas.microsoft.com/office/drawing/2014/main" id="{99E15669-1148-5965-2021-C778412CF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80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GEH metric</a:t>
            </a:r>
            <a:endParaRPr dirty="0"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311700" y="1297800"/>
            <a:ext cx="8520600" cy="19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dirty="0"/>
              <a:t>To further evaluate our model, we utilized the GEH metric, a widely recognized measure in the field of traffic engineering.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dirty="0"/>
              <a:t>The aim of GEH metric highlight the roads with higher traffic volume.</a:t>
            </a:r>
            <a:endParaRPr dirty="0"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475" y="2842288"/>
            <a:ext cx="3021050" cy="8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36" y="0"/>
            <a:ext cx="860213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Our Goals for this semester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55880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hu" sz="2000" dirty="0">
                <a:solidFill>
                  <a:schemeClr val="dk1"/>
                </a:solidFill>
              </a:rPr>
              <a:t>In real world cities only a fraction of roads have traffic volume measuring sensors (e.g.: inductive loop detectors, cameras). Our goal is to create a traffic estimator tool using Graph Neural Networks, that estimates the traffic volume on sensorless roads based on the data of the roads with sensors</a:t>
            </a:r>
            <a:endParaRPr sz="2000" dirty="0">
              <a:solidFill>
                <a:srgbClr val="E48312"/>
              </a:solidFill>
            </a:endParaRPr>
          </a:p>
          <a:p>
            <a:pPr marL="5588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hu" sz="2000" dirty="0">
                <a:solidFill>
                  <a:schemeClr val="dk1"/>
                </a:solidFill>
              </a:rPr>
              <a:t>Steps to achieve this:</a:t>
            </a:r>
            <a:endParaRPr sz="2000" dirty="0">
              <a:solidFill>
                <a:schemeClr val="dk1"/>
              </a:solidFill>
            </a:endParaRPr>
          </a:p>
          <a:p>
            <a:pPr marL="10160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hu" sz="2000" dirty="0">
                <a:solidFill>
                  <a:srgbClr val="404040"/>
                </a:solidFill>
              </a:rPr>
              <a:t>Understanding how GNNs work, how can they be used for traffic estimation</a:t>
            </a:r>
            <a:endParaRPr sz="2000" dirty="0">
              <a:solidFill>
                <a:srgbClr val="404040"/>
              </a:solidFill>
            </a:endParaRPr>
          </a:p>
          <a:p>
            <a:pPr marL="10160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 panose="020B0604020202020204" pitchFamily="34" charset="0"/>
              <a:buChar char="•"/>
            </a:pPr>
            <a:r>
              <a:rPr lang="hu" sz="2000" dirty="0">
                <a:solidFill>
                  <a:srgbClr val="404040"/>
                </a:solidFill>
              </a:rPr>
              <a:t>Creating a dataset for teaching and testing using a microscopic traffic simulation tool - SUMO</a:t>
            </a:r>
            <a:endParaRPr sz="2000" dirty="0">
              <a:solidFill>
                <a:srgbClr val="404040"/>
              </a:solidFill>
            </a:endParaRPr>
          </a:p>
          <a:p>
            <a:pPr marL="10160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 panose="020B0604020202020204" pitchFamily="34" charset="0"/>
              <a:buChar char="•"/>
            </a:pPr>
            <a:r>
              <a:rPr lang="hu" sz="2000" dirty="0">
                <a:solidFill>
                  <a:srgbClr val="404040"/>
                </a:solidFill>
              </a:rPr>
              <a:t>Creating a GNN model for traffic estimation</a:t>
            </a:r>
            <a:endParaRPr sz="2000" dirty="0">
              <a:solidFill>
                <a:srgbClr val="404040"/>
              </a:solidFill>
            </a:endParaRPr>
          </a:p>
          <a:p>
            <a:pPr marL="10160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 panose="020B0604020202020204" pitchFamily="34" charset="0"/>
              <a:buChar char="•"/>
            </a:pPr>
            <a:r>
              <a:rPr lang="hu" sz="2000" dirty="0">
                <a:solidFill>
                  <a:srgbClr val="404040"/>
                </a:solidFill>
              </a:rPr>
              <a:t>Teaching the model and evaluating its performance</a:t>
            </a:r>
            <a:endParaRPr sz="2000" dirty="0">
              <a:solidFill>
                <a:srgbClr val="404040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24349-73F0-A0C5-019A-4A992DD4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u-HU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4A3D766-AFB4-E6C5-00E1-D552C89EE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 descr="A képen diagram, térkép, sor látható&#10;&#10;Automatikusan generált leírás">
            <a:extLst>
              <a:ext uri="{FF2B5EF4-FFF2-40B4-BE49-F238E27FC236}">
                <a16:creationId xmlns:a16="http://schemas.microsoft.com/office/drawing/2014/main" id="{BC606D80-E5F7-5BF5-2AA6-46E46B30A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CF3B3D2D-2C2E-E3E4-AC24-902276FE2103}"/>
              </a:ext>
            </a:extLst>
          </p:cNvPr>
          <p:cNvSpPr txBox="1"/>
          <p:nvPr/>
        </p:nvSpPr>
        <p:spPr>
          <a:xfrm>
            <a:off x="6221186" y="310275"/>
            <a:ext cx="440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.1</a:t>
            </a:r>
          </a:p>
        </p:txBody>
      </p:sp>
    </p:spTree>
    <p:extLst>
      <p:ext uri="{BB962C8B-B14F-4D97-AF65-F5344CB8AC3E}">
        <p14:creationId xmlns:p14="http://schemas.microsoft.com/office/powerpoint/2010/main" val="1746047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4D6A51-1628-E9F2-4097-9E9A3CC0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u-HU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C6611FD-23A4-13EA-3CB9-1ABFF73C9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 descr="A képen diagram, sor, térkép látható&#10;&#10;Automatikusan generált leírás">
            <a:extLst>
              <a:ext uri="{FF2B5EF4-FFF2-40B4-BE49-F238E27FC236}">
                <a16:creationId xmlns:a16="http://schemas.microsoft.com/office/drawing/2014/main" id="{20836E10-C776-1092-A57C-D5FE19514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10C546B1-E67A-B9AD-AA4A-9DFBC6FE0FAF}"/>
              </a:ext>
            </a:extLst>
          </p:cNvPr>
          <p:cNvSpPr txBox="1"/>
          <p:nvPr/>
        </p:nvSpPr>
        <p:spPr>
          <a:xfrm>
            <a:off x="6229350" y="310275"/>
            <a:ext cx="59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val="3491970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AE06F8-5883-14CF-8C85-D8BEEA7C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u-HU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33A656C-6716-0B81-6F19-85E9D3643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 descr="A képen diagram, sor, térkép látható&#10;&#10;Automatikusan generált leírás">
            <a:extLst>
              <a:ext uri="{FF2B5EF4-FFF2-40B4-BE49-F238E27FC236}">
                <a16:creationId xmlns:a16="http://schemas.microsoft.com/office/drawing/2014/main" id="{593B9480-A54B-9A4B-ABE5-5ECBCABDA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F0735772-AC64-B1EF-7C23-3F1ECD5D9639}"/>
              </a:ext>
            </a:extLst>
          </p:cNvPr>
          <p:cNvSpPr txBox="1"/>
          <p:nvPr/>
        </p:nvSpPr>
        <p:spPr>
          <a:xfrm>
            <a:off x="6221184" y="362386"/>
            <a:ext cx="473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.4</a:t>
            </a:r>
          </a:p>
        </p:txBody>
      </p:sp>
    </p:spTree>
    <p:extLst>
      <p:ext uri="{BB962C8B-B14F-4D97-AF65-F5344CB8AC3E}">
        <p14:creationId xmlns:p14="http://schemas.microsoft.com/office/powerpoint/2010/main" val="1490478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Summary and future plans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dirty="0"/>
              <a:t>In this semester we successfully created a traffic estimator tool using pytorch and SUMO, and showed that the model, despite its simplicity, performs fairly well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dirty="0"/>
              <a:t> For the future we have a number of potential projects such as: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 dirty="0"/>
              <a:t>Experimenting with more complex models to achieve better performance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 dirty="0"/>
              <a:t>Working out a strategy for choosing the known roads in a more effective way, therefore achieving better results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 dirty="0"/>
              <a:t>Conduct sensitivity analysis to understand the impact of various parameters on our model’s performance and robustness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 dirty="0"/>
              <a:t>Possibly working on a traffic forecasting model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8C8F47E1-4584-9FAA-DCAF-53CD93F618CA}"/>
              </a:ext>
            </a:extLst>
          </p:cNvPr>
          <p:cNvSpPr txBox="1"/>
          <p:nvPr/>
        </p:nvSpPr>
        <p:spPr>
          <a:xfrm>
            <a:off x="498021" y="4188279"/>
            <a:ext cx="7976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/>
              <a:t>If</a:t>
            </a:r>
            <a:r>
              <a:rPr lang="hu-HU" sz="1400" dirty="0"/>
              <a:t> </a:t>
            </a:r>
            <a:r>
              <a:rPr lang="hu-HU" sz="1400" dirty="0" err="1"/>
              <a:t>you</a:t>
            </a:r>
            <a:r>
              <a:rPr lang="hu-HU" sz="1400" dirty="0"/>
              <a:t> </a:t>
            </a:r>
            <a:r>
              <a:rPr lang="hu-HU" sz="1400" dirty="0" err="1"/>
              <a:t>are</a:t>
            </a:r>
            <a:r>
              <a:rPr lang="hu-HU" sz="1400" dirty="0"/>
              <a:t>  </a:t>
            </a:r>
            <a:r>
              <a:rPr lang="hu-HU" sz="1400" dirty="0" err="1"/>
              <a:t>interested</a:t>
            </a:r>
            <a:r>
              <a:rPr lang="hu-HU" sz="1400" dirty="0"/>
              <a:t>, </a:t>
            </a:r>
            <a:r>
              <a:rPr lang="hu-HU" sz="1400" dirty="0" err="1"/>
              <a:t>you</a:t>
            </a:r>
            <a:r>
              <a:rPr lang="hu-HU" sz="1400" dirty="0"/>
              <a:t> </a:t>
            </a:r>
            <a:r>
              <a:rPr lang="hu-HU" sz="1400" dirty="0" err="1"/>
              <a:t>can</a:t>
            </a:r>
            <a:r>
              <a:rPr lang="hu-HU" sz="1400" dirty="0"/>
              <a:t> </a:t>
            </a:r>
            <a:r>
              <a:rPr lang="hu-HU" sz="1400" dirty="0" err="1"/>
              <a:t>take</a:t>
            </a:r>
            <a:r>
              <a:rPr lang="hu-HU" sz="1400" dirty="0"/>
              <a:t> a </a:t>
            </a:r>
            <a:r>
              <a:rPr lang="hu-HU" sz="1400" dirty="0" err="1"/>
              <a:t>look</a:t>
            </a:r>
            <a:r>
              <a:rPr lang="hu-HU" sz="1400" dirty="0"/>
              <a:t> </a:t>
            </a:r>
            <a:r>
              <a:rPr lang="hu-HU" sz="1400" dirty="0" err="1"/>
              <a:t>at</a:t>
            </a:r>
            <a:r>
              <a:rPr lang="hu-HU" sz="1400" dirty="0"/>
              <a:t> </a:t>
            </a:r>
            <a:r>
              <a:rPr lang="hu-HU" sz="1400" dirty="0" err="1"/>
              <a:t>our</a:t>
            </a:r>
            <a:r>
              <a:rPr lang="hu-HU" sz="1400" dirty="0"/>
              <a:t> </a:t>
            </a:r>
            <a:r>
              <a:rPr lang="hu-HU" sz="1400" dirty="0" err="1"/>
              <a:t>codes</a:t>
            </a:r>
            <a:r>
              <a:rPr lang="hu-HU" sz="1400" dirty="0"/>
              <a:t> </a:t>
            </a:r>
            <a:r>
              <a:rPr lang="hu-HU" sz="1400" dirty="0" err="1"/>
              <a:t>at</a:t>
            </a:r>
            <a:r>
              <a:rPr lang="hu-HU" sz="1400" dirty="0"/>
              <a:t>: https://github.com/Nemesaaa/Projectlab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266575" y="1699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Thank you for your kind attention!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GCN Layer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699" y="130759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dirty="0"/>
              <a:t>Graph Neural Networks are using the adjacency matrix of the graph to capture the properties of the system.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dirty="0"/>
              <a:t>Nodes that are connected by edges and edges connected by nodes have greater impact on each other than those which are not.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dirty="0"/>
              <a:t>From k’th layer it will get information from edges/nodes which can reach it in exactly k steps. </a:t>
            </a:r>
            <a:endParaRPr dirty="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175" y="2791550"/>
            <a:ext cx="5855649" cy="22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GCN Layer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380925"/>
            <a:ext cx="85206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We used 8 Graph Convolutional Layers(GCN) with the following formula: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209" y="1889125"/>
            <a:ext cx="453158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11700" y="2662650"/>
            <a:ext cx="81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SUMO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343175"/>
            <a:ext cx="8520600" cy="19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dirty="0"/>
              <a:t>We used sumo simulations to obtain the data for the GNN training.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dirty="0"/>
              <a:t>To achieve a diverse training data we ran several simulations on Gyor’s roadmap with multiple changes.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dirty="0"/>
              <a:t>We mainly modified the global seed of the simulation and the traffic’s scale.</a:t>
            </a:r>
            <a:endParaRPr dirty="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100" y="2453675"/>
            <a:ext cx="3199100" cy="22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0279" y="2453675"/>
            <a:ext cx="3187621" cy="22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hu"/>
              <a:t>SUMO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dirty="0"/>
              <a:t>We achieved a hundred different simulations of 4 hour time period of Gyor’s traffic.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dirty="0"/>
              <a:t>From the raw xml file generated by Sumo the collected 1358 quarter hour car counting data of each road.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dirty="0"/>
              <a:t>We converted these road data to pytorch geometric graph data.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dirty="0"/>
              <a:t>In the end we achieved a graph with 413 nodes (road intersections) and 504 edges(road segment) with 1 edge attribute (number of cars left the segment in the past 15 minutes)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Modelling traffic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316179"/>
            <a:ext cx="3442200" cy="38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dirty="0"/>
              <a:t>In real world cases, only about 10% of roads have traffic volume measuring sensors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dirty="0"/>
              <a:t>We decided to aim for 30% of known roads, 70% of unknown roads as it is more within reach for one semester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dirty="0"/>
              <a:t>We chose the known roads randomly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dirty="0"/>
              <a:t>Our model was simple, 8 GCN and 1 dense layer</a:t>
            </a:r>
            <a:endParaRPr dirty="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575" y="1162738"/>
            <a:ext cx="5263426" cy="32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Data preparation and training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34841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dirty="0"/>
              <a:t>The traffic volume is represented as edge attributes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dirty="0"/>
              <a:t>We normed the edge attributes with their maximum value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dirty="0"/>
              <a:t>We set the unknown edges’ attributes to -1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dirty="0"/>
              <a:t>We used Mean Squared Error as loss function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dirty="0"/>
              <a:t>We tried two approaches for training the model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 dirty="0"/>
              <a:t>Choosing a data point randomly and using that for a number of epochs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 dirty="0"/>
              <a:t>Choosing a data point for each epoch randomly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 dirty="0"/>
              <a:t>For every 100 epochs, we calculated the average Mean Squared Error for all data points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dirty="0"/>
              <a:t>In order to monitor the model’s performance we used the average Mean Squared Value of the data points as a benchmark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3999" cy="4930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</TotalTime>
  <Words>851</Words>
  <Application>Microsoft Office PowerPoint</Application>
  <PresentationFormat>Diavetítés a képernyőre (16:9 oldalarány)</PresentationFormat>
  <Paragraphs>60</Paragraphs>
  <Slides>24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Retrospektív</vt:lpstr>
      <vt:lpstr>Graph neural networks for traffic modeling</vt:lpstr>
      <vt:lpstr>Our Goals for this semester</vt:lpstr>
      <vt:lpstr>GCN Layer </vt:lpstr>
      <vt:lpstr>GCN Layer</vt:lpstr>
      <vt:lpstr>SUMO</vt:lpstr>
      <vt:lpstr>SUMO</vt:lpstr>
      <vt:lpstr>Modelling traffic</vt:lpstr>
      <vt:lpstr>Data preparation and training </vt:lpstr>
      <vt:lpstr>PowerPoint-bemutató</vt:lpstr>
      <vt:lpstr>PowerPoint-bemutató</vt:lpstr>
      <vt:lpstr>PowerPoint-bemutató</vt:lpstr>
      <vt:lpstr>Evaluating our model’s performance</vt:lpstr>
      <vt:lpstr>PowerPoint-bemutató</vt:lpstr>
      <vt:lpstr>PowerPoint-bemutató</vt:lpstr>
      <vt:lpstr>PowerPoint-bemutató</vt:lpstr>
      <vt:lpstr>PowerPoint-bemutató</vt:lpstr>
      <vt:lpstr>PowerPoint-bemutató</vt:lpstr>
      <vt:lpstr>GEH metric</vt:lpstr>
      <vt:lpstr>PowerPoint-bemutató</vt:lpstr>
      <vt:lpstr>PowerPoint-bemutató</vt:lpstr>
      <vt:lpstr>PowerPoint-bemutató</vt:lpstr>
      <vt:lpstr>PowerPoint-bemutató</vt:lpstr>
      <vt:lpstr>Summary and future plans </vt:lpstr>
      <vt:lpstr>Thank you for your kind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neural networks for traffic modeling</dc:title>
  <dc:creator>Máth Benedek</dc:creator>
  <cp:lastModifiedBy>pildike71@sulid.hu</cp:lastModifiedBy>
  <cp:revision>7</cp:revision>
  <dcterms:modified xsi:type="dcterms:W3CDTF">2024-06-19T11:21:06Z</dcterms:modified>
</cp:coreProperties>
</file>