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6" y="-91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15bab1d4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15bab1d4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5819650" y="772725"/>
            <a:ext cx="695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5" name="Google Shape;55;p13"/>
          <p:cNvSpPr txBox="1"/>
          <p:nvPr/>
        </p:nvSpPr>
        <p:spPr>
          <a:xfrm>
            <a:off x="12075" y="-12075"/>
            <a:ext cx="9144000" cy="11222337"/>
          </a:xfrm>
          <a:prstGeom prst="rect">
            <a:avLst/>
          </a:prstGeom>
          <a:noFill/>
          <a:ln>
            <a:noFill/>
          </a:ln>
        </p:spPr>
        <p:txBody>
          <a:bodyPr spcFirstLastPara="1" wrap="square" lIns="91425" tIns="91425" rIns="91425" bIns="91425" anchor="t" anchorCtr="0">
            <a:spAutoFit/>
          </a:bodyPr>
          <a:lstStyle/>
          <a:p>
            <a:pPr marL="0" lvl="0" indent="0" algn="l" rtl="0">
              <a:lnSpc>
                <a:spcPct val="65217"/>
              </a:lnSpc>
              <a:spcBef>
                <a:spcPts val="2400"/>
              </a:spcBef>
              <a:spcAft>
                <a:spcPts val="0"/>
              </a:spcAft>
              <a:buClr>
                <a:schemeClr val="dk1"/>
              </a:buClr>
              <a:buSzPts val="1100"/>
              <a:buFont typeface="Arial"/>
              <a:buNone/>
            </a:pPr>
            <a:r>
              <a:rPr lang="fr" sz="1500" b="1" i="1" u="sng" dirty="0">
                <a:solidFill>
                  <a:srgbClr val="FF0000"/>
                </a:solidFill>
              </a:rPr>
              <a:t>I/ Presentation du projet:</a:t>
            </a:r>
            <a:endParaRPr sz="1300" dirty="0">
              <a:solidFill>
                <a:schemeClr val="dk1"/>
              </a:solidFill>
            </a:endParaRPr>
          </a:p>
          <a:p>
            <a:pPr marL="63500" lvl="0" indent="0" algn="l" rtl="0">
              <a:lnSpc>
                <a:spcPct val="135908"/>
              </a:lnSpc>
              <a:spcBef>
                <a:spcPts val="1300"/>
              </a:spcBef>
              <a:spcAft>
                <a:spcPts val="0"/>
              </a:spcAft>
              <a:buClr>
                <a:schemeClr val="dk1"/>
              </a:buClr>
              <a:buSzPts val="1100"/>
              <a:buFont typeface="Arial"/>
              <a:buNone/>
            </a:pPr>
            <a:r>
              <a:rPr lang="fr" sz="1300" dirty="0">
                <a:solidFill>
                  <a:schemeClr val="dk1"/>
                </a:solidFill>
              </a:rPr>
              <a:t>L'idée générale de notre projet est de cr</a:t>
            </a:r>
            <a:r>
              <a:rPr lang="fr-FR" sz="1300" dirty="0">
                <a:solidFill>
                  <a:schemeClr val="dk1"/>
                </a:solidFill>
              </a:rPr>
              <a:t>é</a:t>
            </a:r>
            <a:r>
              <a:rPr lang="fr" sz="1300" dirty="0">
                <a:solidFill>
                  <a:schemeClr val="dk1"/>
                </a:solidFill>
              </a:rPr>
              <a:t>er un programme qui permet de prédire et d’estimer le prix dun téléphone portable en fonction de divers caractéristiques comme la taille, le poids, la frequence demission, la vitesse processeur, la m</a:t>
            </a:r>
            <a:r>
              <a:rPr lang="fr-FR" sz="1300" dirty="0">
                <a:solidFill>
                  <a:schemeClr val="dk1"/>
                </a:solidFill>
              </a:rPr>
              <a:t>é</a:t>
            </a:r>
            <a:r>
              <a:rPr lang="fr" sz="1300" dirty="0">
                <a:solidFill>
                  <a:schemeClr val="dk1"/>
                </a:solidFill>
              </a:rPr>
              <a:t>moire RAM…</a:t>
            </a:r>
          </a:p>
          <a:p>
            <a:pPr marL="63500" lvl="0" indent="0" algn="l" rtl="0">
              <a:lnSpc>
                <a:spcPct val="135908"/>
              </a:lnSpc>
              <a:spcBef>
                <a:spcPts val="1300"/>
              </a:spcBef>
              <a:spcAft>
                <a:spcPts val="0"/>
              </a:spcAft>
              <a:buClr>
                <a:schemeClr val="dk1"/>
              </a:buClr>
              <a:buSzPts val="1100"/>
              <a:buFont typeface="Arial"/>
              <a:buNone/>
            </a:pPr>
            <a:r>
              <a:rPr lang="fr" sz="1500" b="1" i="1" u="sng" dirty="0">
                <a:solidFill>
                  <a:srgbClr val="FF0000"/>
                </a:solidFill>
              </a:rPr>
              <a:t>II/ Contexte et problématique</a:t>
            </a:r>
            <a:endParaRPr sz="1300" dirty="0">
              <a:solidFill>
                <a:schemeClr val="dk1"/>
              </a:solidFill>
            </a:endParaRPr>
          </a:p>
          <a:p>
            <a:pPr marL="63500" marR="381000" lvl="0" indent="0" algn="l" rtl="0">
              <a:lnSpc>
                <a:spcPct val="135908"/>
              </a:lnSpc>
              <a:spcBef>
                <a:spcPts val="1300"/>
              </a:spcBef>
              <a:spcAft>
                <a:spcPts val="0"/>
              </a:spcAft>
              <a:buClr>
                <a:schemeClr val="dk1"/>
              </a:buClr>
              <a:buSzPts val="1100"/>
              <a:buFont typeface="Arial"/>
              <a:buNone/>
            </a:pPr>
            <a:r>
              <a:rPr lang="fr" sz="1300" dirty="0">
                <a:solidFill>
                  <a:schemeClr val="dk1"/>
                </a:solidFill>
              </a:rPr>
              <a:t>Avec le développement actuel de la technologie des téléphones portables et l’environnement concurrentiel du secteur il faudrait pouvoir estimer de facon precise le prix de vente de chaque appareil afin de pouvoir obtenir un bon rapport qualite/prix (de vente et de revient) pour ainsi fideliser la clientele</a:t>
            </a:r>
            <a:endParaRPr sz="1300" dirty="0">
              <a:solidFill>
                <a:schemeClr val="dk1"/>
              </a:solidFill>
            </a:endParaRPr>
          </a:p>
          <a:p>
            <a:pPr marL="0" lvl="0" indent="0" algn="l" rtl="0">
              <a:lnSpc>
                <a:spcPct val="118181"/>
              </a:lnSpc>
              <a:spcBef>
                <a:spcPts val="1300"/>
              </a:spcBef>
              <a:spcAft>
                <a:spcPts val="0"/>
              </a:spcAft>
              <a:buClr>
                <a:schemeClr val="dk1"/>
              </a:buClr>
              <a:buSzPts val="1100"/>
              <a:buFont typeface="Arial"/>
              <a:buNone/>
            </a:pPr>
            <a:r>
              <a:rPr lang="fr" sz="1500" b="1" i="1" u="sng" dirty="0">
                <a:solidFill>
                  <a:srgbClr val="FF0000"/>
                </a:solidFill>
              </a:rPr>
              <a:t>III/ FONCTIONNALITÉS</a:t>
            </a:r>
            <a:endParaRPr sz="1500" b="1" i="1" u="sng" dirty="0">
              <a:solidFill>
                <a:srgbClr val="FF0000"/>
              </a:solidFill>
            </a:endParaRPr>
          </a:p>
          <a:p>
            <a:pPr marL="0" lvl="0" indent="0" algn="l" rtl="0">
              <a:lnSpc>
                <a:spcPct val="118181"/>
              </a:lnSpc>
              <a:spcBef>
                <a:spcPts val="0"/>
              </a:spcBef>
              <a:spcAft>
                <a:spcPts val="0"/>
              </a:spcAft>
              <a:buClr>
                <a:schemeClr val="dk1"/>
              </a:buClr>
              <a:buSzPts val="1100"/>
              <a:buFont typeface="Arial"/>
              <a:buNone/>
            </a:pPr>
            <a:endParaRPr sz="1300" dirty="0">
              <a:solidFill>
                <a:schemeClr val="dk1"/>
              </a:solidFill>
            </a:endParaRPr>
          </a:p>
          <a:p>
            <a:pPr marL="0" lvl="0" indent="457200" algn="l" rtl="0">
              <a:lnSpc>
                <a:spcPct val="82353"/>
              </a:lnSpc>
              <a:spcBef>
                <a:spcPts val="1800"/>
              </a:spcBef>
              <a:spcAft>
                <a:spcPts val="0"/>
              </a:spcAft>
              <a:buClr>
                <a:schemeClr val="dk1"/>
              </a:buClr>
              <a:buSzPts val="1100"/>
              <a:buFont typeface="Arial"/>
              <a:buNone/>
            </a:pPr>
            <a:r>
              <a:rPr lang="fr" sz="1000" b="1" i="1" u="sng" dirty="0">
                <a:solidFill>
                  <a:srgbClr val="FF0000"/>
                </a:solidFill>
              </a:rPr>
              <a:t>1/ </a:t>
            </a:r>
            <a:r>
              <a:rPr lang="fr" b="1" i="1" u="sng" dirty="0">
                <a:solidFill>
                  <a:srgbClr val="FF0000"/>
                </a:solidFill>
              </a:rPr>
              <a:t>Enregistrement:</a:t>
            </a:r>
            <a:endParaRPr b="1" i="1" u="sng" dirty="0">
              <a:solidFill>
                <a:srgbClr val="FF0000"/>
              </a:solidFill>
            </a:endParaRPr>
          </a:p>
          <a:p>
            <a:pPr marL="0" lvl="0" indent="0" algn="l" rtl="0">
              <a:lnSpc>
                <a:spcPct val="118181"/>
              </a:lnSpc>
              <a:spcBef>
                <a:spcPts val="400"/>
              </a:spcBef>
              <a:spcAft>
                <a:spcPts val="0"/>
              </a:spcAft>
              <a:buClr>
                <a:schemeClr val="dk1"/>
              </a:buClr>
              <a:buSzPts val="1100"/>
              <a:buFont typeface="Arial"/>
              <a:buNone/>
            </a:pPr>
            <a:endParaRPr sz="1300" dirty="0">
              <a:solidFill>
                <a:schemeClr val="dk1"/>
              </a:solidFill>
            </a:endParaRPr>
          </a:p>
          <a:p>
            <a:pPr>
              <a:lnSpc>
                <a:spcPct val="118181"/>
              </a:lnSpc>
              <a:spcBef>
                <a:spcPts val="100"/>
              </a:spcBef>
              <a:buClr>
                <a:schemeClr val="dk1"/>
              </a:buClr>
              <a:buSzPts val="1100"/>
            </a:pPr>
            <a:r>
              <a:rPr lang="fr" sz="1300" dirty="0">
                <a:solidFill>
                  <a:schemeClr val="dk1"/>
                </a:solidFill>
              </a:rPr>
              <a:t>Cette fonctionnalité va permettre, après avoir rempli un formulaire, à l’administrateur de sauvegarder les informations (la taille, le poids, la frequence demission, la vitesse processeur, la m</a:t>
            </a:r>
            <a:r>
              <a:rPr lang="fr-FR" sz="1300" dirty="0">
                <a:solidFill>
                  <a:schemeClr val="dk1"/>
                </a:solidFill>
              </a:rPr>
              <a:t>é</a:t>
            </a:r>
            <a:r>
              <a:rPr lang="fr" sz="1300" dirty="0">
                <a:solidFill>
                  <a:schemeClr val="dk1"/>
                </a:solidFill>
              </a:rPr>
              <a:t>moire RAM…) du telephone portable dans la base de données.</a:t>
            </a:r>
            <a:endParaRPr sz="1300" dirty="0">
              <a:solidFill>
                <a:schemeClr val="dk1"/>
              </a:solidFill>
            </a:endParaRPr>
          </a:p>
          <a:p>
            <a:pPr marL="0" lvl="0" indent="0" algn="l" rtl="0">
              <a:lnSpc>
                <a:spcPct val="118181"/>
              </a:lnSpc>
              <a:spcBef>
                <a:spcPts val="0"/>
              </a:spcBef>
              <a:spcAft>
                <a:spcPts val="0"/>
              </a:spcAft>
              <a:buClr>
                <a:schemeClr val="dk1"/>
              </a:buClr>
              <a:buSzPts val="1100"/>
              <a:buFont typeface="Arial"/>
              <a:buNone/>
            </a:pPr>
            <a:endParaRPr sz="1300" dirty="0">
              <a:solidFill>
                <a:schemeClr val="dk1"/>
              </a:solidFill>
            </a:endParaRPr>
          </a:p>
          <a:p>
            <a:pPr marL="0" lvl="0" indent="457200" algn="l" rtl="0">
              <a:lnSpc>
                <a:spcPct val="82353"/>
              </a:lnSpc>
              <a:spcBef>
                <a:spcPts val="1800"/>
              </a:spcBef>
              <a:spcAft>
                <a:spcPts val="0"/>
              </a:spcAft>
              <a:buClr>
                <a:schemeClr val="dk1"/>
              </a:buClr>
              <a:buSzPts val="1100"/>
              <a:buFont typeface="Arial"/>
              <a:buNone/>
            </a:pPr>
            <a:r>
              <a:rPr lang="fr" sz="1000" b="1" i="1" u="sng" dirty="0">
                <a:solidFill>
                  <a:srgbClr val="FF0000"/>
                </a:solidFill>
              </a:rPr>
              <a:t>2</a:t>
            </a:r>
            <a:r>
              <a:rPr lang="fr" b="1" i="1" u="sng" dirty="0">
                <a:solidFill>
                  <a:srgbClr val="FF0000"/>
                </a:solidFill>
              </a:rPr>
              <a:t>/Prediction de prix:</a:t>
            </a:r>
            <a:endParaRPr b="1" i="1" u="sng" dirty="0">
              <a:solidFill>
                <a:srgbClr val="FF0000"/>
              </a:solidFill>
            </a:endParaRPr>
          </a:p>
          <a:p>
            <a:pPr marL="0" lvl="0" indent="0" algn="l" rtl="0">
              <a:lnSpc>
                <a:spcPct val="118181"/>
              </a:lnSpc>
              <a:spcBef>
                <a:spcPts val="400"/>
              </a:spcBef>
              <a:spcAft>
                <a:spcPts val="0"/>
              </a:spcAft>
              <a:buClr>
                <a:schemeClr val="dk1"/>
              </a:buClr>
              <a:buSzPts val="1100"/>
              <a:buFont typeface="Arial"/>
              <a:buNone/>
            </a:pPr>
            <a:endParaRPr sz="1300" dirty="0">
              <a:solidFill>
                <a:schemeClr val="dk1"/>
              </a:solidFill>
            </a:endParaRPr>
          </a:p>
          <a:p>
            <a:pPr marL="63500" marR="787400" lvl="0" indent="0" algn="l" rtl="0">
              <a:lnSpc>
                <a:spcPct val="135908"/>
              </a:lnSpc>
              <a:spcBef>
                <a:spcPts val="1300"/>
              </a:spcBef>
              <a:spcAft>
                <a:spcPts val="0"/>
              </a:spcAft>
              <a:buNone/>
            </a:pPr>
            <a:r>
              <a:rPr lang="fr" sz="1300" dirty="0">
                <a:solidFill>
                  <a:schemeClr val="dk1"/>
                </a:solidFill>
              </a:rPr>
              <a:t>Ce</a:t>
            </a:r>
            <a:r>
              <a:rPr lang="fr-FR" sz="1300" dirty="0">
                <a:solidFill>
                  <a:schemeClr val="dk1"/>
                </a:solidFill>
              </a:rPr>
              <a:t> modèle va permettre au client ou au responsable produit de prédire le prix du téléphone en fonction des diverses caractéristiques</a:t>
            </a:r>
            <a:endParaRPr sz="1300" dirty="0">
              <a:solidFill>
                <a:schemeClr val="dk1"/>
              </a:solidFill>
            </a:endParaRPr>
          </a:p>
          <a:p>
            <a:pPr marL="63500" marR="787400" lvl="0" indent="0" algn="l" rtl="0">
              <a:lnSpc>
                <a:spcPct val="135908"/>
              </a:lnSpc>
              <a:spcBef>
                <a:spcPts val="1300"/>
              </a:spcBef>
              <a:spcAft>
                <a:spcPts val="0"/>
              </a:spcAft>
              <a:buNone/>
            </a:pPr>
            <a:r>
              <a:rPr lang="fr" sz="1300" b="1" i="1" u="sng" dirty="0">
                <a:solidFill>
                  <a:srgbClr val="FF0000"/>
                </a:solidFill>
              </a:rPr>
              <a:t>IV/ LES TECHNOLOGIES UTILISÉES</a:t>
            </a:r>
            <a:endParaRPr sz="1300" b="1" i="1" u="sng" dirty="0">
              <a:solidFill>
                <a:srgbClr val="FF0000"/>
              </a:solidFill>
            </a:endParaRPr>
          </a:p>
          <a:p>
            <a:pPr marL="0" lvl="0" indent="0" algn="l" rtl="0">
              <a:lnSpc>
                <a:spcPct val="118181"/>
              </a:lnSpc>
              <a:spcBef>
                <a:spcPts val="0"/>
              </a:spcBef>
              <a:spcAft>
                <a:spcPts val="0"/>
              </a:spcAft>
              <a:buNone/>
            </a:pPr>
            <a:endParaRPr sz="1300" dirty="0">
              <a:solidFill>
                <a:schemeClr val="dk1"/>
              </a:solidFill>
            </a:endParaRPr>
          </a:p>
          <a:p>
            <a:pPr marL="63500" marR="228600" lvl="0" indent="0" algn="l" rtl="0">
              <a:lnSpc>
                <a:spcPct val="135908"/>
              </a:lnSpc>
              <a:spcBef>
                <a:spcPts val="1300"/>
              </a:spcBef>
              <a:spcAft>
                <a:spcPts val="0"/>
              </a:spcAft>
              <a:buNone/>
            </a:pPr>
            <a:r>
              <a:rPr lang="fr" sz="1300" dirty="0">
                <a:solidFill>
                  <a:schemeClr val="dk1"/>
                </a:solidFill>
              </a:rPr>
              <a:t>Pour mettre en œuvre notre projet d’application, nous avons utilisé les technologies suivantes .</a:t>
            </a:r>
            <a:endParaRPr sz="1300" dirty="0">
              <a:solidFill>
                <a:schemeClr val="dk1"/>
              </a:solidFill>
            </a:endParaRPr>
          </a:p>
          <a:p>
            <a:pPr marL="63500" marR="787400" lvl="0" indent="0" algn="l" rtl="0">
              <a:lnSpc>
                <a:spcPct val="135908"/>
              </a:lnSpc>
              <a:spcBef>
                <a:spcPts val="1300"/>
              </a:spcBef>
              <a:spcAft>
                <a:spcPts val="0"/>
              </a:spcAft>
              <a:buClr>
                <a:schemeClr val="dk1"/>
              </a:buClr>
              <a:buSzPts val="1100"/>
              <a:buFont typeface="Arial"/>
              <a:buNone/>
            </a:pPr>
            <a:r>
              <a:rPr lang="fr-FR" sz="1300" dirty="0">
                <a:solidFill>
                  <a:schemeClr val="dk1"/>
                </a:solidFill>
              </a:rPr>
              <a:t>Les bibliothèques utilisées:</a:t>
            </a:r>
          </a:p>
          <a:p>
            <a:pPr marL="63500" marR="787400" lvl="0" indent="0" algn="l" rtl="0">
              <a:lnSpc>
                <a:spcPct val="135908"/>
              </a:lnSpc>
              <a:spcBef>
                <a:spcPts val="1300"/>
              </a:spcBef>
              <a:spcAft>
                <a:spcPts val="0"/>
              </a:spcAft>
              <a:buClr>
                <a:schemeClr val="dk1"/>
              </a:buClr>
              <a:buSzPts val="1100"/>
              <a:buFont typeface="Arial"/>
              <a:buNone/>
            </a:pPr>
            <a:r>
              <a:rPr lang="fr-FR" sz="1300" dirty="0">
                <a:solidFill>
                  <a:schemeClr val="dk1"/>
                </a:solidFill>
              </a:rPr>
              <a:t>Panda pour l'importation de données</a:t>
            </a:r>
          </a:p>
          <a:p>
            <a:pPr marL="63500" marR="787400" lvl="0" indent="0" algn="l" rtl="0">
              <a:lnSpc>
                <a:spcPct val="135908"/>
              </a:lnSpc>
              <a:spcBef>
                <a:spcPts val="1300"/>
              </a:spcBef>
              <a:spcAft>
                <a:spcPts val="0"/>
              </a:spcAft>
              <a:buClr>
                <a:schemeClr val="dk1"/>
              </a:buClr>
              <a:buSzPts val="1100"/>
              <a:buFont typeface="Arial"/>
              <a:buNone/>
            </a:pPr>
            <a:r>
              <a:rPr lang="fr-FR" sz="1300" dirty="0" err="1">
                <a:solidFill>
                  <a:schemeClr val="dk1"/>
                </a:solidFill>
              </a:rPr>
              <a:t>Seaborn</a:t>
            </a:r>
            <a:r>
              <a:rPr lang="fr-FR" sz="1300" dirty="0">
                <a:solidFill>
                  <a:schemeClr val="dk1"/>
                </a:solidFill>
              </a:rPr>
              <a:t> pour l'étude de la distribution des caractéristiques</a:t>
            </a:r>
          </a:p>
          <a:p>
            <a:pPr marL="63500" marR="787400" lvl="0" indent="0" algn="l" rtl="0">
              <a:lnSpc>
                <a:spcPct val="135908"/>
              </a:lnSpc>
              <a:spcBef>
                <a:spcPts val="1300"/>
              </a:spcBef>
              <a:spcAft>
                <a:spcPts val="0"/>
              </a:spcAft>
              <a:buClr>
                <a:schemeClr val="dk1"/>
              </a:buClr>
              <a:buSzPts val="1100"/>
              <a:buFont typeface="Arial"/>
              <a:buNone/>
            </a:pPr>
            <a:r>
              <a:rPr lang="fr-FR" sz="1300" dirty="0" err="1">
                <a:solidFill>
                  <a:schemeClr val="dk1"/>
                </a:solidFill>
              </a:rPr>
              <a:t>Matplotlib</a:t>
            </a:r>
            <a:r>
              <a:rPr lang="fr-FR" sz="1300" dirty="0">
                <a:solidFill>
                  <a:schemeClr val="dk1"/>
                </a:solidFill>
              </a:rPr>
              <a:t> pour la visualisation</a:t>
            </a:r>
          </a:p>
          <a:p>
            <a:pPr marL="63500" marR="787400" lvl="0" indent="0" algn="l" rtl="0">
              <a:lnSpc>
                <a:spcPct val="135908"/>
              </a:lnSpc>
              <a:spcBef>
                <a:spcPts val="1300"/>
              </a:spcBef>
              <a:spcAft>
                <a:spcPts val="0"/>
              </a:spcAft>
              <a:buClr>
                <a:schemeClr val="dk1"/>
              </a:buClr>
              <a:buSzPts val="1100"/>
              <a:buFont typeface="Arial"/>
              <a:buNone/>
            </a:pPr>
            <a:r>
              <a:rPr lang="fr-FR" sz="1300" dirty="0" err="1">
                <a:solidFill>
                  <a:schemeClr val="dk1"/>
                </a:solidFill>
              </a:rPr>
              <a:t>Numpy</a:t>
            </a:r>
            <a:r>
              <a:rPr lang="fr-FR" sz="1300" dirty="0">
                <a:solidFill>
                  <a:schemeClr val="dk1"/>
                </a:solidFill>
              </a:rPr>
              <a:t> pour la manipulation des matrices ou tableaux multidimensionnels</a:t>
            </a:r>
          </a:p>
          <a:p>
            <a:pPr marL="63500" marR="787400" lvl="0" indent="0" algn="l" rtl="0">
              <a:lnSpc>
                <a:spcPct val="135908"/>
              </a:lnSpc>
              <a:spcBef>
                <a:spcPts val="1300"/>
              </a:spcBef>
              <a:spcAft>
                <a:spcPts val="0"/>
              </a:spcAft>
              <a:buClr>
                <a:schemeClr val="dk1"/>
              </a:buClr>
              <a:buSzPts val="1100"/>
              <a:buFont typeface="Arial"/>
              <a:buNone/>
            </a:pPr>
            <a:r>
              <a:rPr lang="fr-FR" sz="1300" dirty="0" err="1">
                <a:solidFill>
                  <a:schemeClr val="dk1"/>
                </a:solidFill>
              </a:rPr>
              <a:t>Sklearn</a:t>
            </a:r>
            <a:r>
              <a:rPr lang="fr-FR" sz="1300" dirty="0">
                <a:solidFill>
                  <a:schemeClr val="dk1"/>
                </a:solidFill>
              </a:rPr>
              <a:t> division de l'ensemble des données</a:t>
            </a:r>
          </a:p>
          <a:p>
            <a:pPr marL="63500" marR="787400" lvl="0" indent="0" algn="l" rtl="0">
              <a:lnSpc>
                <a:spcPct val="135908"/>
              </a:lnSpc>
              <a:spcBef>
                <a:spcPts val="1300"/>
              </a:spcBef>
              <a:spcAft>
                <a:spcPts val="0"/>
              </a:spcAft>
              <a:buClr>
                <a:schemeClr val="dk1"/>
              </a:buClr>
              <a:buSzPts val="1100"/>
              <a:buFont typeface="Arial"/>
              <a:buNone/>
            </a:pPr>
            <a:r>
              <a:rPr lang="fr-FR" sz="1300" dirty="0">
                <a:solidFill>
                  <a:schemeClr val="dk1"/>
                </a:solidFill>
              </a:rPr>
              <a:t>L'algorithme de régression linéaire qui est un algorithme d'apprentissage supervisé sera utilisé</a:t>
            </a:r>
            <a:endParaRPr sz="1300" dirty="0">
              <a:solidFill>
                <a:schemeClr val="dk1"/>
              </a:solidFill>
            </a:endParaRPr>
          </a:p>
          <a:p>
            <a:pPr marL="0" lvl="0" indent="0" algn="l" rtl="0">
              <a:spcBef>
                <a:spcPts val="0"/>
              </a:spcBef>
              <a:spcAft>
                <a:spcPts val="0"/>
              </a:spcAft>
              <a:buNone/>
            </a:pPr>
            <a:endParaRPr b="1"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1133</TotalTime>
  <Words>260</Words>
  <Application>Microsoft Office PowerPoint</Application>
  <PresentationFormat>Affichage à l'écran (16:9)</PresentationFormat>
  <Paragraphs>23</Paragraphs>
  <Slides>1</Slides>
  <Notes>1</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1</vt:i4>
      </vt:variant>
    </vt:vector>
  </HeadingPairs>
  <TitlesOfParts>
    <vt:vector size="3" baseType="lpstr">
      <vt:lpstr>Arial</vt:lpstr>
      <vt:lpstr>Simple Light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Alyssani Diallo</cp:lastModifiedBy>
  <cp:revision>3</cp:revision>
  <dcterms:modified xsi:type="dcterms:W3CDTF">2022-02-13T13:53:10Z</dcterms:modified>
</cp:coreProperties>
</file>