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5"/>
  </p:notesMasterIdLst>
  <p:sldIdLst>
    <p:sldId id="256" r:id="rId2"/>
    <p:sldId id="257" r:id="rId3"/>
    <p:sldId id="258" r:id="rId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906" y="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15bab1d43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15bab1d43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010ff8d2c8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010ff8d2c8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010ff8d2c8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010ff8d2c8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fr"/>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5819650" y="772725"/>
            <a:ext cx="6954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55" name="Google Shape;55;p13"/>
          <p:cNvSpPr txBox="1"/>
          <p:nvPr/>
        </p:nvSpPr>
        <p:spPr>
          <a:xfrm>
            <a:off x="12075" y="-12075"/>
            <a:ext cx="9144000" cy="15483888"/>
          </a:xfrm>
          <a:prstGeom prst="rect">
            <a:avLst/>
          </a:prstGeom>
          <a:noFill/>
          <a:ln>
            <a:noFill/>
          </a:ln>
        </p:spPr>
        <p:txBody>
          <a:bodyPr spcFirstLastPara="1" wrap="square" lIns="91425" tIns="91425" rIns="91425" bIns="91425" anchor="t" anchorCtr="0">
            <a:spAutoFit/>
          </a:bodyPr>
          <a:lstStyle/>
          <a:p>
            <a:pPr marL="0" lvl="0" indent="0" algn="l" rtl="0">
              <a:lnSpc>
                <a:spcPct val="65217"/>
              </a:lnSpc>
              <a:spcBef>
                <a:spcPts val="2400"/>
              </a:spcBef>
              <a:spcAft>
                <a:spcPts val="0"/>
              </a:spcAft>
              <a:buClr>
                <a:schemeClr val="dk1"/>
              </a:buClr>
              <a:buSzPts val="1100"/>
              <a:buFont typeface="Arial"/>
              <a:buNone/>
            </a:pPr>
            <a:r>
              <a:rPr lang="fr" sz="1500" b="1" i="1" u="sng" dirty="0">
                <a:solidFill>
                  <a:srgbClr val="FF0000"/>
                </a:solidFill>
              </a:rPr>
              <a:t>I/ Presentation du projet:</a:t>
            </a:r>
            <a:endParaRPr sz="1300" dirty="0">
              <a:solidFill>
                <a:schemeClr val="dk1"/>
              </a:solidFill>
            </a:endParaRPr>
          </a:p>
          <a:p>
            <a:pPr marL="63500" lvl="0" indent="0" algn="l" rtl="0">
              <a:lnSpc>
                <a:spcPct val="135908"/>
              </a:lnSpc>
              <a:spcBef>
                <a:spcPts val="1300"/>
              </a:spcBef>
              <a:spcAft>
                <a:spcPts val="0"/>
              </a:spcAft>
              <a:buClr>
                <a:schemeClr val="dk1"/>
              </a:buClr>
              <a:buSzPts val="1100"/>
              <a:buFont typeface="Arial"/>
              <a:buNone/>
            </a:pPr>
            <a:r>
              <a:rPr lang="fr" sz="1300" dirty="0">
                <a:solidFill>
                  <a:schemeClr val="dk1"/>
                </a:solidFill>
              </a:rPr>
              <a:t>L'idée générale de notre projet est basée sur la création d'une application web d’inscription dans une école.Elle est nommée « Web pre-inscription" et il s'agit d'une plateforme dans laquelle l’ecole(conseiller étudiant, responsable académique et pédagogique) peut enregistrer les données des candidats potentiels dans une base de données puis planifier un entretien avec un conseiller etudiant en vue dune inscription academique;</a:t>
            </a:r>
          </a:p>
          <a:p>
            <a:pPr marL="63500" lvl="0" indent="0" algn="l" rtl="0">
              <a:lnSpc>
                <a:spcPct val="135908"/>
              </a:lnSpc>
              <a:spcBef>
                <a:spcPts val="1300"/>
              </a:spcBef>
              <a:spcAft>
                <a:spcPts val="0"/>
              </a:spcAft>
              <a:buClr>
                <a:schemeClr val="dk1"/>
              </a:buClr>
              <a:buSzPts val="1100"/>
              <a:buFont typeface="Arial"/>
              <a:buNone/>
            </a:pPr>
            <a:r>
              <a:rPr lang="fr" sz="1500" b="1" i="1" u="sng" dirty="0">
                <a:solidFill>
                  <a:srgbClr val="FF0000"/>
                </a:solidFill>
              </a:rPr>
              <a:t>II/ Contexte et problématique</a:t>
            </a:r>
            <a:endParaRPr sz="1300" dirty="0">
              <a:solidFill>
                <a:schemeClr val="dk1"/>
              </a:solidFill>
            </a:endParaRPr>
          </a:p>
          <a:p>
            <a:pPr marL="63500" marR="381000" lvl="0" indent="0" algn="l" rtl="0">
              <a:lnSpc>
                <a:spcPct val="135908"/>
              </a:lnSpc>
              <a:spcBef>
                <a:spcPts val="1300"/>
              </a:spcBef>
              <a:spcAft>
                <a:spcPts val="0"/>
              </a:spcAft>
              <a:buClr>
                <a:schemeClr val="dk1"/>
              </a:buClr>
              <a:buSzPts val="1100"/>
              <a:buFont typeface="Arial"/>
              <a:buNone/>
            </a:pPr>
            <a:r>
              <a:rPr lang="fr" sz="1300" dirty="0">
                <a:solidFill>
                  <a:schemeClr val="dk1"/>
                </a:solidFill>
              </a:rPr>
              <a:t>Avec le système d’enregistrement actuel, les données soutirées aux candidtas peuvent être perdues ou difficile à exploiter car étant recueillies à la main sur du papier suite entretien telephonique.</a:t>
            </a:r>
            <a:endParaRPr sz="1300" dirty="0">
              <a:solidFill>
                <a:schemeClr val="dk1"/>
              </a:solidFill>
            </a:endParaRPr>
          </a:p>
          <a:p>
            <a:pPr marL="63500" marR="381000" lvl="0" indent="0" algn="l" rtl="0">
              <a:lnSpc>
                <a:spcPct val="135908"/>
              </a:lnSpc>
              <a:spcBef>
                <a:spcPts val="1300"/>
              </a:spcBef>
              <a:spcAft>
                <a:spcPts val="0"/>
              </a:spcAft>
              <a:buClr>
                <a:schemeClr val="dk1"/>
              </a:buClr>
              <a:buSzPts val="1100"/>
              <a:buFont typeface="Arial"/>
              <a:buNone/>
            </a:pPr>
            <a:r>
              <a:rPr lang="fr" sz="1300" dirty="0">
                <a:solidFill>
                  <a:schemeClr val="dk1"/>
                </a:solidFill>
              </a:rPr>
              <a:t>Ainsi nous avons mis en place l’application «Web pre-inscription» pour que le personnel educatif ait une base de données à leur disposition pour ainsi faciliter l’exploitation des informations tirées des candidats potentiels.</a:t>
            </a:r>
            <a:endParaRPr sz="1300" dirty="0">
              <a:solidFill>
                <a:schemeClr val="dk1"/>
              </a:solidFill>
            </a:endParaRPr>
          </a:p>
          <a:p>
            <a:pPr marL="0" lvl="0" indent="0" algn="l" rtl="0">
              <a:lnSpc>
                <a:spcPct val="118181"/>
              </a:lnSpc>
              <a:spcBef>
                <a:spcPts val="100"/>
              </a:spcBef>
              <a:spcAft>
                <a:spcPts val="0"/>
              </a:spcAft>
              <a:buClr>
                <a:schemeClr val="dk1"/>
              </a:buClr>
              <a:buSzPts val="1100"/>
              <a:buFont typeface="Arial"/>
              <a:buNone/>
            </a:pPr>
            <a:endParaRPr sz="1300" dirty="0">
              <a:solidFill>
                <a:schemeClr val="dk1"/>
              </a:solidFill>
            </a:endParaRPr>
          </a:p>
          <a:p>
            <a:pPr marL="0" lvl="0" indent="0" algn="l" rtl="0">
              <a:lnSpc>
                <a:spcPct val="118181"/>
              </a:lnSpc>
              <a:spcBef>
                <a:spcPts val="1300"/>
              </a:spcBef>
              <a:spcAft>
                <a:spcPts val="0"/>
              </a:spcAft>
              <a:buClr>
                <a:schemeClr val="dk1"/>
              </a:buClr>
              <a:buSzPts val="1100"/>
              <a:buFont typeface="Arial"/>
              <a:buNone/>
            </a:pPr>
            <a:r>
              <a:rPr lang="fr" sz="1500" b="1" i="1" u="sng" dirty="0">
                <a:solidFill>
                  <a:srgbClr val="FF0000"/>
                </a:solidFill>
              </a:rPr>
              <a:t>III/ FONCTIONNALITÉS</a:t>
            </a:r>
            <a:endParaRPr sz="1500" b="1" i="1" u="sng" dirty="0">
              <a:solidFill>
                <a:srgbClr val="FF0000"/>
              </a:solidFill>
            </a:endParaRPr>
          </a:p>
          <a:p>
            <a:pPr marL="0" lvl="0" indent="0" algn="l" rtl="0">
              <a:lnSpc>
                <a:spcPct val="118181"/>
              </a:lnSpc>
              <a:spcBef>
                <a:spcPts val="0"/>
              </a:spcBef>
              <a:spcAft>
                <a:spcPts val="0"/>
              </a:spcAft>
              <a:buClr>
                <a:schemeClr val="dk1"/>
              </a:buClr>
              <a:buSzPts val="1100"/>
              <a:buFont typeface="Arial"/>
              <a:buNone/>
            </a:pPr>
            <a:endParaRPr sz="1300" dirty="0">
              <a:solidFill>
                <a:schemeClr val="dk1"/>
              </a:solidFill>
            </a:endParaRPr>
          </a:p>
          <a:p>
            <a:pPr marL="0" lvl="0" indent="457200" algn="l" rtl="0">
              <a:lnSpc>
                <a:spcPct val="82353"/>
              </a:lnSpc>
              <a:spcBef>
                <a:spcPts val="1800"/>
              </a:spcBef>
              <a:spcAft>
                <a:spcPts val="0"/>
              </a:spcAft>
              <a:buClr>
                <a:schemeClr val="dk1"/>
              </a:buClr>
              <a:buSzPts val="1100"/>
              <a:buFont typeface="Arial"/>
              <a:buNone/>
            </a:pPr>
            <a:r>
              <a:rPr lang="fr" sz="1000" b="1" i="1" u="sng" dirty="0">
                <a:solidFill>
                  <a:srgbClr val="FF0000"/>
                </a:solidFill>
              </a:rPr>
              <a:t>1/ </a:t>
            </a:r>
            <a:r>
              <a:rPr lang="fr" b="1" i="1" u="sng" dirty="0">
                <a:solidFill>
                  <a:srgbClr val="FF0000"/>
                </a:solidFill>
              </a:rPr>
              <a:t>Enregistrement:</a:t>
            </a:r>
            <a:endParaRPr b="1" i="1" u="sng" dirty="0">
              <a:solidFill>
                <a:srgbClr val="FF0000"/>
              </a:solidFill>
            </a:endParaRPr>
          </a:p>
          <a:p>
            <a:pPr marL="0" lvl="0" indent="0" algn="l" rtl="0">
              <a:lnSpc>
                <a:spcPct val="118181"/>
              </a:lnSpc>
              <a:spcBef>
                <a:spcPts val="400"/>
              </a:spcBef>
              <a:spcAft>
                <a:spcPts val="0"/>
              </a:spcAft>
              <a:buClr>
                <a:schemeClr val="dk1"/>
              </a:buClr>
              <a:buSzPts val="1100"/>
              <a:buFont typeface="Arial"/>
              <a:buNone/>
            </a:pPr>
            <a:endParaRPr sz="1300" dirty="0">
              <a:solidFill>
                <a:schemeClr val="dk1"/>
              </a:solidFill>
            </a:endParaRPr>
          </a:p>
          <a:p>
            <a:pPr marL="0" lvl="0" indent="0" algn="l" rtl="0">
              <a:lnSpc>
                <a:spcPct val="118181"/>
              </a:lnSpc>
              <a:spcBef>
                <a:spcPts val="100"/>
              </a:spcBef>
              <a:spcAft>
                <a:spcPts val="0"/>
              </a:spcAft>
              <a:buClr>
                <a:schemeClr val="dk1"/>
              </a:buClr>
              <a:buSzPts val="1100"/>
              <a:buFont typeface="Arial"/>
              <a:buNone/>
            </a:pPr>
            <a:r>
              <a:rPr lang="fr" sz="1300" dirty="0">
                <a:solidFill>
                  <a:schemeClr val="dk1"/>
                </a:solidFill>
              </a:rPr>
              <a:t>Cette fonctionnalité va permettre, après avoir rempli un formulaire, à l’administrateur(conseiller étudiant, responsable academique et pédagogique) de sauvegarder les informations (nom,prénom,age,niveau d’étude,filière d’étude souhaitée...) de l’étudiant dans la base de données.</a:t>
            </a:r>
            <a:endParaRPr sz="1300" dirty="0">
              <a:solidFill>
                <a:schemeClr val="dk1"/>
              </a:solidFill>
            </a:endParaRPr>
          </a:p>
          <a:p>
            <a:pPr marL="0" lvl="0" indent="0" algn="l" rtl="0">
              <a:lnSpc>
                <a:spcPct val="118181"/>
              </a:lnSpc>
              <a:spcBef>
                <a:spcPts val="0"/>
              </a:spcBef>
              <a:spcAft>
                <a:spcPts val="0"/>
              </a:spcAft>
              <a:buClr>
                <a:schemeClr val="dk1"/>
              </a:buClr>
              <a:buSzPts val="1100"/>
              <a:buFont typeface="Arial"/>
              <a:buNone/>
            </a:pPr>
            <a:endParaRPr sz="1300" dirty="0">
              <a:solidFill>
                <a:schemeClr val="dk1"/>
              </a:solidFill>
            </a:endParaRPr>
          </a:p>
          <a:p>
            <a:pPr marL="0" lvl="0" indent="457200" algn="l" rtl="0">
              <a:lnSpc>
                <a:spcPct val="82353"/>
              </a:lnSpc>
              <a:spcBef>
                <a:spcPts val="1800"/>
              </a:spcBef>
              <a:spcAft>
                <a:spcPts val="0"/>
              </a:spcAft>
              <a:buClr>
                <a:schemeClr val="dk1"/>
              </a:buClr>
              <a:buSzPts val="1100"/>
              <a:buFont typeface="Arial"/>
              <a:buNone/>
            </a:pPr>
            <a:r>
              <a:rPr lang="fr" sz="1000" b="1" i="1" u="sng" dirty="0">
                <a:solidFill>
                  <a:srgbClr val="FF0000"/>
                </a:solidFill>
              </a:rPr>
              <a:t>2</a:t>
            </a:r>
            <a:r>
              <a:rPr lang="fr" b="1" i="1" u="sng" dirty="0">
                <a:solidFill>
                  <a:srgbClr val="FF0000"/>
                </a:solidFill>
              </a:rPr>
              <a:t>/Liste des candidats potentiels:</a:t>
            </a:r>
            <a:endParaRPr b="1" i="1" u="sng" dirty="0">
              <a:solidFill>
                <a:srgbClr val="FF0000"/>
              </a:solidFill>
            </a:endParaRPr>
          </a:p>
          <a:p>
            <a:pPr marL="0" lvl="0" indent="0" algn="l" rtl="0">
              <a:lnSpc>
                <a:spcPct val="118181"/>
              </a:lnSpc>
              <a:spcBef>
                <a:spcPts val="400"/>
              </a:spcBef>
              <a:spcAft>
                <a:spcPts val="0"/>
              </a:spcAft>
              <a:buClr>
                <a:schemeClr val="dk1"/>
              </a:buClr>
              <a:buSzPts val="1100"/>
              <a:buFont typeface="Arial"/>
              <a:buNone/>
            </a:pPr>
            <a:endParaRPr sz="1300" dirty="0">
              <a:solidFill>
                <a:schemeClr val="dk1"/>
              </a:solidFill>
            </a:endParaRPr>
          </a:p>
          <a:p>
            <a:pPr marL="63500" marR="787400" lvl="0" indent="0" algn="l" rtl="0">
              <a:lnSpc>
                <a:spcPct val="135908"/>
              </a:lnSpc>
              <a:spcBef>
                <a:spcPts val="1300"/>
              </a:spcBef>
              <a:spcAft>
                <a:spcPts val="0"/>
              </a:spcAft>
              <a:buNone/>
            </a:pPr>
            <a:r>
              <a:rPr lang="fr" sz="1300" dirty="0">
                <a:solidFill>
                  <a:schemeClr val="dk1"/>
                </a:solidFill>
              </a:rPr>
              <a:t>Cette dernière va permettre au conseiller étudiant, responsable academique et pédagogique de retrouver la liste complète des patients enregistrés par le biais de la plate-forme.</a:t>
            </a:r>
            <a:endParaRPr sz="1300" dirty="0">
              <a:solidFill>
                <a:schemeClr val="dk1"/>
              </a:solidFill>
            </a:endParaRPr>
          </a:p>
          <a:p>
            <a:pPr marL="63500" marR="787400" lvl="0" indent="0" algn="l" rtl="0">
              <a:lnSpc>
                <a:spcPct val="135908"/>
              </a:lnSpc>
              <a:spcBef>
                <a:spcPts val="1300"/>
              </a:spcBef>
              <a:spcAft>
                <a:spcPts val="0"/>
              </a:spcAft>
              <a:buNone/>
            </a:pPr>
            <a:r>
              <a:rPr lang="fr" sz="1300" b="1" i="1" u="sng" dirty="0">
                <a:solidFill>
                  <a:srgbClr val="FF0000"/>
                </a:solidFill>
              </a:rPr>
              <a:t>IV/ LES TECHNOLOGIES UTILISÉES</a:t>
            </a:r>
            <a:endParaRPr sz="1300" b="1" i="1" u="sng" dirty="0">
              <a:solidFill>
                <a:srgbClr val="FF0000"/>
              </a:solidFill>
            </a:endParaRPr>
          </a:p>
          <a:p>
            <a:pPr marL="0" lvl="0" indent="0" algn="l" rtl="0">
              <a:lnSpc>
                <a:spcPct val="118181"/>
              </a:lnSpc>
              <a:spcBef>
                <a:spcPts val="0"/>
              </a:spcBef>
              <a:spcAft>
                <a:spcPts val="0"/>
              </a:spcAft>
              <a:buNone/>
            </a:pPr>
            <a:endParaRPr sz="1300" dirty="0">
              <a:solidFill>
                <a:schemeClr val="dk1"/>
              </a:solidFill>
            </a:endParaRPr>
          </a:p>
          <a:p>
            <a:pPr marL="63500" marR="228600" lvl="0" indent="0" algn="l" rtl="0">
              <a:lnSpc>
                <a:spcPct val="135908"/>
              </a:lnSpc>
              <a:spcBef>
                <a:spcPts val="1300"/>
              </a:spcBef>
              <a:spcAft>
                <a:spcPts val="0"/>
              </a:spcAft>
              <a:buNone/>
            </a:pPr>
            <a:r>
              <a:rPr lang="fr" sz="1300" dirty="0">
                <a:solidFill>
                  <a:schemeClr val="dk1"/>
                </a:solidFill>
              </a:rPr>
              <a:t>Pour mettre en œuvre notre projet d’application web afin de répondre aux besoins des conseillers étudiant, responsable academique ou pédagogique , nous avons utilisé les technologies suivantes .</a:t>
            </a:r>
            <a:endParaRPr sz="1300" dirty="0">
              <a:solidFill>
                <a:schemeClr val="dk1"/>
              </a:solidFill>
            </a:endParaRPr>
          </a:p>
          <a:p>
            <a:pPr marL="0" lvl="0" indent="0" algn="l" rtl="0">
              <a:lnSpc>
                <a:spcPct val="118181"/>
              </a:lnSpc>
              <a:spcBef>
                <a:spcPts val="0"/>
              </a:spcBef>
              <a:spcAft>
                <a:spcPts val="0"/>
              </a:spcAft>
              <a:buNone/>
            </a:pPr>
            <a:endParaRPr sz="1300" dirty="0">
              <a:solidFill>
                <a:schemeClr val="dk1"/>
              </a:solidFill>
            </a:endParaRPr>
          </a:p>
          <a:p>
            <a:pPr marL="520700" lvl="0" indent="0" algn="l" rtl="0">
              <a:lnSpc>
                <a:spcPct val="118181"/>
              </a:lnSpc>
              <a:spcBef>
                <a:spcPts val="1300"/>
              </a:spcBef>
              <a:spcAft>
                <a:spcPts val="0"/>
              </a:spcAft>
              <a:buNone/>
            </a:pPr>
            <a:r>
              <a:rPr lang="fr" sz="1000" b="1" i="1" dirty="0">
                <a:solidFill>
                  <a:srgbClr val="FF0000"/>
                </a:solidFill>
              </a:rPr>
              <a:t>1/ </a:t>
            </a:r>
            <a:r>
              <a:rPr lang="fr" b="1" i="1" u="sng" dirty="0">
                <a:solidFill>
                  <a:srgbClr val="FF0000"/>
                </a:solidFill>
              </a:rPr>
              <a:t>HTML/CSS-</a:t>
            </a:r>
            <a:r>
              <a:rPr lang="fr" sz="1500" b="1" i="1" u="sng" dirty="0">
                <a:solidFill>
                  <a:srgbClr val="FF0000"/>
                </a:solidFill>
              </a:rPr>
              <a:t>Bootstrap</a:t>
            </a:r>
            <a:endParaRPr sz="1500" b="1" i="1" u="sng" dirty="0">
              <a:solidFill>
                <a:srgbClr val="FF0000"/>
              </a:solidFill>
            </a:endParaRPr>
          </a:p>
          <a:p>
            <a:pPr marL="520700" lvl="0" indent="0" algn="l" rtl="0">
              <a:lnSpc>
                <a:spcPct val="118181"/>
              </a:lnSpc>
              <a:spcBef>
                <a:spcPts val="1300"/>
              </a:spcBef>
              <a:spcAft>
                <a:spcPts val="0"/>
              </a:spcAft>
              <a:buNone/>
            </a:pPr>
            <a:endParaRPr sz="1300" dirty="0">
              <a:solidFill>
                <a:schemeClr val="dk1"/>
              </a:solidFill>
            </a:endParaRPr>
          </a:p>
          <a:p>
            <a:pPr marL="0" lvl="0" indent="0" algn="l" rtl="0">
              <a:lnSpc>
                <a:spcPct val="118181"/>
              </a:lnSpc>
              <a:spcBef>
                <a:spcPts val="0"/>
              </a:spcBef>
              <a:spcAft>
                <a:spcPts val="0"/>
              </a:spcAft>
              <a:buNone/>
            </a:pPr>
            <a:r>
              <a:rPr lang="fr" sz="1300" dirty="0">
                <a:solidFill>
                  <a:schemeClr val="dk1"/>
                </a:solidFill>
              </a:rPr>
              <a:t>Pour la structure et le style de notre application. En effet HTML est un langage de balisage qui nous permet de structurer nos pages Web et CSS quant à lui permet de rendre les pages plus jolies en y appliquant un style.</a:t>
            </a:r>
            <a:endParaRPr sz="1300" dirty="0">
              <a:solidFill>
                <a:schemeClr val="dk1"/>
              </a:solidFill>
            </a:endParaRPr>
          </a:p>
          <a:p>
            <a:pPr marL="520700" lvl="0" indent="0" algn="l" rtl="0">
              <a:lnSpc>
                <a:spcPct val="118181"/>
              </a:lnSpc>
              <a:spcBef>
                <a:spcPts val="1100"/>
              </a:spcBef>
              <a:spcAft>
                <a:spcPts val="0"/>
              </a:spcAft>
              <a:buNone/>
            </a:pPr>
            <a:endParaRPr sz="1300" dirty="0">
              <a:solidFill>
                <a:schemeClr val="dk1"/>
              </a:solidFill>
            </a:endParaRPr>
          </a:p>
          <a:p>
            <a:pPr marL="0" lvl="0" indent="0" algn="l" rtl="0">
              <a:lnSpc>
                <a:spcPct val="118181"/>
              </a:lnSpc>
              <a:spcBef>
                <a:spcPts val="1300"/>
              </a:spcBef>
              <a:spcAft>
                <a:spcPts val="0"/>
              </a:spcAft>
              <a:buNone/>
            </a:pPr>
            <a:endParaRPr sz="1300" dirty="0">
              <a:solidFill>
                <a:schemeClr val="dk1"/>
              </a:solidFill>
            </a:endParaRPr>
          </a:p>
          <a:p>
            <a:pPr marL="609600" lvl="0" indent="0" algn="l" rtl="0">
              <a:lnSpc>
                <a:spcPct val="118181"/>
              </a:lnSpc>
              <a:spcBef>
                <a:spcPts val="0"/>
              </a:spcBef>
              <a:spcAft>
                <a:spcPts val="0"/>
              </a:spcAft>
              <a:buNone/>
            </a:pPr>
            <a:r>
              <a:rPr lang="fr" sz="1300" i="1" dirty="0">
                <a:solidFill>
                  <a:srgbClr val="FF0000"/>
                </a:solidFill>
              </a:rPr>
              <a:t>2/ </a:t>
            </a:r>
            <a:r>
              <a:rPr lang="fr" sz="1500" b="1" i="1" u="sng" dirty="0">
                <a:solidFill>
                  <a:srgbClr val="FF0000"/>
                </a:solidFill>
              </a:rPr>
              <a:t>ReactJS:</a:t>
            </a:r>
            <a:endParaRPr sz="1500" b="1" i="1" u="sng" dirty="0">
              <a:solidFill>
                <a:srgbClr val="FF0000"/>
              </a:solidFill>
            </a:endParaRPr>
          </a:p>
          <a:p>
            <a:pPr marL="609600" lvl="0" indent="0" algn="l" rtl="0">
              <a:lnSpc>
                <a:spcPct val="118181"/>
              </a:lnSpc>
              <a:spcBef>
                <a:spcPts val="0"/>
              </a:spcBef>
              <a:spcAft>
                <a:spcPts val="0"/>
              </a:spcAft>
              <a:buNone/>
            </a:pPr>
            <a:endParaRPr sz="1300" dirty="0">
              <a:solidFill>
                <a:schemeClr val="dk1"/>
              </a:solidFill>
            </a:endParaRPr>
          </a:p>
          <a:p>
            <a:pPr marL="0" lvl="0" indent="0" algn="l" rtl="0">
              <a:lnSpc>
                <a:spcPct val="118181"/>
              </a:lnSpc>
              <a:spcBef>
                <a:spcPts val="0"/>
              </a:spcBef>
              <a:spcAft>
                <a:spcPts val="0"/>
              </a:spcAft>
              <a:buNone/>
            </a:pPr>
            <a:r>
              <a:rPr lang="fr" sz="1300" dirty="0">
                <a:solidFill>
                  <a:schemeClr val="dk1"/>
                </a:solidFill>
              </a:rPr>
              <a:t>Une application est constituée de deux parties essentielles que sont le front(interface utilisateur) et le back-end(serveur et base de données).</a:t>
            </a:r>
            <a:endParaRPr sz="1300" dirty="0">
              <a:solidFill>
                <a:schemeClr val="dk1"/>
              </a:solidFill>
            </a:endParaRPr>
          </a:p>
          <a:p>
            <a:pPr marL="0" lvl="0" indent="0" algn="l" rtl="0">
              <a:lnSpc>
                <a:spcPct val="118181"/>
              </a:lnSpc>
              <a:spcBef>
                <a:spcPts val="0"/>
              </a:spcBef>
              <a:spcAft>
                <a:spcPts val="0"/>
              </a:spcAft>
              <a:buNone/>
            </a:pPr>
            <a:r>
              <a:rPr lang="fr" sz="1300" dirty="0">
                <a:solidFill>
                  <a:schemeClr val="dk1"/>
                </a:solidFill>
              </a:rPr>
              <a:t>Pour la partie front nous allons utiliser React JS, une bibliothèque de JavaScript nous permettant de créer une interface utilisateur.</a:t>
            </a:r>
            <a:endParaRPr sz="1300" dirty="0">
              <a:solidFill>
                <a:schemeClr val="dk1"/>
              </a:solidFill>
            </a:endParaRPr>
          </a:p>
          <a:p>
            <a:pPr marL="0" marR="88900" lvl="0" indent="0" algn="l" rtl="0">
              <a:lnSpc>
                <a:spcPct val="135908"/>
              </a:lnSpc>
              <a:spcBef>
                <a:spcPts val="400"/>
              </a:spcBef>
              <a:spcAft>
                <a:spcPts val="0"/>
              </a:spcAft>
              <a:buNone/>
            </a:pPr>
            <a:endParaRPr sz="1300" dirty="0">
              <a:solidFill>
                <a:schemeClr val="dk1"/>
              </a:solidFill>
            </a:endParaRPr>
          </a:p>
          <a:p>
            <a:pPr marL="0" marR="88900" lvl="0" indent="457200" algn="l" rtl="0">
              <a:lnSpc>
                <a:spcPct val="135908"/>
              </a:lnSpc>
              <a:spcBef>
                <a:spcPts val="400"/>
              </a:spcBef>
              <a:spcAft>
                <a:spcPts val="0"/>
              </a:spcAft>
              <a:buNone/>
            </a:pPr>
            <a:r>
              <a:rPr lang="fr" sz="1300" i="1" dirty="0">
                <a:solidFill>
                  <a:srgbClr val="FF0000"/>
                </a:solidFill>
              </a:rPr>
              <a:t>3/ </a:t>
            </a:r>
            <a:r>
              <a:rPr lang="fr" sz="1500" b="1" i="1" u="sng" dirty="0">
                <a:solidFill>
                  <a:srgbClr val="FF0000"/>
                </a:solidFill>
              </a:rPr>
              <a:t>NodeJS-Express-MongoDB</a:t>
            </a:r>
            <a:endParaRPr sz="1500" b="1" i="1" u="sng" dirty="0">
              <a:solidFill>
                <a:srgbClr val="FF0000"/>
              </a:solidFill>
            </a:endParaRPr>
          </a:p>
          <a:p>
            <a:pPr marL="0" marR="88900" lvl="0" indent="0" algn="l" rtl="0">
              <a:lnSpc>
                <a:spcPct val="135908"/>
              </a:lnSpc>
              <a:spcBef>
                <a:spcPts val="400"/>
              </a:spcBef>
              <a:spcAft>
                <a:spcPts val="0"/>
              </a:spcAft>
              <a:buNone/>
            </a:pPr>
            <a:endParaRPr sz="1300" dirty="0">
              <a:solidFill>
                <a:schemeClr val="dk1"/>
              </a:solidFill>
            </a:endParaRPr>
          </a:p>
          <a:p>
            <a:pPr marL="0" marR="88900" lvl="0" indent="0" algn="l" rtl="0">
              <a:lnSpc>
                <a:spcPct val="135908"/>
              </a:lnSpc>
              <a:spcBef>
                <a:spcPts val="400"/>
              </a:spcBef>
              <a:spcAft>
                <a:spcPts val="0"/>
              </a:spcAft>
              <a:buNone/>
            </a:pPr>
            <a:r>
              <a:rPr lang="fr" sz="1300" dirty="0">
                <a:solidFill>
                  <a:schemeClr val="dk1"/>
                </a:solidFill>
              </a:rPr>
              <a:t>Pour la partie back-end, nous allons utiliser les technologies Node JS(permet de créer une application réseau rapide évolutive), Express ,permettant de fournir des outils pour faciliter la création d’application NodeJS, et MongoDB qui est une base de données NoSQL nous permettant donc d’enregistrer nos informations.</a:t>
            </a:r>
            <a:endParaRPr sz="1300" b="1" i="1" u="sng" dirty="0">
              <a:solidFill>
                <a:srgbClr val="FF0000"/>
              </a:solidFill>
            </a:endParaRPr>
          </a:p>
          <a:p>
            <a:pPr marL="63500" marR="787400" lvl="0" indent="0" algn="l" rtl="0">
              <a:lnSpc>
                <a:spcPct val="135908"/>
              </a:lnSpc>
              <a:spcBef>
                <a:spcPts val="1300"/>
              </a:spcBef>
              <a:spcAft>
                <a:spcPts val="0"/>
              </a:spcAft>
              <a:buClr>
                <a:schemeClr val="dk1"/>
              </a:buClr>
              <a:buSzPts val="1100"/>
              <a:buFont typeface="Arial"/>
              <a:buNone/>
            </a:pPr>
            <a:endParaRPr sz="1300" dirty="0">
              <a:solidFill>
                <a:schemeClr val="dk1"/>
              </a:solidFill>
            </a:endParaRPr>
          </a:p>
          <a:p>
            <a:pPr marL="0" lvl="0" indent="0" algn="l" rtl="0">
              <a:spcBef>
                <a:spcPts val="0"/>
              </a:spcBef>
              <a:spcAft>
                <a:spcPts val="0"/>
              </a:spcAft>
              <a:buNone/>
            </a:pPr>
            <a:endParaRPr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p:nvPr/>
        </p:nvSpPr>
        <p:spPr>
          <a:xfrm>
            <a:off x="3392775" y="48300"/>
            <a:ext cx="5751300" cy="5095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4"/>
          <p:cNvSpPr/>
          <p:nvPr/>
        </p:nvSpPr>
        <p:spPr>
          <a:xfrm>
            <a:off x="3717675" y="1881000"/>
            <a:ext cx="1708500" cy="796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4"/>
          <p:cNvSpPr txBox="1"/>
          <p:nvPr/>
        </p:nvSpPr>
        <p:spPr>
          <a:xfrm>
            <a:off x="4034625" y="1971600"/>
            <a:ext cx="1074600" cy="61552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 dirty="0"/>
              <a:t>gestion  candidats</a:t>
            </a:r>
            <a:endParaRPr dirty="0"/>
          </a:p>
        </p:txBody>
      </p:sp>
      <p:cxnSp>
        <p:nvCxnSpPr>
          <p:cNvPr id="63" name="Google Shape;63;p14"/>
          <p:cNvCxnSpPr>
            <a:endCxn id="61" idx="2"/>
          </p:cNvCxnSpPr>
          <p:nvPr/>
        </p:nvCxnSpPr>
        <p:spPr>
          <a:xfrm rot="10800000" flipH="1">
            <a:off x="1907475" y="2279400"/>
            <a:ext cx="1810200" cy="147600"/>
          </a:xfrm>
          <a:prstGeom prst="straightConnector1">
            <a:avLst/>
          </a:prstGeom>
          <a:noFill/>
          <a:ln w="9525" cap="flat" cmpd="sng">
            <a:solidFill>
              <a:schemeClr val="dk2"/>
            </a:solidFill>
            <a:prstDash val="solid"/>
            <a:round/>
            <a:headEnd type="none" w="med" len="med"/>
            <a:tailEnd type="none" w="med" len="med"/>
          </a:ln>
        </p:spPr>
      </p:cxnSp>
      <p:sp>
        <p:nvSpPr>
          <p:cNvPr id="64" name="Google Shape;64;p14"/>
          <p:cNvSpPr/>
          <p:nvPr/>
        </p:nvSpPr>
        <p:spPr>
          <a:xfrm>
            <a:off x="1390425" y="1747500"/>
            <a:ext cx="301800" cy="301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 name="Google Shape;65;p14"/>
          <p:cNvCxnSpPr/>
          <p:nvPr/>
        </p:nvCxnSpPr>
        <p:spPr>
          <a:xfrm>
            <a:off x="1541325" y="2049300"/>
            <a:ext cx="4200" cy="498300"/>
          </a:xfrm>
          <a:prstGeom prst="straightConnector1">
            <a:avLst/>
          </a:prstGeom>
          <a:noFill/>
          <a:ln w="9525" cap="flat" cmpd="sng">
            <a:solidFill>
              <a:schemeClr val="dk2"/>
            </a:solidFill>
            <a:prstDash val="solid"/>
            <a:round/>
            <a:headEnd type="none" w="med" len="med"/>
            <a:tailEnd type="none" w="med" len="med"/>
          </a:ln>
        </p:spPr>
      </p:cxnSp>
      <p:cxnSp>
        <p:nvCxnSpPr>
          <p:cNvPr id="66" name="Google Shape;66;p14"/>
          <p:cNvCxnSpPr/>
          <p:nvPr/>
        </p:nvCxnSpPr>
        <p:spPr>
          <a:xfrm flipH="1">
            <a:off x="1311825" y="2137650"/>
            <a:ext cx="229500" cy="193200"/>
          </a:xfrm>
          <a:prstGeom prst="straightConnector1">
            <a:avLst/>
          </a:prstGeom>
          <a:noFill/>
          <a:ln w="9525" cap="flat" cmpd="sng">
            <a:solidFill>
              <a:schemeClr val="dk2"/>
            </a:solidFill>
            <a:prstDash val="solid"/>
            <a:round/>
            <a:headEnd type="none" w="med" len="med"/>
            <a:tailEnd type="none" w="med" len="med"/>
          </a:ln>
        </p:spPr>
      </p:cxnSp>
      <p:cxnSp>
        <p:nvCxnSpPr>
          <p:cNvPr id="67" name="Google Shape;67;p14"/>
          <p:cNvCxnSpPr/>
          <p:nvPr/>
        </p:nvCxnSpPr>
        <p:spPr>
          <a:xfrm>
            <a:off x="1527525" y="2092825"/>
            <a:ext cx="241500" cy="229500"/>
          </a:xfrm>
          <a:prstGeom prst="straightConnector1">
            <a:avLst/>
          </a:prstGeom>
          <a:noFill/>
          <a:ln w="9525" cap="flat" cmpd="sng">
            <a:solidFill>
              <a:schemeClr val="dk2"/>
            </a:solidFill>
            <a:prstDash val="solid"/>
            <a:round/>
            <a:headEnd type="none" w="med" len="med"/>
            <a:tailEnd type="none" w="med" len="med"/>
          </a:ln>
        </p:spPr>
      </p:cxnSp>
      <p:cxnSp>
        <p:nvCxnSpPr>
          <p:cNvPr id="68" name="Google Shape;68;p14"/>
          <p:cNvCxnSpPr/>
          <p:nvPr/>
        </p:nvCxnSpPr>
        <p:spPr>
          <a:xfrm flipH="1">
            <a:off x="1181325" y="2530200"/>
            <a:ext cx="338100" cy="338100"/>
          </a:xfrm>
          <a:prstGeom prst="straightConnector1">
            <a:avLst/>
          </a:prstGeom>
          <a:noFill/>
          <a:ln w="9525" cap="flat" cmpd="sng">
            <a:solidFill>
              <a:schemeClr val="dk2"/>
            </a:solidFill>
            <a:prstDash val="solid"/>
            <a:round/>
            <a:headEnd type="none" w="med" len="med"/>
            <a:tailEnd type="none" w="med" len="med"/>
          </a:ln>
        </p:spPr>
      </p:cxnSp>
      <p:cxnSp>
        <p:nvCxnSpPr>
          <p:cNvPr id="69" name="Google Shape;69;p14"/>
          <p:cNvCxnSpPr/>
          <p:nvPr/>
        </p:nvCxnSpPr>
        <p:spPr>
          <a:xfrm>
            <a:off x="1521325" y="2518275"/>
            <a:ext cx="338100" cy="301800"/>
          </a:xfrm>
          <a:prstGeom prst="straightConnector1">
            <a:avLst/>
          </a:prstGeom>
          <a:noFill/>
          <a:ln w="9525" cap="flat" cmpd="sng">
            <a:solidFill>
              <a:schemeClr val="dk2"/>
            </a:solidFill>
            <a:prstDash val="solid"/>
            <a:round/>
            <a:headEnd type="none" w="med" len="med"/>
            <a:tailEnd type="none" w="med" len="med"/>
          </a:ln>
        </p:spPr>
      </p:cxnSp>
      <p:sp>
        <p:nvSpPr>
          <p:cNvPr id="70" name="Google Shape;70;p14"/>
          <p:cNvSpPr txBox="1"/>
          <p:nvPr/>
        </p:nvSpPr>
        <p:spPr>
          <a:xfrm>
            <a:off x="291675" y="2943150"/>
            <a:ext cx="24993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
              <a:t>administrateur</a:t>
            </a:r>
            <a:endParaRPr/>
          </a:p>
        </p:txBody>
      </p:sp>
      <p:sp>
        <p:nvSpPr>
          <p:cNvPr id="71" name="Google Shape;71;p14"/>
          <p:cNvSpPr txBox="1"/>
          <p:nvPr/>
        </p:nvSpPr>
        <p:spPr>
          <a:xfrm>
            <a:off x="60375" y="48300"/>
            <a:ext cx="3127200" cy="384900"/>
          </a:xfrm>
          <a:prstGeom prst="rect">
            <a:avLst/>
          </a:prstGeom>
          <a:noFill/>
          <a:ln>
            <a:noFill/>
          </a:ln>
        </p:spPr>
        <p:txBody>
          <a:bodyPr spcFirstLastPara="1" wrap="square" lIns="91425" tIns="91425" rIns="91425" bIns="91425" anchor="t" anchorCtr="0">
            <a:spAutoFit/>
          </a:bodyPr>
          <a:lstStyle/>
          <a:p>
            <a:pPr marL="63500" lvl="0" indent="0" algn="l" rtl="0">
              <a:lnSpc>
                <a:spcPct val="135908"/>
              </a:lnSpc>
              <a:spcBef>
                <a:spcPts val="1300"/>
              </a:spcBef>
              <a:spcAft>
                <a:spcPts val="0"/>
              </a:spcAft>
              <a:buNone/>
            </a:pPr>
            <a:r>
              <a:rPr lang="fr" sz="1300" b="1" i="1" u="sng">
                <a:solidFill>
                  <a:srgbClr val="FF0000"/>
                </a:solidFill>
              </a:rPr>
              <a:t>V/ CASE DIAGRAMME:</a:t>
            </a:r>
            <a:endParaRPr/>
          </a:p>
        </p:txBody>
      </p:sp>
      <p:sp>
        <p:nvSpPr>
          <p:cNvPr id="72" name="Google Shape;72;p14"/>
          <p:cNvSpPr/>
          <p:nvPr/>
        </p:nvSpPr>
        <p:spPr>
          <a:xfrm>
            <a:off x="5892075" y="1038900"/>
            <a:ext cx="1340100" cy="796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4"/>
          <p:cNvSpPr txBox="1"/>
          <p:nvPr/>
        </p:nvSpPr>
        <p:spPr>
          <a:xfrm>
            <a:off x="6011325" y="1129500"/>
            <a:ext cx="1074600" cy="61552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 dirty="0"/>
              <a:t>ajouter  candidat</a:t>
            </a:r>
            <a:endParaRPr dirty="0"/>
          </a:p>
        </p:txBody>
      </p:sp>
      <p:sp>
        <p:nvSpPr>
          <p:cNvPr id="74" name="Google Shape;74;p14"/>
          <p:cNvSpPr/>
          <p:nvPr/>
        </p:nvSpPr>
        <p:spPr>
          <a:xfrm>
            <a:off x="7322525" y="1973525"/>
            <a:ext cx="1340100" cy="704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4"/>
          <p:cNvSpPr txBox="1"/>
          <p:nvPr/>
        </p:nvSpPr>
        <p:spPr>
          <a:xfrm>
            <a:off x="7355025" y="1987925"/>
            <a:ext cx="1291800" cy="61552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 dirty="0"/>
              <a:t>supprimer candidat</a:t>
            </a:r>
            <a:endParaRPr dirty="0"/>
          </a:p>
        </p:txBody>
      </p:sp>
      <p:sp>
        <p:nvSpPr>
          <p:cNvPr id="76" name="Google Shape;76;p14"/>
          <p:cNvSpPr/>
          <p:nvPr/>
        </p:nvSpPr>
        <p:spPr>
          <a:xfrm>
            <a:off x="6163725" y="3192725"/>
            <a:ext cx="1340100" cy="704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4"/>
          <p:cNvSpPr txBox="1"/>
          <p:nvPr/>
        </p:nvSpPr>
        <p:spPr>
          <a:xfrm>
            <a:off x="6135825" y="3207125"/>
            <a:ext cx="1291800" cy="61552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 dirty="0"/>
              <a:t>modifier candidat</a:t>
            </a:r>
            <a:endParaRPr dirty="0"/>
          </a:p>
        </p:txBody>
      </p:sp>
      <p:cxnSp>
        <p:nvCxnSpPr>
          <p:cNvPr id="78" name="Google Shape;78;p14"/>
          <p:cNvCxnSpPr>
            <a:stCxn id="72" idx="2"/>
            <a:endCxn id="61" idx="7"/>
          </p:cNvCxnSpPr>
          <p:nvPr/>
        </p:nvCxnSpPr>
        <p:spPr>
          <a:xfrm flipH="1">
            <a:off x="5175975" y="1437300"/>
            <a:ext cx="716100" cy="560400"/>
          </a:xfrm>
          <a:prstGeom prst="straightConnector1">
            <a:avLst/>
          </a:prstGeom>
          <a:noFill/>
          <a:ln w="9525" cap="flat" cmpd="sng">
            <a:solidFill>
              <a:schemeClr val="dk2"/>
            </a:solidFill>
            <a:prstDash val="solid"/>
            <a:round/>
            <a:headEnd type="none" w="med" len="med"/>
            <a:tailEnd type="triangle" w="med" len="med"/>
          </a:ln>
        </p:spPr>
      </p:cxnSp>
      <p:cxnSp>
        <p:nvCxnSpPr>
          <p:cNvPr id="79" name="Google Shape;79;p14"/>
          <p:cNvCxnSpPr>
            <a:stCxn id="76" idx="2"/>
            <a:endCxn id="61" idx="5"/>
          </p:cNvCxnSpPr>
          <p:nvPr/>
        </p:nvCxnSpPr>
        <p:spPr>
          <a:xfrm rot="10800000">
            <a:off x="5175825" y="2561225"/>
            <a:ext cx="987900" cy="983700"/>
          </a:xfrm>
          <a:prstGeom prst="straightConnector1">
            <a:avLst/>
          </a:prstGeom>
          <a:noFill/>
          <a:ln w="9525" cap="flat" cmpd="sng">
            <a:solidFill>
              <a:schemeClr val="dk2"/>
            </a:solidFill>
            <a:prstDash val="solid"/>
            <a:round/>
            <a:headEnd type="none" w="med" len="med"/>
            <a:tailEnd type="triangle" w="med" len="med"/>
          </a:ln>
        </p:spPr>
      </p:cxnSp>
      <p:cxnSp>
        <p:nvCxnSpPr>
          <p:cNvPr id="80" name="Google Shape;80;p14"/>
          <p:cNvCxnSpPr>
            <a:stCxn id="74" idx="2"/>
            <a:endCxn id="61" idx="6"/>
          </p:cNvCxnSpPr>
          <p:nvPr/>
        </p:nvCxnSpPr>
        <p:spPr>
          <a:xfrm rot="10800000">
            <a:off x="5426225" y="2279525"/>
            <a:ext cx="1896300" cy="46200"/>
          </a:xfrm>
          <a:prstGeom prst="straightConnector1">
            <a:avLst/>
          </a:prstGeom>
          <a:noFill/>
          <a:ln w="9525" cap="flat" cmpd="sng">
            <a:solidFill>
              <a:schemeClr val="dk2"/>
            </a:solidFill>
            <a:prstDash val="solid"/>
            <a:round/>
            <a:headEnd type="none" w="med" len="med"/>
            <a:tailEnd type="triangle" w="med" len="med"/>
          </a:ln>
        </p:spPr>
      </p:cxnSp>
      <p:sp>
        <p:nvSpPr>
          <p:cNvPr id="81" name="Google Shape;81;p14"/>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82" name="Google Shape;82;p14"/>
          <p:cNvSpPr/>
          <p:nvPr/>
        </p:nvSpPr>
        <p:spPr>
          <a:xfrm>
            <a:off x="3793875" y="3405000"/>
            <a:ext cx="1708500" cy="796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4"/>
          <p:cNvSpPr txBox="1"/>
          <p:nvPr/>
        </p:nvSpPr>
        <p:spPr>
          <a:xfrm>
            <a:off x="4110825" y="3495600"/>
            <a:ext cx="1074600" cy="61552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 dirty="0"/>
              <a:t>voir liste candidats</a:t>
            </a:r>
            <a:endParaRPr dirty="0"/>
          </a:p>
        </p:txBody>
      </p:sp>
      <p:cxnSp>
        <p:nvCxnSpPr>
          <p:cNvPr id="84" name="Google Shape;84;p14"/>
          <p:cNvCxnSpPr>
            <a:endCxn id="61" idx="4"/>
          </p:cNvCxnSpPr>
          <p:nvPr/>
        </p:nvCxnSpPr>
        <p:spPr>
          <a:xfrm rot="10800000">
            <a:off x="4571925" y="2677800"/>
            <a:ext cx="76200" cy="7272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5"/>
          <p:cNvSpPr txBox="1"/>
          <p:nvPr/>
        </p:nvSpPr>
        <p:spPr>
          <a:xfrm>
            <a:off x="12075" y="0"/>
            <a:ext cx="9144000" cy="672000"/>
          </a:xfrm>
          <a:prstGeom prst="rect">
            <a:avLst/>
          </a:prstGeom>
          <a:noFill/>
          <a:ln>
            <a:noFill/>
          </a:ln>
        </p:spPr>
        <p:txBody>
          <a:bodyPr spcFirstLastPara="1" wrap="square" lIns="91425" tIns="91425" rIns="91425" bIns="91425" anchor="t" anchorCtr="0">
            <a:spAutoFit/>
          </a:bodyPr>
          <a:lstStyle/>
          <a:p>
            <a:pPr marL="63500" lvl="0" indent="0" algn="l" rtl="0">
              <a:lnSpc>
                <a:spcPct val="135908"/>
              </a:lnSpc>
              <a:spcBef>
                <a:spcPts val="1300"/>
              </a:spcBef>
              <a:spcAft>
                <a:spcPts val="0"/>
              </a:spcAft>
              <a:buClr>
                <a:schemeClr val="dk1"/>
              </a:buClr>
              <a:buSzPts val="1100"/>
              <a:buFont typeface="Arial"/>
              <a:buNone/>
            </a:pPr>
            <a:r>
              <a:rPr lang="fr" sz="1300" b="1" i="1" u="sng">
                <a:solidFill>
                  <a:srgbClr val="FF0000"/>
                </a:solidFill>
              </a:rPr>
              <a:t>V/ CLASSES DIAGRAMME:</a:t>
            </a:r>
            <a:endParaRPr>
              <a:solidFill>
                <a:schemeClr val="dk1"/>
              </a:solidFill>
            </a:endParaRPr>
          </a:p>
          <a:p>
            <a:pPr marL="0" lvl="0" indent="0" algn="l" rtl="0">
              <a:spcBef>
                <a:spcPts val="0"/>
              </a:spcBef>
              <a:spcAft>
                <a:spcPts val="0"/>
              </a:spcAft>
              <a:buNone/>
            </a:pPr>
            <a:endParaRPr>
              <a:solidFill>
                <a:schemeClr val="dk1"/>
              </a:solidFill>
            </a:endParaRPr>
          </a:p>
        </p:txBody>
      </p:sp>
      <p:sp>
        <p:nvSpPr>
          <p:cNvPr id="90" name="Google Shape;90;p15"/>
          <p:cNvSpPr/>
          <p:nvPr/>
        </p:nvSpPr>
        <p:spPr>
          <a:xfrm>
            <a:off x="1535250" y="1517950"/>
            <a:ext cx="1654200" cy="18795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1" name="Google Shape;91;p15"/>
          <p:cNvCxnSpPr>
            <a:stCxn id="90" idx="3"/>
            <a:endCxn id="92" idx="1"/>
          </p:cNvCxnSpPr>
          <p:nvPr/>
        </p:nvCxnSpPr>
        <p:spPr>
          <a:xfrm>
            <a:off x="3189450" y="2457700"/>
            <a:ext cx="4144275" cy="1033726"/>
          </a:xfrm>
          <a:prstGeom prst="straightConnector1">
            <a:avLst/>
          </a:prstGeom>
          <a:noFill/>
          <a:ln w="9525" cap="flat" cmpd="sng">
            <a:solidFill>
              <a:srgbClr val="595959"/>
            </a:solidFill>
            <a:prstDash val="solid"/>
            <a:round/>
            <a:headEnd type="none" w="med" len="med"/>
            <a:tailEnd type="none" w="med" len="med"/>
          </a:ln>
        </p:spPr>
      </p:cxnSp>
      <p:sp>
        <p:nvSpPr>
          <p:cNvPr id="93" name="Google Shape;93;p15"/>
          <p:cNvSpPr txBox="1"/>
          <p:nvPr/>
        </p:nvSpPr>
        <p:spPr>
          <a:xfrm>
            <a:off x="1573350" y="1517950"/>
            <a:ext cx="1578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 dirty="0"/>
              <a:t>utilisateur</a:t>
            </a:r>
            <a:endParaRPr dirty="0"/>
          </a:p>
        </p:txBody>
      </p:sp>
      <p:cxnSp>
        <p:nvCxnSpPr>
          <p:cNvPr id="94" name="Google Shape;94;p15"/>
          <p:cNvCxnSpPr/>
          <p:nvPr/>
        </p:nvCxnSpPr>
        <p:spPr>
          <a:xfrm>
            <a:off x="1535250" y="1874175"/>
            <a:ext cx="1680900" cy="11400"/>
          </a:xfrm>
          <a:prstGeom prst="straightConnector1">
            <a:avLst/>
          </a:prstGeom>
          <a:noFill/>
          <a:ln w="9525" cap="flat" cmpd="sng">
            <a:solidFill>
              <a:srgbClr val="595959"/>
            </a:solidFill>
            <a:prstDash val="solid"/>
            <a:round/>
            <a:headEnd type="none" w="med" len="med"/>
            <a:tailEnd type="none" w="med" len="med"/>
          </a:ln>
        </p:spPr>
      </p:cxnSp>
      <p:sp>
        <p:nvSpPr>
          <p:cNvPr id="95" name="Google Shape;95;p15"/>
          <p:cNvSpPr txBox="1"/>
          <p:nvPr/>
        </p:nvSpPr>
        <p:spPr>
          <a:xfrm>
            <a:off x="1535250" y="1998850"/>
            <a:ext cx="1680900" cy="147729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FR" u="sng" dirty="0"/>
              <a:t>I</a:t>
            </a:r>
            <a:r>
              <a:rPr lang="fr" u="sng" dirty="0"/>
              <a:t>d utilisateur</a:t>
            </a:r>
            <a:endParaRPr u="sng" dirty="0"/>
          </a:p>
          <a:p>
            <a:pPr marL="0" lvl="0" indent="0" algn="l" rtl="0">
              <a:spcBef>
                <a:spcPts val="0"/>
              </a:spcBef>
              <a:spcAft>
                <a:spcPts val="0"/>
              </a:spcAft>
              <a:buNone/>
            </a:pPr>
            <a:r>
              <a:rPr lang="fr" dirty="0"/>
              <a:t>nom</a:t>
            </a:r>
            <a:endParaRPr dirty="0"/>
          </a:p>
          <a:p>
            <a:pPr marL="0" lvl="0" indent="0" algn="l" rtl="0">
              <a:spcBef>
                <a:spcPts val="0"/>
              </a:spcBef>
              <a:spcAft>
                <a:spcPts val="0"/>
              </a:spcAft>
              <a:buNone/>
            </a:pPr>
            <a:r>
              <a:rPr lang="fr" dirty="0"/>
              <a:t>prenom</a:t>
            </a:r>
            <a:endParaRPr dirty="0"/>
          </a:p>
          <a:p>
            <a:pPr marL="0" lvl="0" indent="0" algn="l" rtl="0">
              <a:spcBef>
                <a:spcPts val="0"/>
              </a:spcBef>
              <a:spcAft>
                <a:spcPts val="0"/>
              </a:spcAft>
              <a:buNone/>
            </a:pPr>
            <a:r>
              <a:rPr lang="fr-FR" dirty="0"/>
              <a:t>R</a:t>
            </a:r>
            <a:r>
              <a:rPr lang="fr" dirty="0"/>
              <a:t>ole</a:t>
            </a:r>
          </a:p>
          <a:p>
            <a:pPr marL="0" lvl="0" indent="0" algn="l" rtl="0">
              <a:spcBef>
                <a:spcPts val="0"/>
              </a:spcBef>
              <a:spcAft>
                <a:spcPts val="0"/>
              </a:spcAft>
              <a:buNone/>
            </a:pPr>
            <a:r>
              <a:rPr lang="fr-FR" dirty="0"/>
              <a:t>E</a:t>
            </a:r>
            <a:r>
              <a:rPr lang="fr" dirty="0"/>
              <a:t>mail</a:t>
            </a:r>
          </a:p>
          <a:p>
            <a:pPr marL="0" lvl="0" indent="0" algn="l" rtl="0">
              <a:spcBef>
                <a:spcPts val="0"/>
              </a:spcBef>
              <a:spcAft>
                <a:spcPts val="0"/>
              </a:spcAft>
              <a:buNone/>
            </a:pPr>
            <a:r>
              <a:rPr lang="fr-FR" dirty="0"/>
              <a:t>M</a:t>
            </a:r>
            <a:r>
              <a:rPr lang="fr" dirty="0"/>
              <a:t>ot de passe</a:t>
            </a:r>
            <a:endParaRPr dirty="0"/>
          </a:p>
        </p:txBody>
      </p:sp>
      <p:sp>
        <p:nvSpPr>
          <p:cNvPr id="96" name="Google Shape;96;p15"/>
          <p:cNvSpPr txBox="1"/>
          <p:nvPr/>
        </p:nvSpPr>
        <p:spPr>
          <a:xfrm>
            <a:off x="3189438" y="2105425"/>
            <a:ext cx="598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a:highlight>
                  <a:srgbClr val="EEFF41"/>
                </a:highlight>
              </a:rPr>
              <a:t>1,n</a:t>
            </a:r>
            <a:endParaRPr>
              <a:highlight>
                <a:srgbClr val="EEFF41"/>
              </a:highlight>
            </a:endParaRPr>
          </a:p>
        </p:txBody>
      </p:sp>
      <p:sp>
        <p:nvSpPr>
          <p:cNvPr id="97" name="Google Shape;97;p15"/>
          <p:cNvSpPr/>
          <p:nvPr/>
        </p:nvSpPr>
        <p:spPr>
          <a:xfrm>
            <a:off x="7257525" y="783574"/>
            <a:ext cx="1843800" cy="4493508"/>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txBox="1"/>
          <p:nvPr/>
        </p:nvSpPr>
        <p:spPr>
          <a:xfrm>
            <a:off x="7371825" y="783575"/>
            <a:ext cx="1578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 dirty="0"/>
              <a:t>candidat</a:t>
            </a:r>
            <a:endParaRPr dirty="0"/>
          </a:p>
        </p:txBody>
      </p:sp>
      <p:sp>
        <p:nvSpPr>
          <p:cNvPr id="92" name="Google Shape;92;p15"/>
          <p:cNvSpPr txBox="1"/>
          <p:nvPr/>
        </p:nvSpPr>
        <p:spPr>
          <a:xfrm>
            <a:off x="7333725" y="1136950"/>
            <a:ext cx="1654200" cy="470895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u="sng" dirty="0"/>
              <a:t>id_candidat</a:t>
            </a:r>
            <a:endParaRPr u="sng" dirty="0"/>
          </a:p>
          <a:p>
            <a:pPr marL="0" lvl="0" indent="0" algn="l" rtl="0">
              <a:spcBef>
                <a:spcPts val="0"/>
              </a:spcBef>
              <a:spcAft>
                <a:spcPts val="0"/>
              </a:spcAft>
              <a:buNone/>
            </a:pPr>
            <a:r>
              <a:rPr lang="fr" dirty="0"/>
              <a:t>nom</a:t>
            </a:r>
            <a:endParaRPr dirty="0"/>
          </a:p>
          <a:p>
            <a:pPr marL="0" lvl="0" indent="0" algn="l" rtl="0">
              <a:spcBef>
                <a:spcPts val="0"/>
              </a:spcBef>
              <a:spcAft>
                <a:spcPts val="0"/>
              </a:spcAft>
              <a:buNone/>
            </a:pPr>
            <a:r>
              <a:rPr lang="fr" dirty="0"/>
              <a:t>prenom</a:t>
            </a:r>
            <a:endParaRPr dirty="0"/>
          </a:p>
          <a:p>
            <a:pPr marL="0" lvl="0" indent="0" algn="l" rtl="0">
              <a:spcBef>
                <a:spcPts val="0"/>
              </a:spcBef>
              <a:spcAft>
                <a:spcPts val="0"/>
              </a:spcAft>
              <a:buNone/>
            </a:pPr>
            <a:r>
              <a:rPr lang="fr" dirty="0"/>
              <a:t>sexe</a:t>
            </a:r>
            <a:endParaRPr dirty="0"/>
          </a:p>
          <a:p>
            <a:pPr marL="0" lvl="0" indent="0" algn="l" rtl="0">
              <a:spcBef>
                <a:spcPts val="0"/>
              </a:spcBef>
              <a:spcAft>
                <a:spcPts val="0"/>
              </a:spcAft>
              <a:buNone/>
            </a:pPr>
            <a:r>
              <a:rPr lang="fr" dirty="0"/>
              <a:t>numero</a:t>
            </a:r>
            <a:endParaRPr dirty="0"/>
          </a:p>
          <a:p>
            <a:pPr marL="0" lvl="0" indent="0" algn="l" rtl="0">
              <a:spcBef>
                <a:spcPts val="0"/>
              </a:spcBef>
              <a:spcAft>
                <a:spcPts val="0"/>
              </a:spcAft>
              <a:buNone/>
            </a:pPr>
            <a:r>
              <a:rPr lang="fr" dirty="0"/>
              <a:t>age</a:t>
            </a:r>
            <a:endParaRPr dirty="0"/>
          </a:p>
          <a:p>
            <a:pPr marL="0" lvl="0" indent="0" algn="l" rtl="0">
              <a:spcBef>
                <a:spcPts val="0"/>
              </a:spcBef>
              <a:spcAft>
                <a:spcPts val="0"/>
              </a:spcAft>
              <a:buNone/>
            </a:pPr>
            <a:r>
              <a:rPr lang="fr-FR" dirty="0"/>
              <a:t>A</a:t>
            </a:r>
            <a:r>
              <a:rPr lang="fr" dirty="0"/>
              <a:t>dresse</a:t>
            </a:r>
          </a:p>
          <a:p>
            <a:pPr marL="0" lvl="0" indent="0" algn="l" rtl="0">
              <a:spcBef>
                <a:spcPts val="0"/>
              </a:spcBef>
              <a:spcAft>
                <a:spcPts val="0"/>
              </a:spcAft>
              <a:buNone/>
            </a:pPr>
            <a:r>
              <a:rPr lang="fr"/>
              <a:t>Numero telephone</a:t>
            </a:r>
            <a:endParaRPr dirty="0"/>
          </a:p>
          <a:p>
            <a:pPr marL="0" lvl="0" indent="0" algn="l" rtl="0">
              <a:spcBef>
                <a:spcPts val="0"/>
              </a:spcBef>
              <a:spcAft>
                <a:spcPts val="0"/>
              </a:spcAft>
              <a:buNone/>
            </a:pPr>
            <a:r>
              <a:rPr lang="fr-FR" dirty="0"/>
              <a:t>Adresse email</a:t>
            </a:r>
            <a:endParaRPr dirty="0"/>
          </a:p>
          <a:p>
            <a:pPr marL="0" lvl="0" indent="0" algn="l" rtl="0">
              <a:spcBef>
                <a:spcPts val="0"/>
              </a:spcBef>
              <a:spcAft>
                <a:spcPts val="0"/>
              </a:spcAft>
              <a:buNone/>
            </a:pPr>
            <a:r>
              <a:rPr lang="fr-FR" dirty="0"/>
              <a:t>Niveau étude actuel</a:t>
            </a:r>
          </a:p>
          <a:p>
            <a:pPr marL="0" lvl="0" indent="0" algn="l" rtl="0">
              <a:spcBef>
                <a:spcPts val="0"/>
              </a:spcBef>
              <a:spcAft>
                <a:spcPts val="0"/>
              </a:spcAft>
              <a:buNone/>
            </a:pPr>
            <a:r>
              <a:rPr lang="fr-FR" dirty="0"/>
              <a:t>Diplôme ou attestation actuelle</a:t>
            </a:r>
          </a:p>
          <a:p>
            <a:pPr marL="0" lvl="0" indent="0" algn="l" rtl="0">
              <a:spcBef>
                <a:spcPts val="0"/>
              </a:spcBef>
              <a:spcAft>
                <a:spcPts val="0"/>
              </a:spcAft>
              <a:buNone/>
            </a:pPr>
            <a:r>
              <a:rPr lang="fr-FR" dirty="0"/>
              <a:t>Filière d'étude souhaitée</a:t>
            </a:r>
            <a:endParaRPr dirty="0"/>
          </a:p>
          <a:p>
            <a:pPr marL="0" lvl="0" indent="0" algn="l" rtl="0">
              <a:spcBef>
                <a:spcPts val="0"/>
              </a:spcBef>
              <a:spcAft>
                <a:spcPts val="0"/>
              </a:spcAft>
              <a:buNone/>
            </a:pPr>
            <a:r>
              <a:rPr lang="fr-FR" dirty="0"/>
              <a:t>Diplôme ou attestation souhaitée</a:t>
            </a:r>
          </a:p>
          <a:p>
            <a:pPr marL="0" lvl="0" indent="0" algn="l" rtl="0">
              <a:spcBef>
                <a:spcPts val="0"/>
              </a:spcBef>
              <a:spcAft>
                <a:spcPts val="0"/>
              </a:spcAft>
              <a:buNone/>
            </a:pPr>
            <a:r>
              <a:rPr lang="fr-FR" dirty="0"/>
              <a:t>#id utilisateur</a:t>
            </a:r>
          </a:p>
          <a:p>
            <a:pPr marL="0" lvl="0" indent="0" algn="l" rtl="0">
              <a:spcBef>
                <a:spcPts val="0"/>
              </a:spcBef>
              <a:spcAft>
                <a:spcPts val="0"/>
              </a:spcAft>
              <a:buNone/>
            </a:pPr>
            <a:endParaRPr dirty="0">
              <a:solidFill>
                <a:schemeClr val="dk1"/>
              </a:solidFill>
            </a:endParaRPr>
          </a:p>
        </p:txBody>
      </p:sp>
      <p:cxnSp>
        <p:nvCxnSpPr>
          <p:cNvPr id="99" name="Google Shape;99;p15"/>
          <p:cNvCxnSpPr/>
          <p:nvPr/>
        </p:nvCxnSpPr>
        <p:spPr>
          <a:xfrm>
            <a:off x="7245375" y="1202950"/>
            <a:ext cx="1843800" cy="10200"/>
          </a:xfrm>
          <a:prstGeom prst="straightConnector1">
            <a:avLst/>
          </a:prstGeom>
          <a:noFill/>
          <a:ln w="9525" cap="flat" cmpd="sng">
            <a:solidFill>
              <a:srgbClr val="595959"/>
            </a:solidFill>
            <a:prstDash val="solid"/>
            <a:round/>
            <a:headEnd type="none" w="med" len="med"/>
            <a:tailEnd type="none" w="med" len="med"/>
          </a:ln>
        </p:spPr>
      </p:cxnSp>
      <p:sp>
        <p:nvSpPr>
          <p:cNvPr id="100" name="Google Shape;100;p15"/>
          <p:cNvSpPr/>
          <p:nvPr/>
        </p:nvSpPr>
        <p:spPr>
          <a:xfrm>
            <a:off x="4530975" y="2169400"/>
            <a:ext cx="1473000" cy="881400"/>
          </a:xfrm>
          <a:prstGeom prst="flowChartConnec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txBox="1"/>
          <p:nvPr/>
        </p:nvSpPr>
        <p:spPr>
          <a:xfrm>
            <a:off x="4530975" y="2398300"/>
            <a:ext cx="1473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
              <a:t>enregistrer</a:t>
            </a:r>
            <a:endParaRPr/>
          </a:p>
        </p:txBody>
      </p:sp>
      <p:sp>
        <p:nvSpPr>
          <p:cNvPr id="102" name="Google Shape;102;p15"/>
          <p:cNvSpPr txBox="1"/>
          <p:nvPr/>
        </p:nvSpPr>
        <p:spPr>
          <a:xfrm>
            <a:off x="6855963" y="2305150"/>
            <a:ext cx="598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a:highlight>
                  <a:srgbClr val="EEFF41"/>
                </a:highlight>
              </a:rPr>
              <a:t>1,1</a:t>
            </a:r>
            <a:endParaRPr>
              <a:highlight>
                <a:srgbClr val="EEFF41"/>
              </a:highlight>
            </a:endParaRPr>
          </a:p>
        </p:txBody>
      </p:sp>
      <p:sp>
        <p:nvSpPr>
          <p:cNvPr id="103" name="Google Shape;103;p15"/>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a:t> </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6621</TotalTime>
  <Words>498</Words>
  <Application>Microsoft Office PowerPoint</Application>
  <PresentationFormat>Affichage à l'écran (16:9)</PresentationFormat>
  <Paragraphs>66</Paragraphs>
  <Slides>3</Slides>
  <Notes>3</Notes>
  <HiddenSlides>0</HiddenSlides>
  <MMClips>0</MMClips>
  <ScaleCrop>false</ScaleCrop>
  <HeadingPairs>
    <vt:vector size="6" baseType="variant">
      <vt:variant>
        <vt:lpstr>Polices utilisées</vt:lpstr>
      </vt:variant>
      <vt:variant>
        <vt:i4>1</vt:i4>
      </vt:variant>
      <vt:variant>
        <vt:lpstr>Thème</vt:lpstr>
      </vt:variant>
      <vt:variant>
        <vt:i4>1</vt:i4>
      </vt:variant>
      <vt:variant>
        <vt:lpstr>Titres des diapositives</vt:lpstr>
      </vt:variant>
      <vt:variant>
        <vt:i4>3</vt:i4>
      </vt:variant>
    </vt:vector>
  </HeadingPairs>
  <TitlesOfParts>
    <vt:vector size="5" baseType="lpstr">
      <vt:lpstr>Arial</vt:lpstr>
      <vt:lpstr>Simple Light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HP</dc:creator>
  <cp:lastModifiedBy>Alyssani Diallo</cp:lastModifiedBy>
  <cp:revision>3</cp:revision>
  <dcterms:modified xsi:type="dcterms:W3CDTF">2022-02-17T11:08:31Z</dcterms:modified>
</cp:coreProperties>
</file>