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5143500" cx="9144000"/>
  <p:notesSz cx="6858000" cy="9144000"/>
  <p:embeddedFontLst>
    <p:embeddedFont>
      <p:font typeface="Average"/>
      <p:regular r:id="rId40"/>
    </p:embeddedFont>
    <p:embeddedFont>
      <p:font typeface="Oswald"/>
      <p:regular r:id="rId41"/>
      <p:bold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Average-regular.fntdata"/><Relationship Id="rId20" Type="http://schemas.openxmlformats.org/officeDocument/2006/relationships/slide" Target="slides/slide15.xml"/><Relationship Id="rId42" Type="http://schemas.openxmlformats.org/officeDocument/2006/relationships/font" Target="fonts/Oswald-bold.fntdata"/><Relationship Id="rId41" Type="http://schemas.openxmlformats.org/officeDocument/2006/relationships/font" Target="fonts/Oswald-regular.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acdf3ef900_5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acdf3ef900_5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acdf3ef900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acdf3ef900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acdf3ef900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acdf3ef900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aec65d4b3a_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aec65d4b3a_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acdf3ef90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acdf3ef90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acdf3ef90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acdf3ef90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aec65d4b3a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aec65d4b3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aec65d4b3a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aec65d4b3a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acdf3ef900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acdf3ef900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acdf3ef900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acdf3ef900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acdf3ef900_3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acdf3ef900_3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acdf3ef900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acdf3ef900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acdf3ef900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acdf3ef900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acdf3ef900_7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acdf3ef900_7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acdf3ef900_3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acdf3ef900_3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acdf3ef900_3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acdf3ef900_3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acdf3ef900_3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acdf3ef900_3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aec65d4b3a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aec65d4b3a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acdf3ef900_3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acdf3ef900_3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acdf3ef900_3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acdf3ef900_3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acdf3ef900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acdf3ef900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acdf3ef900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acdf3ef900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acdf3ef900_7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acdf3ef900_7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aec65d4b3a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aec65d4b3a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acdf3ef900_9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acdf3ef900_9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aec65d4b3a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aec65d4b3a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acdf3ef900_3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acdf3ef900_3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acdf3ef900_2_5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acdf3ef900_2_5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acdf3ef90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acdf3ef90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acdf3ef900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acdf3ef900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acdf3ef900_3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acdf3ef900_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acdf3ef900_3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acdf3ef900_3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acdf3ef900_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acdf3ef900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
    <p:bg>
      <p:bgPr>
        <a:solidFill>
          <a:srgbClr val="FFFFFF"/>
        </a:solidFill>
      </p:bgPr>
    </p:bg>
    <p:spTree>
      <p:nvGrpSpPr>
        <p:cNvPr id="55" name="Shape 55"/>
        <p:cNvGrpSpPr/>
        <p:nvPr/>
      </p:nvGrpSpPr>
      <p:grpSpPr>
        <a:xfrm>
          <a:off x="0" y="0"/>
          <a:ext cx="0" cy="0"/>
          <a:chOff x="0" y="0"/>
          <a:chExt cx="0" cy="0"/>
        </a:xfrm>
      </p:grpSpPr>
      <p:sp>
        <p:nvSpPr>
          <p:cNvPr id="56" name="Google Shape;56;p13"/>
          <p:cNvSpPr/>
          <p:nvPr/>
        </p:nvSpPr>
        <p:spPr>
          <a:xfrm>
            <a:off x="0" y="0"/>
            <a:ext cx="9144000" cy="5143500"/>
          </a:xfrm>
          <a:prstGeom prst="rect">
            <a:avLst/>
          </a:prstGeom>
          <a:solidFill>
            <a:schemeClr val="dk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57" name="Google Shape;57;p13"/>
          <p:cNvCxnSpPr/>
          <p:nvPr/>
        </p:nvCxnSpPr>
        <p:spPr>
          <a:xfrm>
            <a:off x="2362200" y="1066800"/>
            <a:ext cx="0" cy="3067200"/>
          </a:xfrm>
          <a:prstGeom prst="straightConnector1">
            <a:avLst/>
          </a:prstGeom>
          <a:noFill/>
          <a:ln cap="flat" cmpd="sng" w="38100">
            <a:solidFill>
              <a:schemeClr val="lt1"/>
            </a:solidFill>
            <a:prstDash val="solid"/>
            <a:round/>
            <a:headEnd len="sm" w="sm" type="none"/>
            <a:tailEnd len="sm" w="sm" type="none"/>
          </a:ln>
        </p:spPr>
      </p:cxnSp>
      <p:cxnSp>
        <p:nvCxnSpPr>
          <p:cNvPr id="58" name="Google Shape;58;p13"/>
          <p:cNvCxnSpPr/>
          <p:nvPr/>
        </p:nvCxnSpPr>
        <p:spPr>
          <a:xfrm>
            <a:off x="0" y="1685925"/>
            <a:ext cx="2362200" cy="0"/>
          </a:xfrm>
          <a:prstGeom prst="straightConnector1">
            <a:avLst/>
          </a:prstGeom>
          <a:noFill/>
          <a:ln cap="flat" cmpd="sng" w="38100">
            <a:solidFill>
              <a:schemeClr val="lt1"/>
            </a:solidFill>
            <a:prstDash val="solid"/>
            <a:round/>
            <a:headEnd len="sm" w="sm" type="none"/>
            <a:tailEnd len="sm" w="sm" type="none"/>
          </a:ln>
        </p:spPr>
      </p:cxnSp>
      <p:sp>
        <p:nvSpPr>
          <p:cNvPr id="59" name="Google Shape;59;p13"/>
          <p:cNvSpPr txBox="1"/>
          <p:nvPr>
            <p:ph type="ctrTitle"/>
          </p:nvPr>
        </p:nvSpPr>
        <p:spPr>
          <a:xfrm>
            <a:off x="2689350" y="1058086"/>
            <a:ext cx="4146300" cy="2374800"/>
          </a:xfrm>
          <a:prstGeom prst="rect">
            <a:avLst/>
          </a:prstGeom>
          <a:noFill/>
        </p:spPr>
        <p:txBody>
          <a:bodyPr anchorCtr="0" anchor="b" bIns="91425" lIns="91425" spcFirstLastPara="1" rIns="91425" wrap="square" tIns="91425">
            <a:normAutofit/>
          </a:bodyPr>
          <a:lstStyle>
            <a:lvl1pPr lvl="0" rtl="0" algn="l">
              <a:lnSpc>
                <a:spcPct val="100000"/>
              </a:lnSpc>
              <a:spcBef>
                <a:spcPts val="0"/>
              </a:spcBef>
              <a:spcAft>
                <a:spcPts val="0"/>
              </a:spcAft>
              <a:buClr>
                <a:schemeClr val="lt1"/>
              </a:buClr>
              <a:buSzPts val="4800"/>
              <a:buNone/>
              <a:defRPr b="1" sz="4800">
                <a:solidFill>
                  <a:schemeClr val="lt1"/>
                </a:solidFill>
              </a:defRPr>
            </a:lvl1pPr>
            <a:lvl2pPr lvl="1" rtl="0" algn="l">
              <a:lnSpc>
                <a:spcPct val="100000"/>
              </a:lnSpc>
              <a:spcBef>
                <a:spcPts val="0"/>
              </a:spcBef>
              <a:spcAft>
                <a:spcPts val="0"/>
              </a:spcAft>
              <a:buClr>
                <a:schemeClr val="lt1"/>
              </a:buClr>
              <a:buSzPts val="4800"/>
              <a:buNone/>
              <a:defRPr b="1" sz="4800">
                <a:solidFill>
                  <a:schemeClr val="lt1"/>
                </a:solidFill>
              </a:defRPr>
            </a:lvl2pPr>
            <a:lvl3pPr lvl="2" rtl="0" algn="l">
              <a:lnSpc>
                <a:spcPct val="100000"/>
              </a:lnSpc>
              <a:spcBef>
                <a:spcPts val="0"/>
              </a:spcBef>
              <a:spcAft>
                <a:spcPts val="0"/>
              </a:spcAft>
              <a:buClr>
                <a:schemeClr val="lt1"/>
              </a:buClr>
              <a:buSzPts val="4800"/>
              <a:buNone/>
              <a:defRPr b="1" sz="4800">
                <a:solidFill>
                  <a:schemeClr val="lt1"/>
                </a:solidFill>
              </a:defRPr>
            </a:lvl3pPr>
            <a:lvl4pPr lvl="3" rtl="0" algn="l">
              <a:lnSpc>
                <a:spcPct val="100000"/>
              </a:lnSpc>
              <a:spcBef>
                <a:spcPts val="0"/>
              </a:spcBef>
              <a:spcAft>
                <a:spcPts val="0"/>
              </a:spcAft>
              <a:buClr>
                <a:schemeClr val="lt1"/>
              </a:buClr>
              <a:buSzPts val="4800"/>
              <a:buNone/>
              <a:defRPr b="1" sz="4800">
                <a:solidFill>
                  <a:schemeClr val="lt1"/>
                </a:solidFill>
              </a:defRPr>
            </a:lvl4pPr>
            <a:lvl5pPr lvl="4" rtl="0" algn="l">
              <a:lnSpc>
                <a:spcPct val="100000"/>
              </a:lnSpc>
              <a:spcBef>
                <a:spcPts val="0"/>
              </a:spcBef>
              <a:spcAft>
                <a:spcPts val="0"/>
              </a:spcAft>
              <a:buClr>
                <a:schemeClr val="lt1"/>
              </a:buClr>
              <a:buSzPts val="4800"/>
              <a:buNone/>
              <a:defRPr b="1" sz="4800">
                <a:solidFill>
                  <a:schemeClr val="lt1"/>
                </a:solidFill>
              </a:defRPr>
            </a:lvl5pPr>
            <a:lvl6pPr lvl="5" rtl="0" algn="l">
              <a:lnSpc>
                <a:spcPct val="100000"/>
              </a:lnSpc>
              <a:spcBef>
                <a:spcPts val="0"/>
              </a:spcBef>
              <a:spcAft>
                <a:spcPts val="0"/>
              </a:spcAft>
              <a:buClr>
                <a:schemeClr val="lt1"/>
              </a:buClr>
              <a:buSzPts val="4800"/>
              <a:buNone/>
              <a:defRPr b="1" sz="4800">
                <a:solidFill>
                  <a:schemeClr val="lt1"/>
                </a:solidFill>
              </a:defRPr>
            </a:lvl6pPr>
            <a:lvl7pPr lvl="6" rtl="0" algn="l">
              <a:lnSpc>
                <a:spcPct val="100000"/>
              </a:lnSpc>
              <a:spcBef>
                <a:spcPts val="0"/>
              </a:spcBef>
              <a:spcAft>
                <a:spcPts val="0"/>
              </a:spcAft>
              <a:buClr>
                <a:schemeClr val="lt1"/>
              </a:buClr>
              <a:buSzPts val="4800"/>
              <a:buNone/>
              <a:defRPr b="1" sz="4800">
                <a:solidFill>
                  <a:schemeClr val="lt1"/>
                </a:solidFill>
              </a:defRPr>
            </a:lvl7pPr>
            <a:lvl8pPr lvl="7" rtl="0" algn="l">
              <a:lnSpc>
                <a:spcPct val="100000"/>
              </a:lnSpc>
              <a:spcBef>
                <a:spcPts val="0"/>
              </a:spcBef>
              <a:spcAft>
                <a:spcPts val="0"/>
              </a:spcAft>
              <a:buClr>
                <a:schemeClr val="lt1"/>
              </a:buClr>
              <a:buSzPts val="4800"/>
              <a:buNone/>
              <a:defRPr b="1" sz="4800">
                <a:solidFill>
                  <a:schemeClr val="lt1"/>
                </a:solidFill>
              </a:defRPr>
            </a:lvl8pPr>
            <a:lvl9pPr lvl="8" rtl="0" algn="l">
              <a:lnSpc>
                <a:spcPct val="100000"/>
              </a:lnSpc>
              <a:spcBef>
                <a:spcPts val="0"/>
              </a:spcBef>
              <a:spcAft>
                <a:spcPts val="0"/>
              </a:spcAft>
              <a:buClr>
                <a:schemeClr val="lt1"/>
              </a:buClr>
              <a:buSzPts val="4800"/>
              <a:buNone/>
              <a:defRPr b="1" sz="4800">
                <a:solidFill>
                  <a:schemeClr val="lt1"/>
                </a:solidFill>
              </a:defRPr>
            </a:lvl9pPr>
          </a:lstStyle>
          <a:p/>
        </p:txBody>
      </p:sp>
      <p:sp>
        <p:nvSpPr>
          <p:cNvPr id="60" name="Google Shape;60;p13"/>
          <p:cNvSpPr txBox="1"/>
          <p:nvPr>
            <p:ph idx="1" type="subTitle"/>
          </p:nvPr>
        </p:nvSpPr>
        <p:spPr>
          <a:xfrm>
            <a:off x="2689350" y="3562515"/>
            <a:ext cx="4146300" cy="522900"/>
          </a:xfrm>
          <a:prstGeom prst="rect">
            <a:avLst/>
          </a:prstGeom>
          <a:noFill/>
        </p:spPr>
        <p:txBody>
          <a:bodyPr anchorCtr="0" anchor="t" bIns="91425" lIns="91425" spcFirstLastPara="1" rIns="91425" wrap="square" tIns="91425">
            <a:normAutofit/>
          </a:bodyPr>
          <a:lstStyle>
            <a:lvl1pPr lvl="0" rtl="0" algn="l">
              <a:lnSpc>
                <a:spcPct val="100000"/>
              </a:lnSpc>
              <a:spcBef>
                <a:spcPts val="0"/>
              </a:spcBef>
              <a:spcAft>
                <a:spcPts val="0"/>
              </a:spcAft>
              <a:buClr>
                <a:schemeClr val="lt1"/>
              </a:buClr>
              <a:buSzPts val="2100"/>
              <a:buNone/>
              <a:defRPr sz="2100">
                <a:solidFill>
                  <a:schemeClr val="lt1"/>
                </a:solidFill>
              </a:defRPr>
            </a:lvl1pPr>
            <a:lvl2pPr lvl="1" rtl="0" algn="l">
              <a:lnSpc>
                <a:spcPct val="100000"/>
              </a:lnSpc>
              <a:spcBef>
                <a:spcPts val="0"/>
              </a:spcBef>
              <a:spcAft>
                <a:spcPts val="0"/>
              </a:spcAft>
              <a:buClr>
                <a:schemeClr val="lt1"/>
              </a:buClr>
              <a:buSzPts val="2100"/>
              <a:buNone/>
              <a:defRPr sz="2100">
                <a:solidFill>
                  <a:schemeClr val="lt1"/>
                </a:solidFill>
              </a:defRPr>
            </a:lvl2pPr>
            <a:lvl3pPr lvl="2" rtl="0" algn="l">
              <a:lnSpc>
                <a:spcPct val="100000"/>
              </a:lnSpc>
              <a:spcBef>
                <a:spcPts val="0"/>
              </a:spcBef>
              <a:spcAft>
                <a:spcPts val="0"/>
              </a:spcAft>
              <a:buClr>
                <a:schemeClr val="lt1"/>
              </a:buClr>
              <a:buSzPts val="2100"/>
              <a:buNone/>
              <a:defRPr sz="2100">
                <a:solidFill>
                  <a:schemeClr val="lt1"/>
                </a:solidFill>
              </a:defRPr>
            </a:lvl3pPr>
            <a:lvl4pPr lvl="3" rtl="0" algn="l">
              <a:lnSpc>
                <a:spcPct val="100000"/>
              </a:lnSpc>
              <a:spcBef>
                <a:spcPts val="0"/>
              </a:spcBef>
              <a:spcAft>
                <a:spcPts val="0"/>
              </a:spcAft>
              <a:buClr>
                <a:schemeClr val="lt1"/>
              </a:buClr>
              <a:buSzPts val="2100"/>
              <a:buNone/>
              <a:defRPr sz="2100">
                <a:solidFill>
                  <a:schemeClr val="lt1"/>
                </a:solidFill>
              </a:defRPr>
            </a:lvl4pPr>
            <a:lvl5pPr lvl="4" rtl="0" algn="l">
              <a:lnSpc>
                <a:spcPct val="100000"/>
              </a:lnSpc>
              <a:spcBef>
                <a:spcPts val="0"/>
              </a:spcBef>
              <a:spcAft>
                <a:spcPts val="0"/>
              </a:spcAft>
              <a:buClr>
                <a:schemeClr val="lt1"/>
              </a:buClr>
              <a:buSzPts val="2100"/>
              <a:buNone/>
              <a:defRPr sz="2100">
                <a:solidFill>
                  <a:schemeClr val="lt1"/>
                </a:solidFill>
              </a:defRPr>
            </a:lvl5pPr>
            <a:lvl6pPr lvl="5" rtl="0" algn="l">
              <a:lnSpc>
                <a:spcPct val="100000"/>
              </a:lnSpc>
              <a:spcBef>
                <a:spcPts val="0"/>
              </a:spcBef>
              <a:spcAft>
                <a:spcPts val="0"/>
              </a:spcAft>
              <a:buClr>
                <a:schemeClr val="lt1"/>
              </a:buClr>
              <a:buSzPts val="2100"/>
              <a:buNone/>
              <a:defRPr sz="2100">
                <a:solidFill>
                  <a:schemeClr val="lt1"/>
                </a:solidFill>
              </a:defRPr>
            </a:lvl6pPr>
            <a:lvl7pPr lvl="6" rtl="0" algn="l">
              <a:lnSpc>
                <a:spcPct val="100000"/>
              </a:lnSpc>
              <a:spcBef>
                <a:spcPts val="0"/>
              </a:spcBef>
              <a:spcAft>
                <a:spcPts val="0"/>
              </a:spcAft>
              <a:buClr>
                <a:schemeClr val="lt1"/>
              </a:buClr>
              <a:buSzPts val="2100"/>
              <a:buNone/>
              <a:defRPr sz="2100">
                <a:solidFill>
                  <a:schemeClr val="lt1"/>
                </a:solidFill>
              </a:defRPr>
            </a:lvl7pPr>
            <a:lvl8pPr lvl="7" rtl="0" algn="l">
              <a:lnSpc>
                <a:spcPct val="100000"/>
              </a:lnSpc>
              <a:spcBef>
                <a:spcPts val="0"/>
              </a:spcBef>
              <a:spcAft>
                <a:spcPts val="0"/>
              </a:spcAft>
              <a:buClr>
                <a:schemeClr val="lt1"/>
              </a:buClr>
              <a:buSzPts val="2100"/>
              <a:buNone/>
              <a:defRPr sz="2100">
                <a:solidFill>
                  <a:schemeClr val="lt1"/>
                </a:solidFill>
              </a:defRPr>
            </a:lvl8pPr>
            <a:lvl9pPr lvl="8" rtl="0" algn="l">
              <a:lnSpc>
                <a:spcPct val="100000"/>
              </a:lnSpc>
              <a:spcBef>
                <a:spcPts val="0"/>
              </a:spcBef>
              <a:spcAft>
                <a:spcPts val="0"/>
              </a:spcAft>
              <a:buClr>
                <a:schemeClr val="lt1"/>
              </a:buClr>
              <a:buSzPts val="2100"/>
              <a:buNone/>
              <a:defRPr sz="2100">
                <a:solidFill>
                  <a:schemeClr val="lt1"/>
                </a:solidFill>
              </a:defRPr>
            </a:lvl9pPr>
          </a:lstStyle>
          <a:p/>
        </p:txBody>
      </p:sp>
      <p:sp>
        <p:nvSpPr>
          <p:cNvPr id="61" name="Google Shape;61;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rtl="0" algn="r">
              <a:lnSpc>
                <a:spcPct val="100000"/>
              </a:lnSpc>
              <a:spcAft>
                <a:spcPts val="0"/>
              </a:spcAft>
              <a:buNone/>
              <a:defRPr sz="1000">
                <a:solidFill>
                  <a:schemeClr val="lt1"/>
                </a:solidFill>
              </a:defRPr>
            </a:lvl1pPr>
            <a:lvl2pPr lvl="1" rtl="0" algn="r">
              <a:lnSpc>
                <a:spcPct val="100000"/>
              </a:lnSpc>
              <a:spcAft>
                <a:spcPts val="0"/>
              </a:spcAft>
              <a:buNone/>
              <a:defRPr sz="1000">
                <a:solidFill>
                  <a:schemeClr val="lt1"/>
                </a:solidFill>
              </a:defRPr>
            </a:lvl2pPr>
            <a:lvl3pPr lvl="2" rtl="0" algn="r">
              <a:lnSpc>
                <a:spcPct val="100000"/>
              </a:lnSpc>
              <a:spcAft>
                <a:spcPts val="0"/>
              </a:spcAft>
              <a:buNone/>
              <a:defRPr sz="1000">
                <a:solidFill>
                  <a:schemeClr val="lt1"/>
                </a:solidFill>
              </a:defRPr>
            </a:lvl3pPr>
            <a:lvl4pPr lvl="3" rtl="0" algn="r">
              <a:lnSpc>
                <a:spcPct val="100000"/>
              </a:lnSpc>
              <a:spcAft>
                <a:spcPts val="0"/>
              </a:spcAft>
              <a:buNone/>
              <a:defRPr sz="1000">
                <a:solidFill>
                  <a:schemeClr val="lt1"/>
                </a:solidFill>
              </a:defRPr>
            </a:lvl4pPr>
            <a:lvl5pPr lvl="4" rtl="0" algn="r">
              <a:lnSpc>
                <a:spcPct val="100000"/>
              </a:lnSpc>
              <a:spcAft>
                <a:spcPts val="0"/>
              </a:spcAft>
              <a:buNone/>
              <a:defRPr sz="1000">
                <a:solidFill>
                  <a:schemeClr val="lt1"/>
                </a:solidFill>
              </a:defRPr>
            </a:lvl5pPr>
            <a:lvl6pPr lvl="5" rtl="0" algn="r">
              <a:lnSpc>
                <a:spcPct val="100000"/>
              </a:lnSpc>
              <a:spcAft>
                <a:spcPts val="0"/>
              </a:spcAft>
              <a:buNone/>
              <a:defRPr sz="1000">
                <a:solidFill>
                  <a:schemeClr val="lt1"/>
                </a:solidFill>
              </a:defRPr>
            </a:lvl6pPr>
            <a:lvl7pPr lvl="6" rtl="0" algn="r">
              <a:lnSpc>
                <a:spcPct val="100000"/>
              </a:lnSpc>
              <a:spcAft>
                <a:spcPts val="0"/>
              </a:spcAft>
              <a:buNone/>
              <a:defRPr sz="1000">
                <a:solidFill>
                  <a:schemeClr val="lt1"/>
                </a:solidFill>
              </a:defRPr>
            </a:lvl7pPr>
            <a:lvl8pPr lvl="7" rtl="0" algn="r">
              <a:lnSpc>
                <a:spcPct val="100000"/>
              </a:lnSpc>
              <a:spcAft>
                <a:spcPts val="0"/>
              </a:spcAft>
              <a:buNone/>
              <a:defRPr sz="1000">
                <a:solidFill>
                  <a:schemeClr val="lt1"/>
                </a:solidFill>
              </a:defRPr>
            </a:lvl8pPr>
            <a:lvl9pPr lvl="8" rtl="0" algn="r">
              <a:lnSpc>
                <a:spcPct val="100000"/>
              </a:lnSpc>
              <a:spcAft>
                <a:spcPts val="0"/>
              </a:spcAft>
              <a:buNone/>
              <a:defRPr sz="10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4.jpg"/><Relationship Id="rId4" Type="http://schemas.openxmlformats.org/officeDocument/2006/relationships/image" Target="../media/image1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7.jpg"/><Relationship Id="rId4" Type="http://schemas.openxmlformats.org/officeDocument/2006/relationships/image" Target="../media/image2.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jpg"/><Relationship Id="rId4" Type="http://schemas.openxmlformats.org/officeDocument/2006/relationships/image" Target="../media/image8.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3.jpg"/><Relationship Id="rId4" Type="http://schemas.openxmlformats.org/officeDocument/2006/relationships/image" Target="../media/image9.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7.jpg"/><Relationship Id="rId4" Type="http://schemas.openxmlformats.org/officeDocument/2006/relationships/image" Target="../media/image30.jpg"/><Relationship Id="rId5" Type="http://schemas.openxmlformats.org/officeDocument/2006/relationships/image" Target="../media/image5.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1.jpg"/><Relationship Id="rId4" Type="http://schemas.openxmlformats.org/officeDocument/2006/relationships/image" Target="../media/image27.jpg"/><Relationship Id="rId5" Type="http://schemas.openxmlformats.org/officeDocument/2006/relationships/image" Target="../media/image3.jpg"/><Relationship Id="rId6" Type="http://schemas.openxmlformats.org/officeDocument/2006/relationships/image" Target="../media/image14.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9.jpg"/><Relationship Id="rId4" Type="http://schemas.openxmlformats.org/officeDocument/2006/relationships/image" Target="../media/image28.jpg"/><Relationship Id="rId5" Type="http://schemas.openxmlformats.org/officeDocument/2006/relationships/image" Target="../media/image35.jpg"/><Relationship Id="rId6" Type="http://schemas.openxmlformats.org/officeDocument/2006/relationships/image" Target="../media/image7.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jpg"/><Relationship Id="rId4" Type="http://schemas.openxmlformats.org/officeDocument/2006/relationships/image" Target="../media/image33.jpg"/><Relationship Id="rId5" Type="http://schemas.openxmlformats.org/officeDocument/2006/relationships/image" Target="../media/image32.jpg"/><Relationship Id="rId6" Type="http://schemas.openxmlformats.org/officeDocument/2006/relationships/image" Target="../media/image34.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6.png"/><Relationship Id="rId4" Type="http://schemas.openxmlformats.org/officeDocument/2006/relationships/image" Target="../media/image3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jpg"/><Relationship Id="rId4" Type="http://schemas.openxmlformats.org/officeDocument/2006/relationships/image" Target="../media/image1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7.png"/><Relationship Id="rId4" Type="http://schemas.openxmlformats.org/officeDocument/2006/relationships/image" Target="../media/image3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4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s://people.sc.fsu.edu/~jburkardt/presentations/snakes_2014_fsu.pdf" TargetMode="External"/><Relationship Id="rId4" Type="http://schemas.openxmlformats.org/officeDocument/2006/relationships/hyperlink" Target="https://scipython.com/book/chapter-6-numpy/additional-problems/analysing-snakes-and-ladders-as-a-markov-chain/" TargetMode="External"/><Relationship Id="rId5" Type="http://schemas.openxmlformats.org/officeDocument/2006/relationships/hyperlink" Target="https://web.mit.edu/18.06/www/Spring17/Chutes-and-Ladders.pdf" TargetMode="External"/><Relationship Id="rId6" Type="http://schemas.openxmlformats.org/officeDocument/2006/relationships/hyperlink" Target="https://math.uchicago.edu/~may/REU2014/REUPapers/Hochman.pdf" TargetMode="External"/><Relationship Id="rId7" Type="http://schemas.openxmlformats.org/officeDocument/2006/relationships/hyperlink" Target="https://math.uchicago.edu/~may/REU2014/REUPapers/Hochman.pdf" TargetMode="External"/><Relationship Id="rId8" Type="http://schemas.openxmlformats.org/officeDocument/2006/relationships/hyperlink" Target="https://jaketae.github.io/study/markov-chain/"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ctrTitle"/>
          </p:nvPr>
        </p:nvSpPr>
        <p:spPr>
          <a:xfrm>
            <a:off x="2689350" y="1058086"/>
            <a:ext cx="4146300" cy="2374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Snakes and Ladders</a:t>
            </a:r>
            <a:endParaRPr/>
          </a:p>
        </p:txBody>
      </p:sp>
      <p:sp>
        <p:nvSpPr>
          <p:cNvPr id="67" name="Google Shape;67;p14"/>
          <p:cNvSpPr txBox="1"/>
          <p:nvPr>
            <p:ph idx="1" type="subTitle"/>
          </p:nvPr>
        </p:nvSpPr>
        <p:spPr>
          <a:xfrm>
            <a:off x="2689350" y="3562515"/>
            <a:ext cx="4146300" cy="52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Markov chain simulation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Real life examples of Markov chains</a:t>
            </a:r>
            <a:endParaRPr/>
          </a:p>
        </p:txBody>
      </p:sp>
      <p:sp>
        <p:nvSpPr>
          <p:cNvPr id="126" name="Google Shape;126;p23"/>
          <p:cNvSpPr txBox="1"/>
          <p:nvPr>
            <p:ph idx="1" type="body"/>
          </p:nvPr>
        </p:nvSpPr>
        <p:spPr>
          <a:xfrm>
            <a:off x="311700" y="1152475"/>
            <a:ext cx="8520600" cy="278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Prediction of Stock market trends</a:t>
            </a:r>
            <a:endParaRPr/>
          </a:p>
          <a:p>
            <a:pPr indent="0" lvl="0" marL="0" rtl="0" algn="l">
              <a:spcBef>
                <a:spcPts val="1200"/>
              </a:spcBef>
              <a:spcAft>
                <a:spcPts val="0"/>
              </a:spcAft>
              <a:buClr>
                <a:schemeClr val="dk1"/>
              </a:buClr>
              <a:buSzPts val="1100"/>
              <a:buFont typeface="Arial"/>
              <a:buNone/>
            </a:pPr>
            <a:r>
              <a:rPr lang="en" sz="1200"/>
              <a:t>Stock market is based on states depicting the market to be bullish, bearish or stagnant. It is known that state of the market on next day is dependent on state of market today, and a transition matrix showing probabilities of state change can be used to find the state of market for incoming weeks.</a:t>
            </a:r>
            <a:endParaRPr sz="1200"/>
          </a:p>
          <a:p>
            <a:pPr indent="0" lvl="0" marL="0" rtl="0" algn="l">
              <a:spcBef>
                <a:spcPts val="1200"/>
              </a:spcBef>
              <a:spcAft>
                <a:spcPts val="0"/>
              </a:spcAft>
              <a:buClr>
                <a:schemeClr val="dk1"/>
              </a:buClr>
              <a:buSzPts val="1100"/>
              <a:buFont typeface="Arial"/>
              <a:buNone/>
            </a:pPr>
            <a:r>
              <a:t/>
            </a:r>
            <a:endParaRPr sz="1200"/>
          </a:p>
          <a:p>
            <a:pPr indent="0" lvl="0" marL="0" rtl="0" algn="l">
              <a:spcBef>
                <a:spcPts val="1200"/>
              </a:spcBef>
              <a:spcAft>
                <a:spcPts val="0"/>
              </a:spcAft>
              <a:buNone/>
            </a:pPr>
            <a:r>
              <a:rPr lang="en"/>
              <a:t>Weather forecast</a:t>
            </a:r>
            <a:endParaRPr/>
          </a:p>
          <a:p>
            <a:pPr indent="0" lvl="0" marL="0" rtl="0" algn="l">
              <a:spcBef>
                <a:spcPts val="1200"/>
              </a:spcBef>
              <a:spcAft>
                <a:spcPts val="1200"/>
              </a:spcAft>
              <a:buClr>
                <a:schemeClr val="dk1"/>
              </a:buClr>
              <a:buSzPts val="1100"/>
              <a:buFont typeface="Arial"/>
              <a:buNone/>
            </a:pPr>
            <a:r>
              <a:rPr lang="en" sz="1200"/>
              <a:t>Markov chains are used for day to day weather forecasting as weather of next day has a probabilistic dependency with current weather conditions but isn’t related to previous weather records.</a:t>
            </a:r>
            <a:endParaRPr sz="1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445025"/>
            <a:ext cx="8520600" cy="887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Why model snakes and ladders as a Markov Chain?</a:t>
            </a:r>
            <a:endParaRPr/>
          </a:p>
        </p:txBody>
      </p:sp>
      <p:sp>
        <p:nvSpPr>
          <p:cNvPr id="132" name="Google Shape;132;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Clr>
                <a:schemeClr val="dk1"/>
              </a:buClr>
              <a:buSzPct val="61111"/>
              <a:buFont typeface="Arial"/>
              <a:buNone/>
            </a:pPr>
            <a:r>
              <a:rPr lang="en"/>
              <a:t>Snakes and Ladders may be represented as an finite state Markov Chain, because of the following properties:-</a:t>
            </a:r>
            <a:endParaRPr/>
          </a:p>
          <a:p>
            <a:pPr indent="-334327" lvl="0" marL="457200" rtl="0" algn="l">
              <a:spcBef>
                <a:spcPts val="1200"/>
              </a:spcBef>
              <a:spcAft>
                <a:spcPts val="0"/>
              </a:spcAft>
              <a:buSzPct val="100000"/>
              <a:buChar char="●"/>
            </a:pPr>
            <a:r>
              <a:rPr lang="en"/>
              <a:t>Memoryless property - The snake and ladder game follows the memory-less property, the probability of getting to any state with a single roll of die depends only on the previous state.When a piece is on a particular state, the next state it goes on depends only on the value obtained on rolling the dice.</a:t>
            </a:r>
            <a:endParaRPr/>
          </a:p>
          <a:p>
            <a:pPr indent="-334327" lvl="0" marL="457200" rtl="0" algn="l">
              <a:spcBef>
                <a:spcPts val="0"/>
              </a:spcBef>
              <a:spcAft>
                <a:spcPts val="0"/>
              </a:spcAft>
              <a:buSzPct val="100000"/>
              <a:buChar char="●"/>
            </a:pPr>
            <a:r>
              <a:rPr lang="en"/>
              <a:t>Random Walk - A series of steps form the zero state to the current state of the player.</a:t>
            </a:r>
            <a:endParaRPr/>
          </a:p>
          <a:p>
            <a:pPr indent="-334327" lvl="0" marL="457200" rtl="0" algn="l">
              <a:spcBef>
                <a:spcPts val="0"/>
              </a:spcBef>
              <a:spcAft>
                <a:spcPts val="0"/>
              </a:spcAft>
              <a:buSzPct val="100000"/>
              <a:buChar char="●"/>
            </a:pPr>
            <a:r>
              <a:rPr lang="en"/>
              <a:t>Path - A path form state i to j is when there are no repeated states in the valid moves taking the player from state i to j.</a:t>
            </a:r>
            <a:endParaRPr/>
          </a:p>
          <a:p>
            <a:pPr indent="-334327" lvl="0" marL="457200" rtl="0" algn="l">
              <a:spcBef>
                <a:spcPts val="0"/>
              </a:spcBef>
              <a:spcAft>
                <a:spcPts val="0"/>
              </a:spcAft>
              <a:buSzPct val="100000"/>
              <a:buChar char="●"/>
            </a:pPr>
            <a:r>
              <a:rPr lang="en"/>
              <a:t>Recurrent states - Player stuck in a loop of snakes and ladders, example shown later.</a:t>
            </a:r>
            <a:endParaRPr/>
          </a:p>
          <a:p>
            <a:pPr indent="-334327" lvl="0" marL="457200" rtl="0" algn="l">
              <a:spcBef>
                <a:spcPts val="0"/>
              </a:spcBef>
              <a:spcAft>
                <a:spcPts val="0"/>
              </a:spcAft>
              <a:buSzPct val="100000"/>
              <a:buChar char="●"/>
            </a:pPr>
            <a:r>
              <a:rPr lang="en"/>
              <a:t>Absorbing states - State 100 (this is the </a:t>
            </a:r>
            <a:r>
              <a:rPr lang="en"/>
              <a:t>winning</a:t>
            </a:r>
            <a:r>
              <a:rPr lang="en"/>
              <a:t> state for the game)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idx="1" type="body"/>
          </p:nvPr>
        </p:nvSpPr>
        <p:spPr>
          <a:xfrm>
            <a:off x="311700" y="565250"/>
            <a:ext cx="8520600" cy="38937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All the states except those which have a snake mouth or ladder bottom are accessible as it</a:t>
            </a:r>
            <a:r>
              <a:rPr lang="en"/>
              <a:t>s</a:t>
            </a:r>
            <a:r>
              <a:rPr lang="en"/>
              <a:t> possible to go to </a:t>
            </a:r>
            <a:r>
              <a:rPr lang="en"/>
              <a:t>all of those states from the beginning state 0.</a:t>
            </a:r>
            <a:endParaRPr/>
          </a:p>
          <a:p>
            <a:pPr indent="0" lvl="0" marL="0" rtl="0" algn="l">
              <a:spcBef>
                <a:spcPts val="1200"/>
              </a:spcBef>
              <a:spcAft>
                <a:spcPts val="0"/>
              </a:spcAft>
              <a:buNone/>
            </a:pPr>
            <a:r>
              <a:rPr lang="en"/>
              <a:t>States can communicate going forward (if i&lt;j then it's possible to go from i to j). Also, </a:t>
            </a:r>
            <a:endParaRPr/>
          </a:p>
          <a:p>
            <a:pPr indent="0" lvl="0" marL="0" rtl="0" algn="l">
              <a:spcBef>
                <a:spcPts val="0"/>
              </a:spcBef>
              <a:spcAft>
                <a:spcPts val="0"/>
              </a:spcAft>
              <a:buNone/>
            </a:pPr>
            <a:r>
              <a:rPr lang="en"/>
              <a:t>it's possible to go from j to i if there is a snake after or on j that takes us  to i or a state before i.</a:t>
            </a:r>
            <a:endParaRPr/>
          </a:p>
          <a:p>
            <a:pPr indent="0" lvl="0" marL="0" rtl="0" algn="l">
              <a:spcBef>
                <a:spcPts val="0"/>
              </a:spcBef>
              <a:spcAft>
                <a:spcPts val="0"/>
              </a:spcAft>
              <a:buNone/>
            </a:pPr>
            <a:r>
              <a:rPr lang="en"/>
              <a:t>This markov chain is reducible and most states are aperiodic.</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So,we can model snake and ladder as a m</a:t>
            </a:r>
            <a:r>
              <a:rPr lang="en"/>
              <a:t>arkov chain, in with each square represents a state and the final square(100) being the single absorbing state. The absorbing state is recurring, and all the other 99 states are transient states.</a:t>
            </a:r>
            <a:endParaRPr/>
          </a:p>
          <a:p>
            <a:pPr indent="0" lvl="0" marL="0" rtl="0" algn="l">
              <a:spcBef>
                <a:spcPts val="1200"/>
              </a:spcBef>
              <a:spcAft>
                <a:spcPts val="0"/>
              </a:spcAft>
              <a:buNone/>
            </a:pPr>
            <a:r>
              <a:rPr lang="en"/>
              <a:t>Given the game rules and the board layout, we can generate a transition matrix that displays the likelihood of transitioning from one transitory state to any other.</a:t>
            </a:r>
            <a:endParaRPr/>
          </a:p>
          <a:p>
            <a:pPr indent="0" lvl="0" marL="0" rtl="0" algn="l">
              <a:spcBef>
                <a:spcPts val="1200"/>
              </a:spcBef>
              <a:spcAft>
                <a:spcPts val="1200"/>
              </a:spcAft>
              <a:buClr>
                <a:schemeClr val="dk1"/>
              </a:buClr>
              <a:buSzPct val="61111"/>
              <a:buFont typeface="Arial"/>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Limiting Distribution</a:t>
            </a:r>
            <a:endParaRPr/>
          </a:p>
        </p:txBody>
      </p:sp>
      <p:sp>
        <p:nvSpPr>
          <p:cNvPr id="143" name="Google Shape;143;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 is raised to 165, </a:t>
            </a:r>
            <a:endParaRPr/>
          </a:p>
          <a:p>
            <a:pPr indent="0" lvl="0" marL="0" rtl="0" algn="l">
              <a:spcBef>
                <a:spcPts val="1200"/>
              </a:spcBef>
              <a:spcAft>
                <a:spcPts val="0"/>
              </a:spcAft>
              <a:buNone/>
            </a:pPr>
            <a:r>
              <a:rPr lang="en"/>
              <a:t>tol = 0.001 (max-diff norm)</a:t>
            </a:r>
            <a:endParaRPr/>
          </a:p>
          <a:p>
            <a:pPr indent="0" lvl="0" marL="0" rtl="0" algn="l">
              <a:spcBef>
                <a:spcPts val="1200"/>
              </a:spcBef>
              <a:spcAft>
                <a:spcPts val="1200"/>
              </a:spcAft>
              <a:buNone/>
            </a:pPr>
            <a:r>
              <a:rPr lang="en"/>
              <a:t>P^n = P^n+1</a:t>
            </a:r>
            <a:endParaRPr/>
          </a:p>
        </p:txBody>
      </p:sp>
      <p:pic>
        <p:nvPicPr>
          <p:cNvPr id="144" name="Google Shape;144;p26"/>
          <p:cNvPicPr preferRelativeResize="0"/>
          <p:nvPr/>
        </p:nvPicPr>
        <p:blipFill>
          <a:blip r:embed="rId3">
            <a:alphaModFix/>
          </a:blip>
          <a:stretch>
            <a:fillRect/>
          </a:stretch>
        </p:blipFill>
        <p:spPr>
          <a:xfrm>
            <a:off x="3367575" y="576238"/>
            <a:ext cx="4572000" cy="3991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311700" y="106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Recurrent state</a:t>
            </a:r>
            <a:endParaRPr/>
          </a:p>
        </p:txBody>
      </p:sp>
      <p:sp>
        <p:nvSpPr>
          <p:cNvPr id="150" name="Google Shape;150;p27"/>
          <p:cNvSpPr txBox="1"/>
          <p:nvPr>
            <p:ph idx="1" type="body"/>
          </p:nvPr>
        </p:nvSpPr>
        <p:spPr>
          <a:xfrm>
            <a:off x="311700" y="1152475"/>
            <a:ext cx="3135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 hypothetical example of recurrent state, in the snake and ladder game. Here in the image we find that the recurrent states are 23, 45, 34, 54, and 76. If the player reaches any of these states sometime, the player will never be able to get out of these states.</a:t>
            </a:r>
            <a:endParaRPr/>
          </a:p>
        </p:txBody>
      </p:sp>
      <p:pic>
        <p:nvPicPr>
          <p:cNvPr id="151" name="Google Shape;151;p27"/>
          <p:cNvPicPr preferRelativeResize="0"/>
          <p:nvPr/>
        </p:nvPicPr>
        <p:blipFill>
          <a:blip r:embed="rId3">
            <a:alphaModFix/>
          </a:blip>
          <a:stretch>
            <a:fillRect/>
          </a:stretch>
        </p:blipFill>
        <p:spPr>
          <a:xfrm>
            <a:off x="2766250" y="0"/>
            <a:ext cx="7049076" cy="52203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Snakes and ladder as Markov Chain</a:t>
            </a:r>
            <a:endParaRPr/>
          </a:p>
        </p:txBody>
      </p:sp>
      <p:sp>
        <p:nvSpPr>
          <p:cNvPr id="157" name="Google Shape;157;p28"/>
          <p:cNvSpPr txBox="1"/>
          <p:nvPr>
            <p:ph idx="1" type="body"/>
          </p:nvPr>
        </p:nvSpPr>
        <p:spPr>
          <a:xfrm>
            <a:off x="311700" y="1152475"/>
            <a:ext cx="8520600" cy="338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358"/>
              <a:buNone/>
            </a:pPr>
            <a:r>
              <a:rPr lang="en" sz="1307"/>
              <a:t>A Markov chain or Markov process is a succession of probabilistic changes from one state to another with no recollection of prior states. This Markov chain is also a regular chain with the limiting probability distribution provided by</a:t>
            </a:r>
            <a:endParaRPr sz="1307"/>
          </a:p>
          <a:p>
            <a:pPr indent="0" lvl="0" marL="0" rtl="0" algn="l">
              <a:spcBef>
                <a:spcPts val="1200"/>
              </a:spcBef>
              <a:spcAft>
                <a:spcPts val="0"/>
              </a:spcAft>
              <a:buSzPts val="358"/>
              <a:buNone/>
            </a:pPr>
            <a:r>
              <a:rPr lang="en" sz="1307"/>
              <a:t>𝜋</a:t>
            </a:r>
            <a:r>
              <a:rPr baseline="-25000" lang="en" sz="1307"/>
              <a:t>0</a:t>
            </a:r>
            <a:r>
              <a:rPr lang="en" sz="1307"/>
              <a:t> </a:t>
            </a:r>
            <a:r>
              <a:rPr lang="en" sz="1307"/>
              <a:t>= (1, 0, … ,0) , and for states 𝑖 = 1, … , 𝑛.      </a:t>
            </a:r>
            <a:r>
              <a:rPr lang="en" sz="1307"/>
              <a:t>𝜋</a:t>
            </a:r>
            <a:r>
              <a:rPr baseline="-25000" lang="en" sz="1307"/>
              <a:t>i+1 </a:t>
            </a:r>
            <a:r>
              <a:rPr lang="en" sz="1307"/>
              <a:t>= 𝜋</a:t>
            </a:r>
            <a:r>
              <a:rPr baseline="-25000" lang="en" sz="1307"/>
              <a:t>i </a:t>
            </a:r>
            <a:r>
              <a:rPr lang="en" sz="1307"/>
              <a:t>* P</a:t>
            </a:r>
            <a:endParaRPr baseline="-25000" sz="1307"/>
          </a:p>
          <a:p>
            <a:pPr indent="0" lvl="0" marL="0" rtl="0" algn="l">
              <a:spcBef>
                <a:spcPts val="1200"/>
              </a:spcBef>
              <a:spcAft>
                <a:spcPts val="0"/>
              </a:spcAft>
              <a:buSzPts val="358"/>
              <a:buNone/>
            </a:pPr>
            <a:r>
              <a:rPr lang="en" sz="1307"/>
              <a:t>The standard board of the game can be denoted as R, representing all of the transitions. Specifically R= {(1, 38), (4, 14), (9, 31), (21, 42), (28, 84), (36, 44), (51, 67), (71, 91), (80, 100), (16, 6), (48, 26), (49, 11), (56, 53), (62, 19), (64, 60), (87, 24), (93, 73), (95, 75), (98, 78)}.</a:t>
            </a:r>
            <a:endParaRPr sz="1307"/>
          </a:p>
          <a:p>
            <a:pPr indent="0" lvl="0" marL="0" rtl="0" algn="l">
              <a:spcBef>
                <a:spcPts val="1200"/>
              </a:spcBef>
              <a:spcAft>
                <a:spcPts val="0"/>
              </a:spcAft>
              <a:buSzPts val="358"/>
              <a:buNone/>
            </a:pPr>
            <a:r>
              <a:rPr lang="en" sz="1307"/>
              <a:t>Stationary distribution: </a:t>
            </a:r>
            <a:r>
              <a:rPr lang="en" sz="1307"/>
              <a:t>𝜋 = 𝜋 * P </a:t>
            </a:r>
            <a:endParaRPr sz="1307"/>
          </a:p>
          <a:p>
            <a:pPr indent="0" lvl="0" marL="0" rtl="0" algn="l">
              <a:spcBef>
                <a:spcPts val="1200"/>
              </a:spcBef>
              <a:spcAft>
                <a:spcPts val="0"/>
              </a:spcAft>
              <a:buSzPts val="358"/>
              <a:buNone/>
            </a:pPr>
            <a:r>
              <a:rPr lang="en" sz="1307"/>
              <a:t>For our model when the piece reaches the square valued 100, it stays there and cannot move anywhere else. Thus </a:t>
            </a:r>
            <a:endParaRPr sz="1307"/>
          </a:p>
          <a:p>
            <a:pPr indent="0" lvl="0" marL="0" rtl="0" algn="l">
              <a:spcBef>
                <a:spcPts val="1200"/>
              </a:spcBef>
              <a:spcAft>
                <a:spcPts val="0"/>
              </a:spcAft>
              <a:buSzPts val="358"/>
              <a:buNone/>
            </a:pPr>
            <a:r>
              <a:rPr lang="en" sz="1307"/>
              <a:t>𝜋 = (0, 0, … ,1) for the final distribution once game is over.</a:t>
            </a:r>
            <a:endParaRPr sz="1307"/>
          </a:p>
          <a:p>
            <a:pPr indent="0" lvl="0" marL="0" rtl="0" algn="l">
              <a:spcBef>
                <a:spcPts val="1200"/>
              </a:spcBef>
              <a:spcAft>
                <a:spcPts val="0"/>
              </a:spcAft>
              <a:buSzPts val="358"/>
              <a:buNone/>
            </a:pPr>
            <a:r>
              <a:t/>
            </a:r>
            <a:endParaRPr sz="785"/>
          </a:p>
          <a:p>
            <a:pPr indent="0" lvl="0" marL="0" rtl="0" algn="l">
              <a:spcBef>
                <a:spcPts val="1200"/>
              </a:spcBef>
              <a:spcAft>
                <a:spcPts val="1200"/>
              </a:spcAft>
              <a:buSzPts val="358"/>
              <a:buNone/>
            </a:pPr>
            <a:r>
              <a:t/>
            </a:r>
            <a:endParaRPr sz="785"/>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SIMULATION OF THE GAME AND MARKOV CHAIN</a:t>
            </a:r>
            <a:endParaRPr/>
          </a:p>
        </p:txBody>
      </p:sp>
      <p:sp>
        <p:nvSpPr>
          <p:cNvPr id="163" name="Google Shape;163;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4" name="Google Shape;164;p29"/>
          <p:cNvPicPr preferRelativeResize="0"/>
          <p:nvPr/>
        </p:nvPicPr>
        <p:blipFill>
          <a:blip r:embed="rId3">
            <a:alphaModFix/>
          </a:blip>
          <a:stretch>
            <a:fillRect/>
          </a:stretch>
        </p:blipFill>
        <p:spPr>
          <a:xfrm>
            <a:off x="2038025" y="913225"/>
            <a:ext cx="4457701" cy="42302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0"/>
          <p:cNvSpPr txBox="1"/>
          <p:nvPr>
            <p:ph type="title"/>
          </p:nvPr>
        </p:nvSpPr>
        <p:spPr>
          <a:xfrm>
            <a:off x="359250" y="407600"/>
            <a:ext cx="8425500" cy="565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Constructing the Transition Probability Matrix</a:t>
            </a:r>
            <a:endParaRPr/>
          </a:p>
        </p:txBody>
      </p:sp>
      <p:sp>
        <p:nvSpPr>
          <p:cNvPr id="170" name="Google Shape;170;p30"/>
          <p:cNvSpPr txBox="1"/>
          <p:nvPr>
            <p:ph idx="1" type="body"/>
          </p:nvPr>
        </p:nvSpPr>
        <p:spPr>
          <a:xfrm>
            <a:off x="311700" y="1106000"/>
            <a:ext cx="3282000" cy="378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A single roll of die places a player from state (cell) i to exactly 6 distinct states (cells) with probability ⅙. </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rPr lang="en" sz="1600"/>
              <a:t>It is different in the case i &gt;= 95. </a:t>
            </a:r>
            <a:endParaRPr sz="1600"/>
          </a:p>
          <a:p>
            <a:pPr indent="0" lvl="0" marL="0" rtl="0" algn="l">
              <a:spcBef>
                <a:spcPts val="1200"/>
              </a:spcBef>
              <a:spcAft>
                <a:spcPts val="0"/>
              </a:spcAft>
              <a:buNone/>
            </a:pPr>
            <a:r>
              <a:rPr lang="en" sz="1600"/>
              <a:t>Example: For i = 98, P</a:t>
            </a:r>
            <a:r>
              <a:rPr baseline="-25000" lang="en" sz="1600"/>
              <a:t> i,98</a:t>
            </a:r>
            <a:r>
              <a:rPr lang="en" sz="1600"/>
              <a:t> = ⅔ , </a:t>
            </a:r>
            <a:r>
              <a:rPr lang="en" sz="1600"/>
              <a:t>P</a:t>
            </a:r>
            <a:r>
              <a:rPr baseline="-25000" lang="en" sz="1600"/>
              <a:t> i,99</a:t>
            </a:r>
            <a:r>
              <a:rPr lang="en" sz="1600"/>
              <a:t> = ⅙ , P</a:t>
            </a:r>
            <a:r>
              <a:rPr baseline="-25000" lang="en" sz="1600"/>
              <a:t> i,100</a:t>
            </a:r>
            <a:r>
              <a:rPr lang="en" sz="1600"/>
              <a:t> = ⅙.</a:t>
            </a:r>
            <a:endParaRPr sz="1600"/>
          </a:p>
          <a:p>
            <a:pPr indent="0" lvl="0" marL="0" rtl="0" algn="l">
              <a:spcBef>
                <a:spcPts val="1200"/>
              </a:spcBef>
              <a:spcAft>
                <a:spcPts val="1200"/>
              </a:spcAft>
              <a:buNone/>
            </a:pPr>
            <a:r>
              <a:rPr lang="en" sz="1600"/>
              <a:t>Similarly, P</a:t>
            </a:r>
            <a:r>
              <a:rPr baseline="-25000" lang="en" sz="1600"/>
              <a:t>100,100</a:t>
            </a:r>
            <a:r>
              <a:rPr lang="en" sz="1600"/>
              <a:t> = 1</a:t>
            </a:r>
            <a:endParaRPr sz="1600"/>
          </a:p>
        </p:txBody>
      </p:sp>
      <p:pic>
        <p:nvPicPr>
          <p:cNvPr id="171" name="Google Shape;171;p30"/>
          <p:cNvPicPr preferRelativeResize="0"/>
          <p:nvPr/>
        </p:nvPicPr>
        <p:blipFill>
          <a:blip r:embed="rId3">
            <a:alphaModFix/>
          </a:blip>
          <a:stretch>
            <a:fillRect/>
          </a:stretch>
        </p:blipFill>
        <p:spPr>
          <a:xfrm>
            <a:off x="3767198" y="1106000"/>
            <a:ext cx="5119750" cy="37824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1"/>
          <p:cNvSpPr txBox="1"/>
          <p:nvPr>
            <p:ph type="title"/>
          </p:nvPr>
        </p:nvSpPr>
        <p:spPr>
          <a:xfrm>
            <a:off x="311700" y="445025"/>
            <a:ext cx="3772500" cy="1052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Transition matrix for normal snakes and ladder</a:t>
            </a:r>
            <a:endParaRPr/>
          </a:p>
        </p:txBody>
      </p:sp>
      <p:sp>
        <p:nvSpPr>
          <p:cNvPr id="177" name="Google Shape;177;p31"/>
          <p:cNvSpPr txBox="1"/>
          <p:nvPr>
            <p:ph idx="1" type="body"/>
          </p:nvPr>
        </p:nvSpPr>
        <p:spPr>
          <a:xfrm>
            <a:off x="199425" y="1557275"/>
            <a:ext cx="3772500" cy="3011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is the transition matrix, of a general snakes and ladder game, calculated for the game that was used for simulation. Each of the blue bars is for representing the probability ⅙ wrt positions.</a:t>
            </a:r>
            <a:endParaRPr b="1"/>
          </a:p>
        </p:txBody>
      </p:sp>
      <p:pic>
        <p:nvPicPr>
          <p:cNvPr id="178" name="Google Shape;178;p31"/>
          <p:cNvPicPr preferRelativeResize="0"/>
          <p:nvPr/>
        </p:nvPicPr>
        <p:blipFill>
          <a:blip r:embed="rId3">
            <a:alphaModFix/>
          </a:blip>
          <a:stretch>
            <a:fillRect/>
          </a:stretch>
        </p:blipFill>
        <p:spPr>
          <a:xfrm>
            <a:off x="4084200" y="445025"/>
            <a:ext cx="4572000" cy="4572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2"/>
          <p:cNvSpPr txBox="1"/>
          <p:nvPr>
            <p:ph type="title"/>
          </p:nvPr>
        </p:nvSpPr>
        <p:spPr>
          <a:xfrm>
            <a:off x="311700" y="255975"/>
            <a:ext cx="2751300" cy="2229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Probability </a:t>
            </a:r>
            <a:endParaRPr/>
          </a:p>
          <a:p>
            <a:pPr indent="0" lvl="0" marL="0" rtl="0" algn="l">
              <a:spcBef>
                <a:spcPts val="0"/>
              </a:spcBef>
              <a:spcAft>
                <a:spcPts val="0"/>
              </a:spcAft>
              <a:buNone/>
            </a:pPr>
            <a:r>
              <a:rPr lang="en"/>
              <a:t>Distribution</a:t>
            </a:r>
            <a:endParaRPr/>
          </a:p>
          <a:p>
            <a:pPr indent="0" lvl="0" marL="0" rtl="0" algn="l">
              <a:spcBef>
                <a:spcPts val="0"/>
              </a:spcBef>
              <a:spcAft>
                <a:spcPts val="0"/>
              </a:spcAft>
              <a:buNone/>
            </a:pPr>
            <a:r>
              <a:rPr lang="en"/>
              <a:t>For position of player after </a:t>
            </a:r>
            <a:endParaRPr/>
          </a:p>
          <a:p>
            <a:pPr indent="0" lvl="0" marL="0" rtl="0" algn="l">
              <a:spcBef>
                <a:spcPts val="0"/>
              </a:spcBef>
              <a:spcAft>
                <a:spcPts val="0"/>
              </a:spcAft>
              <a:buNone/>
            </a:pPr>
            <a:r>
              <a:rPr lang="en"/>
              <a:t>5 moves</a:t>
            </a:r>
            <a:endParaRPr/>
          </a:p>
        </p:txBody>
      </p:sp>
      <p:sp>
        <p:nvSpPr>
          <p:cNvPr id="184" name="Google Shape;184;p32"/>
          <p:cNvSpPr txBox="1"/>
          <p:nvPr>
            <p:ph idx="1" type="body"/>
          </p:nvPr>
        </p:nvSpPr>
        <p:spPr>
          <a:xfrm>
            <a:off x="311700" y="2395800"/>
            <a:ext cx="2675700" cy="21732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1200"/>
              </a:spcAft>
              <a:buNone/>
            </a:pPr>
            <a:r>
              <a:rPr lang="en"/>
              <a:t>This image shows the probability that the player can be at some state in the game after 5 states, the snakes and ladders are the same as the one used for the simulation above.</a:t>
            </a:r>
            <a:endParaRPr/>
          </a:p>
        </p:txBody>
      </p:sp>
      <p:pic>
        <p:nvPicPr>
          <p:cNvPr id="185" name="Google Shape;185;p32"/>
          <p:cNvPicPr preferRelativeResize="0"/>
          <p:nvPr/>
        </p:nvPicPr>
        <p:blipFill rotWithShape="1">
          <a:blip r:embed="rId3">
            <a:alphaModFix/>
          </a:blip>
          <a:srcRect b="9465" l="6419" r="0" t="2397"/>
          <a:stretch/>
        </p:blipFill>
        <p:spPr>
          <a:xfrm>
            <a:off x="3062850" y="215150"/>
            <a:ext cx="6009701" cy="44886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idx="4294967295" type="ctrTitle"/>
          </p:nvPr>
        </p:nvSpPr>
        <p:spPr>
          <a:xfrm>
            <a:off x="311700" y="2492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700"/>
              <a:t>Motivation</a:t>
            </a:r>
            <a:endParaRPr sz="3700"/>
          </a:p>
        </p:txBody>
      </p:sp>
      <p:sp>
        <p:nvSpPr>
          <p:cNvPr id="73" name="Google Shape;73;p15"/>
          <p:cNvSpPr txBox="1"/>
          <p:nvPr>
            <p:ph idx="4294967295" type="subTitle"/>
          </p:nvPr>
        </p:nvSpPr>
        <p:spPr>
          <a:xfrm>
            <a:off x="311700" y="1159175"/>
            <a:ext cx="8520600" cy="32892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SzPts val="275"/>
              <a:buNone/>
            </a:pPr>
            <a:r>
              <a:rPr lang="en" sz="2000"/>
              <a:t>Snakes &amp; Ladders is a trendy game that originated in India itself. People in India have played this game for centuries, and almost all the kids here have played this game once. We Indians initially gave the game a spiritual aspect, and very few have tried to view the game mathematically, even when the game has an entirely Probabilistic approach.</a:t>
            </a:r>
            <a:endParaRPr sz="2000"/>
          </a:p>
          <a:p>
            <a:pPr indent="0" lvl="0" marL="0" rtl="0" algn="l">
              <a:lnSpc>
                <a:spcPct val="90000"/>
              </a:lnSpc>
              <a:spcBef>
                <a:spcPts val="1200"/>
              </a:spcBef>
              <a:spcAft>
                <a:spcPts val="0"/>
              </a:spcAft>
              <a:buClr>
                <a:schemeClr val="dk1"/>
              </a:buClr>
              <a:buSzPts val="275"/>
              <a:buFont typeface="Arial"/>
              <a:buNone/>
            </a:pPr>
            <a:r>
              <a:t/>
            </a:r>
            <a:endParaRPr sz="2000"/>
          </a:p>
          <a:p>
            <a:pPr indent="0" lvl="0" marL="0" rtl="0" algn="l">
              <a:lnSpc>
                <a:spcPct val="90000"/>
              </a:lnSpc>
              <a:spcBef>
                <a:spcPts val="1200"/>
              </a:spcBef>
              <a:spcAft>
                <a:spcPts val="1200"/>
              </a:spcAft>
              <a:buSzPts val="275"/>
              <a:buNone/>
            </a:pPr>
            <a:r>
              <a:rPr lang="en" sz="2000"/>
              <a:t>We wish to analyze the game using Markov Chains and draw out conclusions &amp; computer simulations that would help understand the game's dynamics better. The study can also be further distributed to budding mathematicians, helping them understand the complex concept of probabilities in a fun manner.</a:t>
            </a: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Simulations on Classic Board</a:t>
            </a:r>
            <a:endParaRPr/>
          </a:p>
        </p:txBody>
      </p:sp>
      <p:sp>
        <p:nvSpPr>
          <p:cNvPr id="191" name="Google Shape;191;p33"/>
          <p:cNvSpPr txBox="1"/>
          <p:nvPr>
            <p:ph idx="1" type="body"/>
          </p:nvPr>
        </p:nvSpPr>
        <p:spPr>
          <a:xfrm>
            <a:off x="311700" y="1152475"/>
            <a:ext cx="8520600" cy="3612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92" name="Google Shape;192;p33"/>
          <p:cNvPicPr preferRelativeResize="0"/>
          <p:nvPr/>
        </p:nvPicPr>
        <p:blipFill>
          <a:blip r:embed="rId3">
            <a:alphaModFix/>
          </a:blip>
          <a:stretch>
            <a:fillRect/>
          </a:stretch>
        </p:blipFill>
        <p:spPr>
          <a:xfrm>
            <a:off x="4794400" y="1152469"/>
            <a:ext cx="4037901" cy="3028432"/>
          </a:xfrm>
          <a:prstGeom prst="rect">
            <a:avLst/>
          </a:prstGeom>
          <a:noFill/>
          <a:ln>
            <a:noFill/>
          </a:ln>
        </p:spPr>
      </p:pic>
      <p:pic>
        <p:nvPicPr>
          <p:cNvPr id="193" name="Google Shape;193;p33"/>
          <p:cNvPicPr preferRelativeResize="0"/>
          <p:nvPr/>
        </p:nvPicPr>
        <p:blipFill>
          <a:blip r:embed="rId4">
            <a:alphaModFix/>
          </a:blip>
          <a:stretch>
            <a:fillRect/>
          </a:stretch>
        </p:blipFill>
        <p:spPr>
          <a:xfrm>
            <a:off x="311700" y="1152475"/>
            <a:ext cx="4037901" cy="3028426"/>
          </a:xfrm>
          <a:prstGeom prst="rect">
            <a:avLst/>
          </a:prstGeom>
          <a:noFill/>
          <a:ln>
            <a:noFill/>
          </a:ln>
        </p:spPr>
      </p:pic>
      <p:sp>
        <p:nvSpPr>
          <p:cNvPr id="194" name="Google Shape;194;p33"/>
          <p:cNvSpPr txBox="1"/>
          <p:nvPr/>
        </p:nvSpPr>
        <p:spPr>
          <a:xfrm>
            <a:off x="921300" y="4135975"/>
            <a:ext cx="409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3"/>
                </a:solidFill>
                <a:latin typeface="Average"/>
                <a:ea typeface="Average"/>
                <a:cs typeface="Average"/>
                <a:sym typeface="Average"/>
              </a:rPr>
              <a:t>From markov chain simulation</a:t>
            </a:r>
            <a:endParaRPr>
              <a:solidFill>
                <a:schemeClr val="accent3"/>
              </a:solidFill>
              <a:latin typeface="Average"/>
              <a:ea typeface="Average"/>
              <a:cs typeface="Average"/>
              <a:sym typeface="Average"/>
            </a:endParaRPr>
          </a:p>
        </p:txBody>
      </p:sp>
      <p:sp>
        <p:nvSpPr>
          <p:cNvPr id="195" name="Google Shape;195;p33"/>
          <p:cNvSpPr txBox="1"/>
          <p:nvPr/>
        </p:nvSpPr>
        <p:spPr>
          <a:xfrm>
            <a:off x="5099200" y="4135975"/>
            <a:ext cx="403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3"/>
                </a:solidFill>
                <a:latin typeface="Average"/>
                <a:ea typeface="Average"/>
                <a:cs typeface="Average"/>
                <a:sym typeface="Average"/>
              </a:rPr>
              <a:t>From snakes and ladder game simulation</a:t>
            </a:r>
            <a:endParaRPr>
              <a:solidFill>
                <a:schemeClr val="accent3"/>
              </a:solidFill>
              <a:latin typeface="Average"/>
              <a:ea typeface="Average"/>
              <a:cs typeface="Average"/>
              <a:sym typeface="Average"/>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id="200" name="Google Shape;200;p34"/>
          <p:cNvPicPr preferRelativeResize="0"/>
          <p:nvPr/>
        </p:nvPicPr>
        <p:blipFill>
          <a:blip r:embed="rId3">
            <a:alphaModFix/>
          </a:blip>
          <a:stretch>
            <a:fillRect/>
          </a:stretch>
        </p:blipFill>
        <p:spPr>
          <a:xfrm>
            <a:off x="789325" y="589650"/>
            <a:ext cx="3587250" cy="2690450"/>
          </a:xfrm>
          <a:prstGeom prst="rect">
            <a:avLst/>
          </a:prstGeom>
          <a:noFill/>
          <a:ln>
            <a:noFill/>
          </a:ln>
        </p:spPr>
      </p:pic>
      <p:pic>
        <p:nvPicPr>
          <p:cNvPr id="201" name="Google Shape;201;p34"/>
          <p:cNvPicPr preferRelativeResize="0"/>
          <p:nvPr/>
        </p:nvPicPr>
        <p:blipFill>
          <a:blip r:embed="rId4">
            <a:alphaModFix/>
          </a:blip>
          <a:stretch>
            <a:fillRect/>
          </a:stretch>
        </p:blipFill>
        <p:spPr>
          <a:xfrm>
            <a:off x="4648575" y="589663"/>
            <a:ext cx="3587250" cy="2690437"/>
          </a:xfrm>
          <a:prstGeom prst="rect">
            <a:avLst/>
          </a:prstGeom>
          <a:noFill/>
          <a:ln>
            <a:noFill/>
          </a:ln>
        </p:spPr>
      </p:pic>
      <p:sp>
        <p:nvSpPr>
          <p:cNvPr id="202" name="Google Shape;202;p34"/>
          <p:cNvSpPr txBox="1"/>
          <p:nvPr/>
        </p:nvSpPr>
        <p:spPr>
          <a:xfrm>
            <a:off x="789250" y="3534650"/>
            <a:ext cx="3587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3"/>
                </a:solidFill>
                <a:latin typeface="Average"/>
                <a:ea typeface="Average"/>
                <a:cs typeface="Average"/>
                <a:sym typeface="Average"/>
              </a:rPr>
              <a:t>Graph for position of the player vs the turn number in a normal board</a:t>
            </a:r>
            <a:endParaRPr>
              <a:solidFill>
                <a:schemeClr val="accent3"/>
              </a:solidFill>
              <a:latin typeface="Average"/>
              <a:ea typeface="Average"/>
              <a:cs typeface="Average"/>
              <a:sym typeface="Average"/>
            </a:endParaRPr>
          </a:p>
        </p:txBody>
      </p:sp>
      <p:sp>
        <p:nvSpPr>
          <p:cNvPr id="203" name="Google Shape;203;p34"/>
          <p:cNvSpPr txBox="1"/>
          <p:nvPr/>
        </p:nvSpPr>
        <p:spPr>
          <a:xfrm>
            <a:off x="4609300" y="3609500"/>
            <a:ext cx="36759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3"/>
                </a:solidFill>
                <a:latin typeface="Average"/>
                <a:ea typeface="Average"/>
                <a:cs typeface="Average"/>
                <a:sym typeface="Average"/>
              </a:rPr>
              <a:t>The probability of </a:t>
            </a:r>
            <a:r>
              <a:rPr lang="en">
                <a:solidFill>
                  <a:schemeClr val="accent3"/>
                </a:solidFill>
                <a:latin typeface="Average"/>
                <a:ea typeface="Average"/>
                <a:cs typeface="Average"/>
                <a:sym typeface="Average"/>
              </a:rPr>
              <a:t>reaching</a:t>
            </a:r>
            <a:r>
              <a:rPr lang="en">
                <a:solidFill>
                  <a:schemeClr val="accent3"/>
                </a:solidFill>
                <a:latin typeface="Average"/>
                <a:ea typeface="Average"/>
                <a:cs typeface="Average"/>
                <a:sym typeface="Average"/>
              </a:rPr>
              <a:t> a state in a normal board</a:t>
            </a:r>
            <a:r>
              <a:rPr i="1" lang="en">
                <a:solidFill>
                  <a:schemeClr val="accent3"/>
                </a:solidFill>
                <a:latin typeface="Average"/>
                <a:ea typeface="Average"/>
                <a:cs typeface="Average"/>
                <a:sym typeface="Average"/>
              </a:rPr>
              <a:t>(some states have a zero probability because from those states the player is either climbing the ladder or is bitten by a snake)</a:t>
            </a:r>
            <a:endParaRPr i="1">
              <a:solidFill>
                <a:schemeClr val="accent3"/>
              </a:solidFill>
              <a:latin typeface="Average"/>
              <a:ea typeface="Average"/>
              <a:cs typeface="Average"/>
              <a:sym typeface="Average"/>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5"/>
          <p:cNvSpPr txBox="1"/>
          <p:nvPr>
            <p:ph type="title"/>
          </p:nvPr>
        </p:nvSpPr>
        <p:spPr>
          <a:xfrm>
            <a:off x="311700" y="205450"/>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Effects of changing number of snakes and ladders on finish time</a:t>
            </a:r>
            <a:endParaRPr/>
          </a:p>
        </p:txBody>
      </p:sp>
      <p:sp>
        <p:nvSpPr>
          <p:cNvPr id="209" name="Google Shape;209;p35"/>
          <p:cNvSpPr txBox="1"/>
          <p:nvPr>
            <p:ph idx="1" type="body"/>
          </p:nvPr>
        </p:nvSpPr>
        <p:spPr>
          <a:xfrm>
            <a:off x="286950" y="1533600"/>
            <a:ext cx="8570100" cy="3453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Intuitively, adding more snakes might increase the finish time since the players drop down to lower-numbered tiles more frequently. In the same manner, adding more ladders should decrease finish time.We have analysed the graphs shown previously and as the number of snakes and ladders change, the transition probability matrix changes and the movement of the piece along the board changes along with that similar to how markov chain walk for the given transition probability matrix.</a:t>
            </a:r>
            <a:endParaRPr/>
          </a:p>
          <a:p>
            <a:pPr indent="0" lvl="0" marL="0" rtl="0" algn="l">
              <a:spcBef>
                <a:spcPts val="120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6"/>
          <p:cNvSpPr txBox="1"/>
          <p:nvPr>
            <p:ph type="title"/>
          </p:nvPr>
        </p:nvSpPr>
        <p:spPr>
          <a:xfrm>
            <a:off x="1430000" y="-12175"/>
            <a:ext cx="5967000" cy="5193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Simulation on board without snakes</a:t>
            </a:r>
            <a:endParaRPr/>
          </a:p>
        </p:txBody>
      </p:sp>
      <p:pic>
        <p:nvPicPr>
          <p:cNvPr id="215" name="Google Shape;215;p36"/>
          <p:cNvPicPr preferRelativeResize="0"/>
          <p:nvPr/>
        </p:nvPicPr>
        <p:blipFill>
          <a:blip r:embed="rId3">
            <a:alphaModFix/>
          </a:blip>
          <a:stretch>
            <a:fillRect/>
          </a:stretch>
        </p:blipFill>
        <p:spPr>
          <a:xfrm>
            <a:off x="4722451" y="749538"/>
            <a:ext cx="4257899" cy="3193450"/>
          </a:xfrm>
          <a:prstGeom prst="rect">
            <a:avLst/>
          </a:prstGeom>
          <a:noFill/>
          <a:ln>
            <a:noFill/>
          </a:ln>
        </p:spPr>
      </p:pic>
      <p:pic>
        <p:nvPicPr>
          <p:cNvPr id="216" name="Google Shape;216;p36"/>
          <p:cNvPicPr preferRelativeResize="0"/>
          <p:nvPr/>
        </p:nvPicPr>
        <p:blipFill>
          <a:blip r:embed="rId4">
            <a:alphaModFix/>
          </a:blip>
          <a:stretch>
            <a:fillRect/>
          </a:stretch>
        </p:blipFill>
        <p:spPr>
          <a:xfrm>
            <a:off x="152400" y="749550"/>
            <a:ext cx="4257901" cy="3193426"/>
          </a:xfrm>
          <a:prstGeom prst="rect">
            <a:avLst/>
          </a:prstGeom>
          <a:noFill/>
          <a:ln>
            <a:noFill/>
          </a:ln>
        </p:spPr>
      </p:pic>
      <p:sp>
        <p:nvSpPr>
          <p:cNvPr id="217" name="Google Shape;217;p36"/>
          <p:cNvSpPr txBox="1"/>
          <p:nvPr/>
        </p:nvSpPr>
        <p:spPr>
          <a:xfrm>
            <a:off x="1066800" y="3946425"/>
            <a:ext cx="431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3"/>
                </a:solidFill>
                <a:latin typeface="Average"/>
                <a:ea typeface="Average"/>
                <a:cs typeface="Average"/>
                <a:sym typeface="Average"/>
              </a:rPr>
              <a:t>From markov chain simulation</a:t>
            </a:r>
            <a:endParaRPr>
              <a:solidFill>
                <a:schemeClr val="accent3"/>
              </a:solidFill>
              <a:latin typeface="Average"/>
              <a:ea typeface="Average"/>
              <a:cs typeface="Average"/>
              <a:sym typeface="Average"/>
            </a:endParaRPr>
          </a:p>
        </p:txBody>
      </p:sp>
      <p:sp>
        <p:nvSpPr>
          <p:cNvPr id="218" name="Google Shape;218;p36"/>
          <p:cNvSpPr txBox="1"/>
          <p:nvPr/>
        </p:nvSpPr>
        <p:spPr>
          <a:xfrm>
            <a:off x="5332050" y="3946425"/>
            <a:ext cx="431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3"/>
                </a:solidFill>
                <a:latin typeface="Average"/>
                <a:ea typeface="Average"/>
                <a:cs typeface="Average"/>
                <a:sym typeface="Average"/>
              </a:rPr>
              <a:t>From snakes and ladder game </a:t>
            </a:r>
            <a:r>
              <a:rPr lang="en">
                <a:solidFill>
                  <a:schemeClr val="accent3"/>
                </a:solidFill>
                <a:latin typeface="Average"/>
                <a:ea typeface="Average"/>
                <a:cs typeface="Average"/>
                <a:sym typeface="Average"/>
              </a:rPr>
              <a:t>simulation</a:t>
            </a:r>
            <a:endParaRPr>
              <a:solidFill>
                <a:schemeClr val="accent3"/>
              </a:solidFill>
              <a:latin typeface="Average"/>
              <a:ea typeface="Average"/>
              <a:cs typeface="Average"/>
              <a:sym typeface="Average"/>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pic>
        <p:nvPicPr>
          <p:cNvPr id="223" name="Google Shape;223;p37"/>
          <p:cNvPicPr preferRelativeResize="0"/>
          <p:nvPr/>
        </p:nvPicPr>
        <p:blipFill>
          <a:blip r:embed="rId3">
            <a:alphaModFix/>
          </a:blip>
          <a:stretch>
            <a:fillRect/>
          </a:stretch>
        </p:blipFill>
        <p:spPr>
          <a:xfrm>
            <a:off x="4830725" y="1019775"/>
            <a:ext cx="3502174" cy="2626625"/>
          </a:xfrm>
          <a:prstGeom prst="rect">
            <a:avLst/>
          </a:prstGeom>
          <a:noFill/>
          <a:ln>
            <a:noFill/>
          </a:ln>
        </p:spPr>
      </p:pic>
      <p:pic>
        <p:nvPicPr>
          <p:cNvPr id="224" name="Google Shape;224;p37"/>
          <p:cNvPicPr preferRelativeResize="0"/>
          <p:nvPr/>
        </p:nvPicPr>
        <p:blipFill>
          <a:blip r:embed="rId4">
            <a:alphaModFix/>
          </a:blip>
          <a:stretch>
            <a:fillRect/>
          </a:stretch>
        </p:blipFill>
        <p:spPr>
          <a:xfrm>
            <a:off x="848700" y="1019775"/>
            <a:ext cx="3051746" cy="2626625"/>
          </a:xfrm>
          <a:prstGeom prst="rect">
            <a:avLst/>
          </a:prstGeom>
          <a:noFill/>
          <a:ln>
            <a:noFill/>
          </a:ln>
        </p:spPr>
      </p:pic>
      <p:sp>
        <p:nvSpPr>
          <p:cNvPr id="225" name="Google Shape;225;p37"/>
          <p:cNvSpPr txBox="1"/>
          <p:nvPr/>
        </p:nvSpPr>
        <p:spPr>
          <a:xfrm>
            <a:off x="883450" y="4042925"/>
            <a:ext cx="3051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3"/>
                </a:solidFill>
                <a:latin typeface="Average"/>
                <a:ea typeface="Average"/>
                <a:cs typeface="Average"/>
                <a:sym typeface="Average"/>
              </a:rPr>
              <a:t>Graph for position of the player vs the turn number in a board without snakes and ladder.</a:t>
            </a:r>
            <a:endParaRPr>
              <a:latin typeface="Average"/>
              <a:ea typeface="Average"/>
              <a:cs typeface="Average"/>
              <a:sym typeface="Average"/>
            </a:endParaRPr>
          </a:p>
        </p:txBody>
      </p:sp>
      <p:sp>
        <p:nvSpPr>
          <p:cNvPr id="226" name="Google Shape;226;p37"/>
          <p:cNvSpPr txBox="1"/>
          <p:nvPr/>
        </p:nvSpPr>
        <p:spPr>
          <a:xfrm>
            <a:off x="4873950" y="4042925"/>
            <a:ext cx="35487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3"/>
                </a:solidFill>
                <a:latin typeface="Average"/>
                <a:ea typeface="Average"/>
                <a:cs typeface="Average"/>
                <a:sym typeface="Average"/>
              </a:rPr>
              <a:t>The probability of reaching a state in a normal board</a:t>
            </a:r>
            <a:r>
              <a:rPr i="1" lang="en">
                <a:solidFill>
                  <a:schemeClr val="accent3"/>
                </a:solidFill>
                <a:latin typeface="Average"/>
                <a:ea typeface="Average"/>
                <a:cs typeface="Average"/>
                <a:sym typeface="Average"/>
              </a:rPr>
              <a:t>(here none of the states have a zero probability as there are no snakes or ladders)</a:t>
            </a:r>
            <a:endParaRPr>
              <a:latin typeface="Average"/>
              <a:ea typeface="Average"/>
              <a:cs typeface="Average"/>
              <a:sym typeface="Average"/>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pic>
        <p:nvPicPr>
          <p:cNvPr id="231" name="Google Shape;231;p38"/>
          <p:cNvPicPr preferRelativeResize="0"/>
          <p:nvPr/>
        </p:nvPicPr>
        <p:blipFill>
          <a:blip r:embed="rId3">
            <a:alphaModFix/>
          </a:blip>
          <a:stretch>
            <a:fillRect/>
          </a:stretch>
        </p:blipFill>
        <p:spPr>
          <a:xfrm>
            <a:off x="151400" y="564900"/>
            <a:ext cx="2643200" cy="2874100"/>
          </a:xfrm>
          <a:prstGeom prst="rect">
            <a:avLst/>
          </a:prstGeom>
          <a:noFill/>
          <a:ln>
            <a:noFill/>
          </a:ln>
        </p:spPr>
      </p:pic>
      <p:pic>
        <p:nvPicPr>
          <p:cNvPr id="232" name="Google Shape;232;p38"/>
          <p:cNvPicPr preferRelativeResize="0"/>
          <p:nvPr/>
        </p:nvPicPr>
        <p:blipFill>
          <a:blip r:embed="rId4">
            <a:alphaModFix/>
          </a:blip>
          <a:stretch>
            <a:fillRect/>
          </a:stretch>
        </p:blipFill>
        <p:spPr>
          <a:xfrm>
            <a:off x="3019512" y="564900"/>
            <a:ext cx="2874100" cy="2874100"/>
          </a:xfrm>
          <a:prstGeom prst="rect">
            <a:avLst/>
          </a:prstGeom>
          <a:noFill/>
          <a:ln>
            <a:noFill/>
          </a:ln>
        </p:spPr>
      </p:pic>
      <p:pic>
        <p:nvPicPr>
          <p:cNvPr id="233" name="Google Shape;233;p38"/>
          <p:cNvPicPr preferRelativeResize="0"/>
          <p:nvPr/>
        </p:nvPicPr>
        <p:blipFill>
          <a:blip r:embed="rId5">
            <a:alphaModFix/>
          </a:blip>
          <a:stretch>
            <a:fillRect/>
          </a:stretch>
        </p:blipFill>
        <p:spPr>
          <a:xfrm>
            <a:off x="6118500" y="564900"/>
            <a:ext cx="2874100" cy="2874100"/>
          </a:xfrm>
          <a:prstGeom prst="rect">
            <a:avLst/>
          </a:prstGeom>
          <a:noFill/>
          <a:ln>
            <a:noFill/>
          </a:ln>
        </p:spPr>
      </p:pic>
      <p:sp>
        <p:nvSpPr>
          <p:cNvPr id="234" name="Google Shape;234;p38"/>
          <p:cNvSpPr txBox="1"/>
          <p:nvPr/>
        </p:nvSpPr>
        <p:spPr>
          <a:xfrm flipH="1">
            <a:off x="163325" y="3758425"/>
            <a:ext cx="264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6"/>
                </a:solidFill>
                <a:latin typeface="Average"/>
                <a:ea typeface="Average"/>
                <a:cs typeface="Average"/>
                <a:sym typeface="Average"/>
              </a:rPr>
              <a:t>With no snakes</a:t>
            </a:r>
            <a:endParaRPr>
              <a:solidFill>
                <a:schemeClr val="accent6"/>
              </a:solidFill>
              <a:latin typeface="Average"/>
              <a:ea typeface="Average"/>
              <a:cs typeface="Average"/>
              <a:sym typeface="Average"/>
            </a:endParaRPr>
          </a:p>
        </p:txBody>
      </p:sp>
      <p:sp>
        <p:nvSpPr>
          <p:cNvPr id="235" name="Google Shape;235;p38"/>
          <p:cNvSpPr txBox="1"/>
          <p:nvPr/>
        </p:nvSpPr>
        <p:spPr>
          <a:xfrm>
            <a:off x="2300300" y="164700"/>
            <a:ext cx="4312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6"/>
                </a:solidFill>
                <a:latin typeface="Average"/>
                <a:ea typeface="Average"/>
                <a:cs typeface="Average"/>
                <a:sym typeface="Average"/>
              </a:rPr>
              <a:t>Transition probability matrix</a:t>
            </a:r>
            <a:endParaRPr>
              <a:solidFill>
                <a:schemeClr val="accent6"/>
              </a:solidFill>
              <a:latin typeface="Average"/>
              <a:ea typeface="Average"/>
              <a:cs typeface="Average"/>
              <a:sym typeface="Average"/>
            </a:endParaRPr>
          </a:p>
        </p:txBody>
      </p:sp>
      <p:sp>
        <p:nvSpPr>
          <p:cNvPr id="236" name="Google Shape;236;p38"/>
          <p:cNvSpPr txBox="1"/>
          <p:nvPr/>
        </p:nvSpPr>
        <p:spPr>
          <a:xfrm>
            <a:off x="3032200" y="3758425"/>
            <a:ext cx="287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6"/>
                </a:solidFill>
                <a:latin typeface="Average"/>
                <a:ea typeface="Average"/>
                <a:cs typeface="Average"/>
                <a:sym typeface="Average"/>
              </a:rPr>
              <a:t>With no ladders</a:t>
            </a:r>
            <a:endParaRPr>
              <a:solidFill>
                <a:schemeClr val="accent6"/>
              </a:solidFill>
              <a:latin typeface="Average"/>
              <a:ea typeface="Average"/>
              <a:cs typeface="Average"/>
              <a:sym typeface="Average"/>
            </a:endParaRPr>
          </a:p>
        </p:txBody>
      </p:sp>
      <p:sp>
        <p:nvSpPr>
          <p:cNvPr id="237" name="Google Shape;237;p38"/>
          <p:cNvSpPr txBox="1"/>
          <p:nvPr/>
        </p:nvSpPr>
        <p:spPr>
          <a:xfrm>
            <a:off x="6131775" y="3758425"/>
            <a:ext cx="287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6"/>
                </a:solidFill>
                <a:latin typeface="Average"/>
                <a:ea typeface="Average"/>
                <a:cs typeface="Average"/>
                <a:sym typeface="Average"/>
              </a:rPr>
              <a:t>With both snakes and ladder</a:t>
            </a:r>
            <a:endParaRPr>
              <a:solidFill>
                <a:schemeClr val="accent6"/>
              </a:solidFill>
              <a:latin typeface="Average"/>
              <a:ea typeface="Average"/>
              <a:cs typeface="Average"/>
              <a:sym typeface="Average"/>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pic>
        <p:nvPicPr>
          <p:cNvPr id="242" name="Google Shape;242;p39"/>
          <p:cNvPicPr preferRelativeResize="0"/>
          <p:nvPr/>
        </p:nvPicPr>
        <p:blipFill>
          <a:blip r:embed="rId3">
            <a:alphaModFix/>
          </a:blip>
          <a:stretch>
            <a:fillRect/>
          </a:stretch>
        </p:blipFill>
        <p:spPr>
          <a:xfrm>
            <a:off x="4154225" y="238950"/>
            <a:ext cx="2568675" cy="1926506"/>
          </a:xfrm>
          <a:prstGeom prst="rect">
            <a:avLst/>
          </a:prstGeom>
          <a:noFill/>
          <a:ln>
            <a:noFill/>
          </a:ln>
        </p:spPr>
      </p:pic>
      <p:pic>
        <p:nvPicPr>
          <p:cNvPr id="243" name="Google Shape;243;p39"/>
          <p:cNvPicPr preferRelativeResize="0"/>
          <p:nvPr/>
        </p:nvPicPr>
        <p:blipFill rotWithShape="1">
          <a:blip r:embed="rId4">
            <a:alphaModFix/>
          </a:blip>
          <a:srcRect b="0" l="0" r="0" t="0"/>
          <a:stretch/>
        </p:blipFill>
        <p:spPr>
          <a:xfrm>
            <a:off x="4231662" y="2780031"/>
            <a:ext cx="2568675" cy="1926499"/>
          </a:xfrm>
          <a:prstGeom prst="rect">
            <a:avLst/>
          </a:prstGeom>
          <a:noFill/>
          <a:ln>
            <a:noFill/>
          </a:ln>
        </p:spPr>
      </p:pic>
      <p:sp>
        <p:nvSpPr>
          <p:cNvPr id="244" name="Google Shape;244;p39"/>
          <p:cNvSpPr txBox="1"/>
          <p:nvPr/>
        </p:nvSpPr>
        <p:spPr>
          <a:xfrm>
            <a:off x="1359350" y="2316425"/>
            <a:ext cx="128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verage"/>
                <a:ea typeface="Average"/>
                <a:cs typeface="Average"/>
                <a:sym typeface="Average"/>
              </a:rPr>
              <a:t>Normal board</a:t>
            </a:r>
            <a:endParaRPr>
              <a:solidFill>
                <a:schemeClr val="dk1"/>
              </a:solidFill>
              <a:latin typeface="Average"/>
              <a:ea typeface="Average"/>
              <a:cs typeface="Average"/>
              <a:sym typeface="Average"/>
            </a:endParaRPr>
          </a:p>
        </p:txBody>
      </p:sp>
      <p:pic>
        <p:nvPicPr>
          <p:cNvPr id="245" name="Google Shape;245;p39"/>
          <p:cNvPicPr preferRelativeResize="0"/>
          <p:nvPr/>
        </p:nvPicPr>
        <p:blipFill>
          <a:blip r:embed="rId5">
            <a:alphaModFix/>
          </a:blip>
          <a:stretch>
            <a:fillRect/>
          </a:stretch>
        </p:blipFill>
        <p:spPr>
          <a:xfrm>
            <a:off x="789325" y="2780013"/>
            <a:ext cx="2568675" cy="1926512"/>
          </a:xfrm>
          <a:prstGeom prst="rect">
            <a:avLst/>
          </a:prstGeom>
          <a:noFill/>
          <a:ln>
            <a:noFill/>
          </a:ln>
        </p:spPr>
      </p:pic>
      <p:sp>
        <p:nvSpPr>
          <p:cNvPr id="246" name="Google Shape;246;p39"/>
          <p:cNvSpPr txBox="1"/>
          <p:nvPr/>
        </p:nvSpPr>
        <p:spPr>
          <a:xfrm>
            <a:off x="1394150" y="4819450"/>
            <a:ext cx="152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247" name="Google Shape;247;p39"/>
          <p:cNvSpPr txBox="1"/>
          <p:nvPr/>
        </p:nvSpPr>
        <p:spPr>
          <a:xfrm>
            <a:off x="4510238" y="2234063"/>
            <a:ext cx="201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verage"/>
                <a:ea typeface="Average"/>
                <a:cs typeface="Average"/>
                <a:sym typeface="Average"/>
              </a:rPr>
              <a:t>Without both</a:t>
            </a:r>
            <a:endParaRPr>
              <a:solidFill>
                <a:schemeClr val="dk1"/>
              </a:solidFill>
              <a:latin typeface="Average"/>
              <a:ea typeface="Average"/>
              <a:cs typeface="Average"/>
              <a:sym typeface="Average"/>
            </a:endParaRPr>
          </a:p>
        </p:txBody>
      </p:sp>
      <p:sp>
        <p:nvSpPr>
          <p:cNvPr id="248" name="Google Shape;248;p39"/>
          <p:cNvSpPr txBox="1"/>
          <p:nvPr/>
        </p:nvSpPr>
        <p:spPr>
          <a:xfrm>
            <a:off x="1335550" y="4689700"/>
            <a:ext cx="163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verage"/>
                <a:ea typeface="Average"/>
                <a:cs typeface="Average"/>
                <a:sym typeface="Average"/>
              </a:rPr>
              <a:t>Without snakes</a:t>
            </a:r>
            <a:endParaRPr>
              <a:solidFill>
                <a:schemeClr val="dk1"/>
              </a:solidFill>
              <a:latin typeface="Average"/>
              <a:ea typeface="Average"/>
              <a:cs typeface="Average"/>
              <a:sym typeface="Average"/>
            </a:endParaRPr>
          </a:p>
        </p:txBody>
      </p:sp>
      <p:sp>
        <p:nvSpPr>
          <p:cNvPr id="249" name="Google Shape;249;p39"/>
          <p:cNvSpPr txBox="1"/>
          <p:nvPr/>
        </p:nvSpPr>
        <p:spPr>
          <a:xfrm>
            <a:off x="4812725" y="4697975"/>
            <a:ext cx="163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verage"/>
                <a:ea typeface="Average"/>
                <a:cs typeface="Average"/>
                <a:sym typeface="Average"/>
              </a:rPr>
              <a:t>Without ladders</a:t>
            </a:r>
            <a:endParaRPr>
              <a:solidFill>
                <a:schemeClr val="dk1"/>
              </a:solidFill>
              <a:latin typeface="Average"/>
              <a:ea typeface="Average"/>
              <a:cs typeface="Average"/>
              <a:sym typeface="Average"/>
            </a:endParaRPr>
          </a:p>
        </p:txBody>
      </p:sp>
      <p:pic>
        <p:nvPicPr>
          <p:cNvPr id="250" name="Google Shape;250;p39"/>
          <p:cNvPicPr preferRelativeResize="0"/>
          <p:nvPr/>
        </p:nvPicPr>
        <p:blipFill>
          <a:blip r:embed="rId6">
            <a:alphaModFix/>
          </a:blip>
          <a:stretch>
            <a:fillRect/>
          </a:stretch>
        </p:blipFill>
        <p:spPr>
          <a:xfrm>
            <a:off x="868713" y="326513"/>
            <a:ext cx="2568675" cy="1926512"/>
          </a:xfrm>
          <a:prstGeom prst="rect">
            <a:avLst/>
          </a:prstGeom>
          <a:noFill/>
          <a:ln>
            <a:noFill/>
          </a:ln>
        </p:spPr>
      </p:pic>
      <p:sp>
        <p:nvSpPr>
          <p:cNvPr id="251" name="Google Shape;251;p39"/>
          <p:cNvSpPr txBox="1"/>
          <p:nvPr/>
        </p:nvSpPr>
        <p:spPr>
          <a:xfrm>
            <a:off x="7162575" y="348925"/>
            <a:ext cx="1754700" cy="38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verage"/>
                <a:ea typeface="Average"/>
                <a:cs typeface="Average"/>
                <a:sym typeface="Average"/>
              </a:rPr>
              <a:t>We are modeling our game as a markov process and we can see for different graphs how behavior </a:t>
            </a:r>
            <a:r>
              <a:rPr lang="en">
                <a:solidFill>
                  <a:schemeClr val="dk1"/>
                </a:solidFill>
                <a:latin typeface="Average"/>
                <a:ea typeface="Average"/>
                <a:cs typeface="Average"/>
                <a:sym typeface="Average"/>
              </a:rPr>
              <a:t>changes</a:t>
            </a:r>
            <a:r>
              <a:rPr lang="en">
                <a:solidFill>
                  <a:schemeClr val="dk1"/>
                </a:solidFill>
                <a:latin typeface="Average"/>
                <a:ea typeface="Average"/>
                <a:cs typeface="Average"/>
                <a:sym typeface="Average"/>
              </a:rPr>
              <a:t> when number of snakes and ladder </a:t>
            </a:r>
            <a:r>
              <a:rPr lang="en">
                <a:solidFill>
                  <a:schemeClr val="dk1"/>
                </a:solidFill>
                <a:latin typeface="Average"/>
                <a:ea typeface="Average"/>
                <a:cs typeface="Average"/>
                <a:sym typeface="Average"/>
              </a:rPr>
              <a:t>changes</a:t>
            </a:r>
            <a:r>
              <a:rPr lang="en">
                <a:solidFill>
                  <a:schemeClr val="dk1"/>
                </a:solidFill>
                <a:latin typeface="Average"/>
                <a:ea typeface="Average"/>
                <a:cs typeface="Average"/>
                <a:sym typeface="Average"/>
              </a:rPr>
              <a:t>. These changes are reflected in the transition </a:t>
            </a:r>
            <a:r>
              <a:rPr lang="en">
                <a:solidFill>
                  <a:schemeClr val="dk1"/>
                </a:solidFill>
                <a:latin typeface="Average"/>
                <a:ea typeface="Average"/>
                <a:cs typeface="Average"/>
                <a:sym typeface="Average"/>
              </a:rPr>
              <a:t>probability</a:t>
            </a:r>
            <a:r>
              <a:rPr lang="en">
                <a:solidFill>
                  <a:schemeClr val="dk1"/>
                </a:solidFill>
                <a:latin typeface="Average"/>
                <a:ea typeface="Average"/>
                <a:cs typeface="Average"/>
                <a:sym typeface="Average"/>
              </a:rPr>
              <a:t> matrix and changes the behavior of the markov chain and when it reaches its final absorbing state. </a:t>
            </a:r>
            <a:endParaRPr>
              <a:solidFill>
                <a:schemeClr val="dk1"/>
              </a:solidFill>
              <a:latin typeface="Average"/>
              <a:ea typeface="Average"/>
              <a:cs typeface="Average"/>
              <a:sym typeface="Average"/>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pic>
        <p:nvPicPr>
          <p:cNvPr id="256" name="Google Shape;256;p40"/>
          <p:cNvPicPr preferRelativeResize="0"/>
          <p:nvPr/>
        </p:nvPicPr>
        <p:blipFill>
          <a:blip r:embed="rId3">
            <a:alphaModFix/>
          </a:blip>
          <a:stretch>
            <a:fillRect/>
          </a:stretch>
        </p:blipFill>
        <p:spPr>
          <a:xfrm>
            <a:off x="2918525" y="2751950"/>
            <a:ext cx="2648374" cy="1986300"/>
          </a:xfrm>
          <a:prstGeom prst="rect">
            <a:avLst/>
          </a:prstGeom>
          <a:noFill/>
          <a:ln>
            <a:noFill/>
          </a:ln>
        </p:spPr>
      </p:pic>
      <p:sp>
        <p:nvSpPr>
          <p:cNvPr id="257" name="Google Shape;257;p40"/>
          <p:cNvSpPr txBox="1"/>
          <p:nvPr/>
        </p:nvSpPr>
        <p:spPr>
          <a:xfrm>
            <a:off x="3518325" y="4651200"/>
            <a:ext cx="235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verage"/>
                <a:ea typeface="Average"/>
                <a:cs typeface="Average"/>
                <a:sym typeface="Average"/>
              </a:rPr>
              <a:t>Snakes only</a:t>
            </a:r>
            <a:endParaRPr>
              <a:solidFill>
                <a:schemeClr val="dk1"/>
              </a:solidFill>
              <a:latin typeface="Average"/>
              <a:ea typeface="Average"/>
              <a:cs typeface="Average"/>
              <a:sym typeface="Average"/>
            </a:endParaRPr>
          </a:p>
        </p:txBody>
      </p:sp>
      <p:pic>
        <p:nvPicPr>
          <p:cNvPr id="258" name="Google Shape;258;p40"/>
          <p:cNvPicPr preferRelativeResize="0"/>
          <p:nvPr/>
        </p:nvPicPr>
        <p:blipFill>
          <a:blip r:embed="rId4">
            <a:alphaModFix/>
          </a:blip>
          <a:stretch>
            <a:fillRect/>
          </a:stretch>
        </p:blipFill>
        <p:spPr>
          <a:xfrm>
            <a:off x="2976525" y="152403"/>
            <a:ext cx="2532350" cy="1899250"/>
          </a:xfrm>
          <a:prstGeom prst="rect">
            <a:avLst/>
          </a:prstGeom>
          <a:noFill/>
          <a:ln>
            <a:noFill/>
          </a:ln>
        </p:spPr>
      </p:pic>
      <p:sp>
        <p:nvSpPr>
          <p:cNvPr id="259" name="Google Shape;259;p40"/>
          <p:cNvSpPr txBox="1"/>
          <p:nvPr/>
        </p:nvSpPr>
        <p:spPr>
          <a:xfrm>
            <a:off x="3662325" y="2095350"/>
            <a:ext cx="221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verage"/>
                <a:ea typeface="Average"/>
                <a:cs typeface="Average"/>
                <a:sym typeface="Average"/>
              </a:rPr>
              <a:t>Ladders only</a:t>
            </a:r>
            <a:endParaRPr>
              <a:solidFill>
                <a:schemeClr val="dk1"/>
              </a:solidFill>
              <a:latin typeface="Average"/>
              <a:ea typeface="Average"/>
              <a:cs typeface="Average"/>
              <a:sym typeface="Average"/>
            </a:endParaRPr>
          </a:p>
        </p:txBody>
      </p:sp>
      <p:pic>
        <p:nvPicPr>
          <p:cNvPr id="260" name="Google Shape;260;p40"/>
          <p:cNvPicPr preferRelativeResize="0"/>
          <p:nvPr/>
        </p:nvPicPr>
        <p:blipFill>
          <a:blip r:embed="rId5">
            <a:alphaModFix/>
          </a:blip>
          <a:stretch>
            <a:fillRect/>
          </a:stretch>
        </p:blipFill>
        <p:spPr>
          <a:xfrm>
            <a:off x="80550" y="2751950"/>
            <a:ext cx="2532341" cy="1899250"/>
          </a:xfrm>
          <a:prstGeom prst="rect">
            <a:avLst/>
          </a:prstGeom>
          <a:noFill/>
          <a:ln>
            <a:noFill/>
          </a:ln>
        </p:spPr>
      </p:pic>
      <p:sp>
        <p:nvSpPr>
          <p:cNvPr id="261" name="Google Shape;261;p40"/>
          <p:cNvSpPr txBox="1"/>
          <p:nvPr/>
        </p:nvSpPr>
        <p:spPr>
          <a:xfrm>
            <a:off x="384950" y="4651200"/>
            <a:ext cx="306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verage"/>
                <a:ea typeface="Average"/>
                <a:cs typeface="Average"/>
                <a:sym typeface="Average"/>
              </a:rPr>
              <a:t>No snakes or ladders</a:t>
            </a:r>
            <a:endParaRPr>
              <a:solidFill>
                <a:schemeClr val="dk1"/>
              </a:solidFill>
              <a:latin typeface="Average"/>
              <a:ea typeface="Average"/>
              <a:cs typeface="Average"/>
              <a:sym typeface="Average"/>
            </a:endParaRPr>
          </a:p>
        </p:txBody>
      </p:sp>
      <p:pic>
        <p:nvPicPr>
          <p:cNvPr id="262" name="Google Shape;262;p40"/>
          <p:cNvPicPr preferRelativeResize="0"/>
          <p:nvPr/>
        </p:nvPicPr>
        <p:blipFill>
          <a:blip r:embed="rId6">
            <a:alphaModFix/>
          </a:blip>
          <a:stretch>
            <a:fillRect/>
          </a:stretch>
        </p:blipFill>
        <p:spPr>
          <a:xfrm>
            <a:off x="80550" y="218774"/>
            <a:ext cx="2532299" cy="1899226"/>
          </a:xfrm>
          <a:prstGeom prst="rect">
            <a:avLst/>
          </a:prstGeom>
          <a:noFill/>
          <a:ln>
            <a:noFill/>
          </a:ln>
        </p:spPr>
      </p:pic>
      <p:sp>
        <p:nvSpPr>
          <p:cNvPr id="263" name="Google Shape;263;p40"/>
          <p:cNvSpPr txBox="1"/>
          <p:nvPr/>
        </p:nvSpPr>
        <p:spPr>
          <a:xfrm>
            <a:off x="741900" y="2103500"/>
            <a:ext cx="253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verage"/>
                <a:ea typeface="Average"/>
                <a:cs typeface="Average"/>
                <a:sym typeface="Average"/>
              </a:rPr>
              <a:t>Classic board</a:t>
            </a:r>
            <a:endParaRPr>
              <a:solidFill>
                <a:schemeClr val="dk1"/>
              </a:solidFill>
              <a:latin typeface="Average"/>
              <a:ea typeface="Average"/>
              <a:cs typeface="Average"/>
              <a:sym typeface="Average"/>
            </a:endParaRPr>
          </a:p>
        </p:txBody>
      </p:sp>
      <p:sp>
        <p:nvSpPr>
          <p:cNvPr id="264" name="Google Shape;264;p40"/>
          <p:cNvSpPr txBox="1"/>
          <p:nvPr/>
        </p:nvSpPr>
        <p:spPr>
          <a:xfrm>
            <a:off x="3187125" y="495975"/>
            <a:ext cx="210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265" name="Google Shape;265;p40"/>
          <p:cNvSpPr txBox="1"/>
          <p:nvPr/>
        </p:nvSpPr>
        <p:spPr>
          <a:xfrm>
            <a:off x="6091575" y="641925"/>
            <a:ext cx="23541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verage"/>
                <a:ea typeface="Average"/>
                <a:cs typeface="Average"/>
                <a:sym typeface="Average"/>
              </a:rPr>
              <a:t>The following graphs show the situation of average position of a player on the board with respect to the number of turns. We can clearly see the difference in distribution as the board type changes (as mentioned). These modifications are represented in the transition probability matrix, which alters the behaviour of the markov chain and the time it takes to reach its final absorbing state. </a:t>
            </a:r>
            <a:endParaRPr>
              <a:solidFill>
                <a:schemeClr val="dk1"/>
              </a:solidFill>
              <a:latin typeface="Average"/>
              <a:ea typeface="Average"/>
              <a:cs typeface="Average"/>
              <a:sym typeface="Average"/>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pic>
        <p:nvPicPr>
          <p:cNvPr id="270" name="Google Shape;270;p41"/>
          <p:cNvPicPr preferRelativeResize="0"/>
          <p:nvPr/>
        </p:nvPicPr>
        <p:blipFill>
          <a:blip r:embed="rId3">
            <a:alphaModFix/>
          </a:blip>
          <a:stretch>
            <a:fillRect/>
          </a:stretch>
        </p:blipFill>
        <p:spPr>
          <a:xfrm>
            <a:off x="152400" y="51350"/>
            <a:ext cx="2780400" cy="2085300"/>
          </a:xfrm>
          <a:prstGeom prst="rect">
            <a:avLst/>
          </a:prstGeom>
          <a:noFill/>
          <a:ln>
            <a:noFill/>
          </a:ln>
        </p:spPr>
      </p:pic>
      <p:sp>
        <p:nvSpPr>
          <p:cNvPr id="271" name="Google Shape;271;p41"/>
          <p:cNvSpPr txBox="1"/>
          <p:nvPr/>
        </p:nvSpPr>
        <p:spPr>
          <a:xfrm>
            <a:off x="825950" y="2087825"/>
            <a:ext cx="128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verage"/>
                <a:ea typeface="Average"/>
                <a:cs typeface="Average"/>
                <a:sym typeface="Average"/>
              </a:rPr>
              <a:t>Normal board</a:t>
            </a:r>
            <a:endParaRPr>
              <a:solidFill>
                <a:schemeClr val="dk1"/>
              </a:solidFill>
              <a:latin typeface="Average"/>
              <a:ea typeface="Average"/>
              <a:cs typeface="Average"/>
              <a:sym typeface="Average"/>
            </a:endParaRPr>
          </a:p>
        </p:txBody>
      </p:sp>
      <p:sp>
        <p:nvSpPr>
          <p:cNvPr id="272" name="Google Shape;272;p41"/>
          <p:cNvSpPr txBox="1"/>
          <p:nvPr/>
        </p:nvSpPr>
        <p:spPr>
          <a:xfrm>
            <a:off x="3976838" y="2005463"/>
            <a:ext cx="201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verage"/>
                <a:ea typeface="Average"/>
                <a:cs typeface="Average"/>
                <a:sym typeface="Average"/>
              </a:rPr>
              <a:t>Without both</a:t>
            </a:r>
            <a:endParaRPr>
              <a:solidFill>
                <a:schemeClr val="dk1"/>
              </a:solidFill>
              <a:latin typeface="Average"/>
              <a:ea typeface="Average"/>
              <a:cs typeface="Average"/>
              <a:sym typeface="Average"/>
            </a:endParaRPr>
          </a:p>
        </p:txBody>
      </p:sp>
      <p:sp>
        <p:nvSpPr>
          <p:cNvPr id="273" name="Google Shape;273;p41"/>
          <p:cNvSpPr txBox="1"/>
          <p:nvPr/>
        </p:nvSpPr>
        <p:spPr>
          <a:xfrm>
            <a:off x="725950" y="4613500"/>
            <a:ext cx="163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verage"/>
                <a:ea typeface="Average"/>
                <a:cs typeface="Average"/>
                <a:sym typeface="Average"/>
              </a:rPr>
              <a:t>Without snakes</a:t>
            </a:r>
            <a:endParaRPr>
              <a:solidFill>
                <a:schemeClr val="dk1"/>
              </a:solidFill>
              <a:latin typeface="Average"/>
              <a:ea typeface="Average"/>
              <a:cs typeface="Average"/>
              <a:sym typeface="Average"/>
            </a:endParaRPr>
          </a:p>
        </p:txBody>
      </p:sp>
      <p:sp>
        <p:nvSpPr>
          <p:cNvPr id="274" name="Google Shape;274;p41"/>
          <p:cNvSpPr txBox="1"/>
          <p:nvPr/>
        </p:nvSpPr>
        <p:spPr>
          <a:xfrm>
            <a:off x="3822125" y="4621775"/>
            <a:ext cx="163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verage"/>
                <a:ea typeface="Average"/>
                <a:cs typeface="Average"/>
                <a:sym typeface="Average"/>
              </a:rPr>
              <a:t>Without ladders</a:t>
            </a:r>
            <a:endParaRPr>
              <a:solidFill>
                <a:schemeClr val="dk1"/>
              </a:solidFill>
              <a:latin typeface="Average"/>
              <a:ea typeface="Average"/>
              <a:cs typeface="Average"/>
              <a:sym typeface="Average"/>
            </a:endParaRPr>
          </a:p>
        </p:txBody>
      </p:sp>
      <p:pic>
        <p:nvPicPr>
          <p:cNvPr id="275" name="Google Shape;275;p41"/>
          <p:cNvPicPr preferRelativeResize="0"/>
          <p:nvPr/>
        </p:nvPicPr>
        <p:blipFill>
          <a:blip r:embed="rId4">
            <a:alphaModFix/>
          </a:blip>
          <a:stretch>
            <a:fillRect/>
          </a:stretch>
        </p:blipFill>
        <p:spPr>
          <a:xfrm>
            <a:off x="3323525" y="119675"/>
            <a:ext cx="2624200" cy="1968150"/>
          </a:xfrm>
          <a:prstGeom prst="rect">
            <a:avLst/>
          </a:prstGeom>
          <a:noFill/>
          <a:ln>
            <a:noFill/>
          </a:ln>
        </p:spPr>
      </p:pic>
      <p:pic>
        <p:nvPicPr>
          <p:cNvPr id="276" name="Google Shape;276;p41"/>
          <p:cNvPicPr preferRelativeResize="0"/>
          <p:nvPr/>
        </p:nvPicPr>
        <p:blipFill>
          <a:blip r:embed="rId5">
            <a:alphaModFix/>
          </a:blip>
          <a:stretch>
            <a:fillRect/>
          </a:stretch>
        </p:blipFill>
        <p:spPr>
          <a:xfrm>
            <a:off x="129950" y="2544125"/>
            <a:ext cx="2780400" cy="2085306"/>
          </a:xfrm>
          <a:prstGeom prst="rect">
            <a:avLst/>
          </a:prstGeom>
          <a:noFill/>
          <a:ln>
            <a:noFill/>
          </a:ln>
        </p:spPr>
      </p:pic>
      <p:pic>
        <p:nvPicPr>
          <p:cNvPr id="277" name="Google Shape;277;p41"/>
          <p:cNvPicPr preferRelativeResize="0"/>
          <p:nvPr/>
        </p:nvPicPr>
        <p:blipFill>
          <a:blip r:embed="rId6">
            <a:alphaModFix/>
          </a:blip>
          <a:stretch>
            <a:fillRect/>
          </a:stretch>
        </p:blipFill>
        <p:spPr>
          <a:xfrm>
            <a:off x="3253775" y="2601011"/>
            <a:ext cx="2780400" cy="2085289"/>
          </a:xfrm>
          <a:prstGeom prst="rect">
            <a:avLst/>
          </a:prstGeom>
          <a:noFill/>
          <a:ln>
            <a:noFill/>
          </a:ln>
        </p:spPr>
      </p:pic>
      <p:sp>
        <p:nvSpPr>
          <p:cNvPr id="278" name="Google Shape;278;p41"/>
          <p:cNvSpPr txBox="1"/>
          <p:nvPr/>
        </p:nvSpPr>
        <p:spPr>
          <a:xfrm>
            <a:off x="6472575" y="565725"/>
            <a:ext cx="23541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verage"/>
                <a:ea typeface="Average"/>
                <a:cs typeface="Average"/>
                <a:sym typeface="Average"/>
              </a:rPr>
              <a:t>The following graphs show the distribution of probabilities of reaching each state/box from 0 to 100. We can clearly see the difference in probability </a:t>
            </a:r>
            <a:r>
              <a:rPr lang="en">
                <a:solidFill>
                  <a:schemeClr val="dk1"/>
                </a:solidFill>
                <a:latin typeface="Average"/>
                <a:ea typeface="Average"/>
                <a:cs typeface="Average"/>
                <a:sym typeface="Average"/>
              </a:rPr>
              <a:t>distribution</a:t>
            </a:r>
            <a:r>
              <a:rPr lang="en">
                <a:solidFill>
                  <a:schemeClr val="dk1"/>
                </a:solidFill>
                <a:latin typeface="Average"/>
                <a:ea typeface="Average"/>
                <a:cs typeface="Average"/>
                <a:sym typeface="Average"/>
              </a:rPr>
              <a:t> as the board type changes (as mentioned). These modifications are represented in the transition probability matrix, which alters the behaviour of the markov chain and the time it takes to reach its final absorbing state. </a:t>
            </a:r>
            <a:endParaRPr>
              <a:solidFill>
                <a:schemeClr val="dk1"/>
              </a:solidFill>
              <a:latin typeface="Average"/>
              <a:ea typeface="Average"/>
              <a:cs typeface="Average"/>
              <a:sym typeface="Average"/>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2"/>
          <p:cNvSpPr txBox="1"/>
          <p:nvPr>
            <p:ph type="title"/>
          </p:nvPr>
        </p:nvSpPr>
        <p:spPr>
          <a:xfrm>
            <a:off x="311700" y="292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35483"/>
              <a:buFont typeface="Arial"/>
              <a:buNone/>
            </a:pPr>
            <a:r>
              <a:rPr lang="en" sz="3100"/>
              <a:t>Typical game length</a:t>
            </a:r>
            <a:endParaRPr sz="1100"/>
          </a:p>
          <a:p>
            <a:pPr indent="0" lvl="0" marL="0" rtl="0" algn="l">
              <a:lnSpc>
                <a:spcPct val="115000"/>
              </a:lnSpc>
              <a:spcBef>
                <a:spcPts val="0"/>
              </a:spcBef>
              <a:spcAft>
                <a:spcPts val="0"/>
              </a:spcAft>
              <a:buClr>
                <a:schemeClr val="dk1"/>
              </a:buClr>
              <a:buSzPct val="36666"/>
              <a:buFont typeface="Arial"/>
              <a:buNone/>
            </a:pPr>
            <a:r>
              <a:t/>
            </a:r>
            <a:endParaRPr/>
          </a:p>
        </p:txBody>
      </p:sp>
      <p:sp>
        <p:nvSpPr>
          <p:cNvPr id="284" name="Google Shape;284;p42"/>
          <p:cNvSpPr txBox="1"/>
          <p:nvPr>
            <p:ph idx="1" type="body"/>
          </p:nvPr>
        </p:nvSpPr>
        <p:spPr>
          <a:xfrm>
            <a:off x="311700" y="864725"/>
            <a:ext cx="8617500" cy="414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Simulating the game 1000 times yields a number around 38-39 as the average number of turns required to finish the game.</a:t>
            </a:r>
            <a:endParaRPr sz="1400"/>
          </a:p>
          <a:p>
            <a:pPr indent="0" lvl="0" marL="0" rtl="0" algn="l">
              <a:spcBef>
                <a:spcPts val="1200"/>
              </a:spcBef>
              <a:spcAft>
                <a:spcPts val="0"/>
              </a:spcAft>
              <a:buNone/>
            </a:pPr>
            <a:r>
              <a:rPr lang="en" sz="1400"/>
              <a:t>It can be clearly seen from both the following </a:t>
            </a:r>
            <a:r>
              <a:rPr lang="en" sz="1400"/>
              <a:t>methods</a:t>
            </a:r>
            <a:r>
              <a:rPr lang="en" sz="1400"/>
              <a:t> of analyzing the game that game finishes after apx 100 turns.</a:t>
            </a:r>
            <a:endParaRPr sz="1400"/>
          </a:p>
          <a:p>
            <a:pPr indent="0" lvl="0" marL="0" rtl="0" algn="l">
              <a:spcBef>
                <a:spcPts val="1200"/>
              </a:spcBef>
              <a:spcAft>
                <a:spcPts val="0"/>
              </a:spcAft>
              <a:buNone/>
            </a:pPr>
            <a:r>
              <a:t/>
            </a:r>
            <a:endParaRPr/>
          </a:p>
          <a:p>
            <a:pPr indent="0" lvl="0" marL="0" rtl="0" algn="l">
              <a:spcBef>
                <a:spcPts val="1200"/>
              </a:spcBef>
              <a:spcAft>
                <a:spcPts val="0"/>
              </a:spcAft>
              <a:buNone/>
            </a:pPr>
            <a:r>
              <a:t/>
            </a:r>
            <a:endParaRPr u="sng"/>
          </a:p>
          <a:p>
            <a:pPr indent="0" lvl="0" marL="0" rtl="0" algn="l">
              <a:spcBef>
                <a:spcPts val="1200"/>
              </a:spcBef>
              <a:spcAft>
                <a:spcPts val="1200"/>
              </a:spcAft>
              <a:buNone/>
            </a:pPr>
            <a:r>
              <a:t/>
            </a:r>
            <a:endParaRPr/>
          </a:p>
        </p:txBody>
      </p:sp>
      <p:pic>
        <p:nvPicPr>
          <p:cNvPr id="285" name="Google Shape;285;p42"/>
          <p:cNvPicPr preferRelativeResize="0"/>
          <p:nvPr/>
        </p:nvPicPr>
        <p:blipFill rotWithShape="1">
          <a:blip r:embed="rId3">
            <a:alphaModFix/>
          </a:blip>
          <a:srcRect b="1535" l="3343" r="5539" t="7579"/>
          <a:stretch/>
        </p:blipFill>
        <p:spPr>
          <a:xfrm>
            <a:off x="546550" y="2369350"/>
            <a:ext cx="3062124" cy="2179351"/>
          </a:xfrm>
          <a:prstGeom prst="rect">
            <a:avLst/>
          </a:prstGeom>
          <a:noFill/>
          <a:ln>
            <a:noFill/>
          </a:ln>
        </p:spPr>
      </p:pic>
      <p:pic>
        <p:nvPicPr>
          <p:cNvPr id="286" name="Google Shape;286;p42"/>
          <p:cNvPicPr preferRelativeResize="0"/>
          <p:nvPr/>
        </p:nvPicPr>
        <p:blipFill rotWithShape="1">
          <a:blip r:embed="rId4">
            <a:alphaModFix/>
          </a:blip>
          <a:srcRect b="0" l="2162" r="0" t="10714"/>
          <a:stretch/>
        </p:blipFill>
        <p:spPr>
          <a:xfrm>
            <a:off x="5069222" y="2369350"/>
            <a:ext cx="3216053" cy="2201275"/>
          </a:xfrm>
          <a:prstGeom prst="rect">
            <a:avLst/>
          </a:prstGeom>
          <a:noFill/>
          <a:ln>
            <a:noFill/>
          </a:ln>
        </p:spPr>
      </p:pic>
      <p:sp>
        <p:nvSpPr>
          <p:cNvPr id="287" name="Google Shape;287;p42"/>
          <p:cNvSpPr txBox="1"/>
          <p:nvPr/>
        </p:nvSpPr>
        <p:spPr>
          <a:xfrm>
            <a:off x="904700" y="4548700"/>
            <a:ext cx="25980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AutoNum type="alphaLcParenBoth"/>
            </a:pPr>
            <a:r>
              <a:rPr lang="en">
                <a:solidFill>
                  <a:schemeClr val="dk1"/>
                </a:solidFill>
              </a:rPr>
              <a:t>Through simulation</a:t>
            </a:r>
            <a:endParaRPr>
              <a:solidFill>
                <a:schemeClr val="dk1"/>
              </a:solidFill>
            </a:endParaRPr>
          </a:p>
        </p:txBody>
      </p:sp>
      <p:sp>
        <p:nvSpPr>
          <p:cNvPr id="288" name="Google Shape;288;p42"/>
          <p:cNvSpPr txBox="1"/>
          <p:nvPr/>
        </p:nvSpPr>
        <p:spPr>
          <a:xfrm>
            <a:off x="5210900" y="4548700"/>
            <a:ext cx="330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(b) After modelling as Markov process</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368825"/>
            <a:ext cx="6040200" cy="7416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n" sz="2300"/>
              <a:t>Wh</a:t>
            </a:r>
            <a:r>
              <a:rPr lang="en" sz="2300"/>
              <a:t>at is s</a:t>
            </a:r>
            <a:r>
              <a:rPr lang="en" sz="2300"/>
              <a:t>nakes and ladders?</a:t>
            </a:r>
            <a:endParaRPr sz="4000"/>
          </a:p>
        </p:txBody>
      </p:sp>
      <p:pic>
        <p:nvPicPr>
          <p:cNvPr id="79" name="Google Shape;79;p16"/>
          <p:cNvPicPr preferRelativeResize="0"/>
          <p:nvPr/>
        </p:nvPicPr>
        <p:blipFill>
          <a:blip r:embed="rId3">
            <a:alphaModFix/>
          </a:blip>
          <a:stretch>
            <a:fillRect/>
          </a:stretch>
        </p:blipFill>
        <p:spPr>
          <a:xfrm>
            <a:off x="3969886" y="-22150"/>
            <a:ext cx="5174114" cy="5165651"/>
          </a:xfrm>
          <a:prstGeom prst="rect">
            <a:avLst/>
          </a:prstGeom>
          <a:noFill/>
          <a:ln>
            <a:noFill/>
          </a:ln>
        </p:spPr>
      </p:pic>
      <p:pic>
        <p:nvPicPr>
          <p:cNvPr id="80" name="Google Shape;80;p16"/>
          <p:cNvPicPr preferRelativeResize="0"/>
          <p:nvPr/>
        </p:nvPicPr>
        <p:blipFill rotWithShape="1">
          <a:blip r:embed="rId4">
            <a:alphaModFix/>
          </a:blip>
          <a:srcRect b="14118" l="0" r="0" t="0"/>
          <a:stretch/>
        </p:blipFill>
        <p:spPr>
          <a:xfrm>
            <a:off x="311700" y="2331325"/>
            <a:ext cx="3228900" cy="22375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3"/>
          <p:cNvSpPr txBox="1"/>
          <p:nvPr>
            <p:ph type="title"/>
          </p:nvPr>
        </p:nvSpPr>
        <p:spPr>
          <a:xfrm>
            <a:off x="364100" y="34767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Effects of adding more sides to the dice wrt finish time</a:t>
            </a:r>
            <a:endParaRPr/>
          </a:p>
        </p:txBody>
      </p:sp>
      <p:sp>
        <p:nvSpPr>
          <p:cNvPr id="294" name="Google Shape;294;p43"/>
          <p:cNvSpPr txBox="1"/>
          <p:nvPr>
            <p:ph idx="1" type="body"/>
          </p:nvPr>
        </p:nvSpPr>
        <p:spPr>
          <a:xfrm>
            <a:off x="311700" y="950325"/>
            <a:ext cx="8520600" cy="380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a:t>
            </a:r>
            <a:r>
              <a:rPr lang="en"/>
              <a:t>s the number of sides of the die increases, the number of turns it takes to complete the game decreases.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95" name="Google Shape;295;p43"/>
          <p:cNvPicPr preferRelativeResize="0"/>
          <p:nvPr/>
        </p:nvPicPr>
        <p:blipFill>
          <a:blip r:embed="rId3">
            <a:alphaModFix/>
          </a:blip>
          <a:stretch>
            <a:fillRect/>
          </a:stretch>
        </p:blipFill>
        <p:spPr>
          <a:xfrm>
            <a:off x="824625" y="2048475"/>
            <a:ext cx="3034101" cy="2286424"/>
          </a:xfrm>
          <a:prstGeom prst="rect">
            <a:avLst/>
          </a:prstGeom>
          <a:noFill/>
          <a:ln>
            <a:noFill/>
          </a:ln>
        </p:spPr>
      </p:pic>
      <p:sp>
        <p:nvSpPr>
          <p:cNvPr id="296" name="Google Shape;296;p43"/>
          <p:cNvSpPr txBox="1"/>
          <p:nvPr/>
        </p:nvSpPr>
        <p:spPr>
          <a:xfrm>
            <a:off x="838525" y="4447225"/>
            <a:ext cx="30342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Average"/>
              <a:buAutoNum type="alphaLcParenBoth"/>
            </a:pPr>
            <a:r>
              <a:rPr lang="en">
                <a:solidFill>
                  <a:schemeClr val="dk1"/>
                </a:solidFill>
                <a:latin typeface="Average"/>
                <a:ea typeface="Average"/>
                <a:cs typeface="Average"/>
                <a:sym typeface="Average"/>
              </a:rPr>
              <a:t>Through simulation</a:t>
            </a:r>
            <a:endParaRPr>
              <a:solidFill>
                <a:schemeClr val="dk1"/>
              </a:solidFill>
              <a:latin typeface="Average"/>
              <a:ea typeface="Average"/>
              <a:cs typeface="Average"/>
              <a:sym typeface="Average"/>
            </a:endParaRPr>
          </a:p>
        </p:txBody>
      </p:sp>
      <p:pic>
        <p:nvPicPr>
          <p:cNvPr id="297" name="Google Shape;297;p43"/>
          <p:cNvPicPr preferRelativeResize="0"/>
          <p:nvPr/>
        </p:nvPicPr>
        <p:blipFill>
          <a:blip r:embed="rId4">
            <a:alphaModFix/>
          </a:blip>
          <a:stretch>
            <a:fillRect/>
          </a:stretch>
        </p:blipFill>
        <p:spPr>
          <a:xfrm>
            <a:off x="5172125" y="2053913"/>
            <a:ext cx="3034099" cy="2275562"/>
          </a:xfrm>
          <a:prstGeom prst="rect">
            <a:avLst/>
          </a:prstGeom>
          <a:noFill/>
          <a:ln>
            <a:noFill/>
          </a:ln>
        </p:spPr>
      </p:pic>
      <p:sp>
        <p:nvSpPr>
          <p:cNvPr id="298" name="Google Shape;298;p43"/>
          <p:cNvSpPr txBox="1"/>
          <p:nvPr/>
        </p:nvSpPr>
        <p:spPr>
          <a:xfrm>
            <a:off x="5172125" y="4447225"/>
            <a:ext cx="3555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verage"/>
                <a:ea typeface="Average"/>
                <a:cs typeface="Average"/>
                <a:sym typeface="Average"/>
              </a:rPr>
              <a:t>(b) </a:t>
            </a:r>
            <a:r>
              <a:rPr lang="en">
                <a:solidFill>
                  <a:schemeClr val="dk1"/>
                </a:solidFill>
              </a:rPr>
              <a:t>After modelling as Markov process</a:t>
            </a:r>
            <a:endParaRPr>
              <a:solidFill>
                <a:schemeClr val="dk1"/>
              </a:solidFill>
            </a:endParaRPr>
          </a:p>
          <a:p>
            <a:pPr indent="0" lvl="0" marL="0" rtl="0" algn="l">
              <a:spcBef>
                <a:spcPts val="0"/>
              </a:spcBef>
              <a:spcAft>
                <a:spcPts val="0"/>
              </a:spcAft>
              <a:buNone/>
            </a:pPr>
            <a:r>
              <a:t/>
            </a:r>
            <a:endParaRPr>
              <a:solidFill>
                <a:schemeClr val="dk1"/>
              </a:solidFill>
              <a:latin typeface="Average"/>
              <a:ea typeface="Average"/>
              <a:cs typeface="Average"/>
              <a:sym typeface="Average"/>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Verifying the correctness of theoretically computed TPM</a:t>
            </a:r>
            <a:endParaRPr/>
          </a:p>
        </p:txBody>
      </p:sp>
      <p:sp>
        <p:nvSpPr>
          <p:cNvPr id="304" name="Google Shape;304;p44"/>
          <p:cNvSpPr txBox="1"/>
          <p:nvPr>
            <p:ph idx="1" type="body"/>
          </p:nvPr>
        </p:nvSpPr>
        <p:spPr>
          <a:xfrm>
            <a:off x="311700" y="1152475"/>
            <a:ext cx="3514200" cy="347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simulated the game 1000 times and constructed a transition </a:t>
            </a:r>
            <a:r>
              <a:rPr lang="en"/>
              <a:t>probability</a:t>
            </a:r>
            <a:r>
              <a:rPr lang="en"/>
              <a:t> matrix from the data obtained. </a:t>
            </a:r>
            <a:endParaRPr/>
          </a:p>
          <a:p>
            <a:pPr indent="0" lvl="0" marL="0" rtl="0" algn="l">
              <a:spcBef>
                <a:spcPts val="1200"/>
              </a:spcBef>
              <a:spcAft>
                <a:spcPts val="0"/>
              </a:spcAft>
              <a:buNone/>
            </a:pPr>
            <a:r>
              <a:rPr lang="en"/>
              <a:t>It was found to be very close to the theoretically computed one.</a:t>
            </a:r>
            <a:endParaRPr/>
          </a:p>
          <a:p>
            <a:pPr indent="0" lvl="0" marL="0" rtl="0" algn="l">
              <a:spcBef>
                <a:spcPts val="1200"/>
              </a:spcBef>
              <a:spcAft>
                <a:spcPts val="0"/>
              </a:spcAft>
              <a:buNone/>
            </a:pPr>
            <a:r>
              <a:rPr lang="en"/>
              <a:t>The difference of the two matrices consists of </a:t>
            </a:r>
            <a:r>
              <a:rPr lang="en"/>
              <a:t>negligible</a:t>
            </a:r>
            <a:r>
              <a:rPr lang="en"/>
              <a:t> values.</a:t>
            </a:r>
            <a:endParaRPr/>
          </a:p>
          <a:p>
            <a:pPr indent="0" lvl="0" marL="0" rtl="0" algn="l">
              <a:spcBef>
                <a:spcPts val="1200"/>
              </a:spcBef>
              <a:spcAft>
                <a:spcPts val="1200"/>
              </a:spcAft>
              <a:buNone/>
            </a:pPr>
            <a:r>
              <a:t/>
            </a:r>
            <a:endParaRPr/>
          </a:p>
        </p:txBody>
      </p:sp>
      <p:pic>
        <p:nvPicPr>
          <p:cNvPr id="305" name="Google Shape;305;p44"/>
          <p:cNvPicPr preferRelativeResize="0"/>
          <p:nvPr/>
        </p:nvPicPr>
        <p:blipFill>
          <a:blip r:embed="rId3">
            <a:alphaModFix/>
          </a:blip>
          <a:stretch>
            <a:fillRect/>
          </a:stretch>
        </p:blipFill>
        <p:spPr>
          <a:xfrm>
            <a:off x="4132208" y="1215325"/>
            <a:ext cx="4588767" cy="34164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311" name="Google Shape;311;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have successfully coded and compiled both the game and its simulation as a Markov Chain.</a:t>
            </a:r>
            <a:endParaRPr/>
          </a:p>
          <a:p>
            <a:pPr indent="0" lvl="0" marL="0" rtl="0" algn="l">
              <a:spcBef>
                <a:spcPts val="1200"/>
              </a:spcBef>
              <a:spcAft>
                <a:spcPts val="0"/>
              </a:spcAft>
              <a:buNone/>
            </a:pPr>
            <a:r>
              <a:rPr lang="en"/>
              <a:t>We have found that Snakes &amp; Ladders follows Markov Property, with 1 absorbing (100) and other transient states.</a:t>
            </a:r>
            <a:endParaRPr/>
          </a:p>
          <a:p>
            <a:pPr indent="0" lvl="0" marL="0" rtl="0" algn="l">
              <a:spcBef>
                <a:spcPts val="1200"/>
              </a:spcBef>
              <a:spcAft>
                <a:spcPts val="0"/>
              </a:spcAft>
              <a:buNone/>
            </a:pPr>
            <a:r>
              <a:rPr lang="en"/>
              <a:t>We have obtained results for many scenarios in graphical format for </a:t>
            </a:r>
            <a:r>
              <a:rPr lang="en"/>
              <a:t>both cases, and the graphs obtained seemed to coincide further justifying our claim.</a:t>
            </a:r>
            <a:endParaRPr/>
          </a:p>
          <a:p>
            <a:pPr indent="0" lvl="0" marL="0" rtl="0" algn="l">
              <a:spcBef>
                <a:spcPts val="1200"/>
              </a:spcBef>
              <a:spcAft>
                <a:spcPts val="1200"/>
              </a:spcAft>
              <a:buNone/>
            </a:pPr>
            <a:r>
              <a:rPr lang="en"/>
              <a:t>Thus, we have </a:t>
            </a:r>
            <a:r>
              <a:rPr lang="en"/>
              <a:t>successfully</a:t>
            </a:r>
            <a:r>
              <a:rPr lang="en"/>
              <a:t> modeled the game as a Markov Chain.</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317" name="Google Shape;317;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https://people.sc.fsu.edu/~jburkardt/presentations/snakes_2014_fsu.pdf</a:t>
            </a:r>
            <a:endParaRPr/>
          </a:p>
          <a:p>
            <a:pPr indent="0" lvl="0" marL="0" rtl="0" algn="l">
              <a:spcBef>
                <a:spcPts val="1200"/>
              </a:spcBef>
              <a:spcAft>
                <a:spcPts val="0"/>
              </a:spcAft>
              <a:buNone/>
            </a:pPr>
            <a:r>
              <a:rPr lang="en" u="sng">
                <a:solidFill>
                  <a:schemeClr val="hlink"/>
                </a:solidFill>
                <a:hlinkClick r:id="rId4"/>
              </a:rPr>
              <a:t>https://scipython.com/book/chapter-6-numpy/additional-problems/analysing-snakes-and-ladders-as-a-markov-chain/</a:t>
            </a:r>
            <a:endParaRPr/>
          </a:p>
          <a:p>
            <a:pPr indent="0" lvl="0" marL="0" rtl="0" algn="l">
              <a:spcBef>
                <a:spcPts val="1200"/>
              </a:spcBef>
              <a:spcAft>
                <a:spcPts val="0"/>
              </a:spcAft>
              <a:buNone/>
            </a:pPr>
            <a:r>
              <a:rPr lang="en" u="sng">
                <a:solidFill>
                  <a:schemeClr val="hlink"/>
                </a:solidFill>
                <a:hlinkClick r:id="rId5"/>
              </a:rPr>
              <a:t>https://web.mit.edu/18.06/www/Spring17/Chutes-and-Ladders.pdf</a:t>
            </a:r>
            <a:endParaRPr/>
          </a:p>
          <a:p>
            <a:pPr indent="0" lvl="0" marL="0" rtl="0" algn="l">
              <a:spcBef>
                <a:spcPts val="1200"/>
              </a:spcBef>
              <a:spcAft>
                <a:spcPts val="0"/>
              </a:spcAft>
              <a:buNone/>
            </a:pPr>
            <a:r>
              <a:rPr lang="en" u="sng">
                <a:solidFill>
                  <a:schemeClr val="hlink"/>
                </a:solidFill>
                <a:hlinkClick r:id="rId6"/>
              </a:rPr>
              <a:t>https://math.uchicago.edu/~may/REU2014/REUPapers/Hochman.pdf</a:t>
            </a:r>
            <a:endParaRPr/>
          </a:p>
          <a:p>
            <a:pPr indent="0" lvl="0" marL="0" rtl="0" algn="l">
              <a:spcBef>
                <a:spcPts val="1200"/>
              </a:spcBef>
              <a:spcAft>
                <a:spcPts val="0"/>
              </a:spcAft>
              <a:buNone/>
            </a:pPr>
            <a:r>
              <a:rPr lang="en" u="sng">
                <a:solidFill>
                  <a:schemeClr val="hlink"/>
                </a:solidFill>
                <a:hlinkClick r:id="rId7"/>
              </a:rPr>
              <a:t>https://math.uchicago.edu/~may/REU2014/REUPapers/Hochman.pdf</a:t>
            </a:r>
            <a:endParaRPr/>
          </a:p>
          <a:p>
            <a:pPr indent="0" lvl="0" marL="0" rtl="0" algn="l">
              <a:spcBef>
                <a:spcPts val="1200"/>
              </a:spcBef>
              <a:spcAft>
                <a:spcPts val="1200"/>
              </a:spcAft>
              <a:buNone/>
            </a:pPr>
            <a:r>
              <a:rPr lang="en" u="sng">
                <a:solidFill>
                  <a:schemeClr val="hlink"/>
                </a:solidFill>
                <a:hlinkClick r:id="rId8"/>
              </a:rPr>
              <a:t>https://jaketae.github.io/study/markov-chain/</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THANK YOU</a:t>
            </a:r>
            <a:endParaRPr/>
          </a:p>
          <a:p>
            <a:pPr indent="0" lvl="0" marL="0" rtl="0" algn="l">
              <a:spcBef>
                <a:spcPts val="0"/>
              </a:spcBef>
              <a:spcAft>
                <a:spcPts val="0"/>
              </a:spcAft>
              <a:buNone/>
            </a:pPr>
            <a:r>
              <a:t/>
            </a:r>
            <a:endParaRPr/>
          </a:p>
        </p:txBody>
      </p:sp>
      <p:sp>
        <p:nvSpPr>
          <p:cNvPr id="323" name="Google Shape;323;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Adarsh Raj Shivam - 2020274</a:t>
            </a:r>
            <a:endParaRPr/>
          </a:p>
          <a:p>
            <a:pPr indent="0" lvl="0" marL="0" rtl="0" algn="l">
              <a:spcBef>
                <a:spcPts val="1200"/>
              </a:spcBef>
              <a:spcAft>
                <a:spcPts val="0"/>
              </a:spcAft>
              <a:buNone/>
            </a:pPr>
            <a:r>
              <a:rPr lang="en"/>
              <a:t>Aman Kumar - 2020279</a:t>
            </a:r>
            <a:endParaRPr/>
          </a:p>
          <a:p>
            <a:pPr indent="0" lvl="0" marL="0" rtl="0" algn="l">
              <a:spcBef>
                <a:spcPts val="1200"/>
              </a:spcBef>
              <a:spcAft>
                <a:spcPts val="0"/>
              </a:spcAft>
              <a:buNone/>
            </a:pPr>
            <a:r>
              <a:rPr lang="en"/>
              <a:t>Aniket Goel - 2020281</a:t>
            </a:r>
            <a:endParaRPr/>
          </a:p>
          <a:p>
            <a:pPr indent="0" lvl="0" marL="0" rtl="0" algn="l">
              <a:spcBef>
                <a:spcPts val="1200"/>
              </a:spcBef>
              <a:spcAft>
                <a:spcPts val="0"/>
              </a:spcAft>
              <a:buNone/>
            </a:pPr>
            <a:r>
              <a:rPr lang="en"/>
              <a:t>Arya Sinha - 2020498</a:t>
            </a:r>
            <a:endParaRPr/>
          </a:p>
          <a:p>
            <a:pPr indent="0" lvl="0" marL="0" rtl="0" algn="l">
              <a:spcBef>
                <a:spcPts val="1200"/>
              </a:spcBef>
              <a:spcAft>
                <a:spcPts val="0"/>
              </a:spcAft>
              <a:buNone/>
            </a:pPr>
            <a:r>
              <a:rPr lang="en"/>
              <a:t>Ishita Sindhwani- 2020305</a:t>
            </a:r>
            <a:endParaRPr/>
          </a:p>
          <a:p>
            <a:pPr indent="0" lvl="0" marL="0" rtl="0" algn="l">
              <a:spcBef>
                <a:spcPts val="1200"/>
              </a:spcBef>
              <a:spcAft>
                <a:spcPts val="0"/>
              </a:spcAft>
              <a:buNone/>
            </a:pPr>
            <a:r>
              <a:rPr lang="en"/>
              <a:t>Keshav Rajput - 2020308</a:t>
            </a:r>
            <a:endParaRPr/>
          </a:p>
          <a:p>
            <a:pPr indent="0" lvl="0" marL="0" rtl="0" algn="l">
              <a:spcBef>
                <a:spcPts val="1200"/>
              </a:spcBef>
              <a:spcAft>
                <a:spcPts val="1200"/>
              </a:spcAft>
              <a:buNone/>
            </a:pPr>
            <a:r>
              <a:rPr lang="en"/>
              <a:t>Satyam Arora - 2020330</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n" sz="2300"/>
              <a:t>What is snakes and ladders?</a:t>
            </a:r>
            <a:endParaRPr/>
          </a:p>
        </p:txBody>
      </p:sp>
      <p:sp>
        <p:nvSpPr>
          <p:cNvPr id="86" name="Google Shape;86;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Snakes and ladders is a board game for two or more players regarded today as a worldwide classic.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A number of "ladders" and "snakes" are pictured on the board, each connecting two specific board squares. The object of the game is to navigate one's game piece, according to die rolls, from the start (bottom square) to the finish (top square), helped by climbing ladders but hindered by falling down from being bitten by snakes.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Gameplay and Rules</a:t>
            </a:r>
            <a:endParaRPr/>
          </a:p>
        </p:txBody>
      </p:sp>
      <p:sp>
        <p:nvSpPr>
          <p:cNvPr id="92" name="Google Shape;92;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The board comprises of a 10x10 grid, with 100 tiles. Players start off start</a:t>
            </a:r>
            <a:r>
              <a:rPr lang="en"/>
              <a:t> from a hypothetical zeroth square and take turns rolling the dice. </a:t>
            </a:r>
            <a:endParaRPr/>
          </a:p>
          <a:p>
            <a:pPr indent="-342900" lvl="0" marL="457200" rtl="0" algn="l">
              <a:spcBef>
                <a:spcPts val="1200"/>
              </a:spcBef>
              <a:spcAft>
                <a:spcPts val="0"/>
              </a:spcAft>
              <a:buSzPts val="1800"/>
              <a:buChar char="●"/>
            </a:pPr>
            <a:r>
              <a:rPr lang="en"/>
              <a:t>The players go along a predetermined path inscribed on the gameboard, which often follows a boustrophedon (ox-plow) track from the bottom to the top of the playing area, passing through each square once.</a:t>
            </a:r>
            <a:endParaRPr/>
          </a:p>
          <a:p>
            <a:pPr indent="-342900" lvl="0" marL="457200" rtl="0" algn="l">
              <a:spcBef>
                <a:spcPts val="0"/>
              </a:spcBef>
              <a:spcAft>
                <a:spcPts val="0"/>
              </a:spcAft>
              <a:buSzPts val="1800"/>
              <a:buChar char="●"/>
            </a:pPr>
            <a:r>
              <a:rPr lang="en"/>
              <a:t>If a player falls on a "snake" (or chute) with a higher-numbered tile, the player slides the token down to the tile at the snake's tail. Similarly, if a player lands at the bottom of a ladder, the player climbs up to the tile at the ladder’s top.</a:t>
            </a:r>
            <a:endParaRPr/>
          </a:p>
          <a:p>
            <a:pPr indent="-342900" lvl="0" marL="457200" rtl="0" algn="l">
              <a:spcBef>
                <a:spcPts val="0"/>
              </a:spcBef>
              <a:spcAft>
                <a:spcPts val="0"/>
              </a:spcAft>
              <a:buSzPts val="1800"/>
              <a:buChar char="●"/>
            </a:pPr>
            <a:r>
              <a:rPr lang="en"/>
              <a:t>The first player who gets their token exactly to the 100th tile on the board first wins the game.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Component that introduces probability</a:t>
            </a:r>
            <a:endParaRPr/>
          </a:p>
        </p:txBody>
      </p:sp>
      <p:sp>
        <p:nvSpPr>
          <p:cNvPr id="98" name="Google Shape;98;p19"/>
          <p:cNvSpPr txBox="1"/>
          <p:nvPr>
            <p:ph idx="1" type="body"/>
          </p:nvPr>
        </p:nvSpPr>
        <p:spPr>
          <a:xfrm>
            <a:off x="311700" y="1137500"/>
            <a:ext cx="4188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probabilistic component among the pieces in the game is the dice. Each roll of dice is independent of all other dice rolls. We assume that the dice is unbiased. So the chance of </a:t>
            </a:r>
            <a:r>
              <a:rPr lang="en"/>
              <a:t>occurrence</a:t>
            </a:r>
            <a:r>
              <a:rPr lang="en"/>
              <a:t> of any side of the dice is equally likely. Hence in a dice with n sides, the probability that the side 0&gt;i&gt;n+1 </a:t>
            </a:r>
            <a:r>
              <a:rPr lang="en"/>
              <a:t>occurs is 1/n. A dice of side 6 has been used for most of the simulations. So this is a discrete uniform distribution.</a:t>
            </a:r>
            <a:endParaRPr/>
          </a:p>
        </p:txBody>
      </p:sp>
      <p:pic>
        <p:nvPicPr>
          <p:cNvPr id="99" name="Google Shape;99;p19"/>
          <p:cNvPicPr preferRelativeResize="0"/>
          <p:nvPr/>
        </p:nvPicPr>
        <p:blipFill>
          <a:blip r:embed="rId3">
            <a:alphaModFix/>
          </a:blip>
          <a:stretch>
            <a:fillRect/>
          </a:stretch>
        </p:blipFill>
        <p:spPr>
          <a:xfrm>
            <a:off x="4639775" y="868050"/>
            <a:ext cx="3820975" cy="3820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790875" y="6097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Markov Chains</a:t>
            </a:r>
            <a:endParaRPr/>
          </a:p>
        </p:txBody>
      </p:sp>
      <p:sp>
        <p:nvSpPr>
          <p:cNvPr id="105" name="Google Shape;105;p20"/>
          <p:cNvSpPr txBox="1"/>
          <p:nvPr>
            <p:ph idx="1" type="body"/>
          </p:nvPr>
        </p:nvSpPr>
        <p:spPr>
          <a:xfrm>
            <a:off x="422900" y="1294725"/>
            <a:ext cx="8238300" cy="3663600"/>
          </a:xfrm>
          <a:prstGeom prst="rect">
            <a:avLst/>
          </a:prstGeom>
        </p:spPr>
        <p:txBody>
          <a:bodyPr anchorCtr="0" anchor="ctr" bIns="91425" lIns="91425" spcFirstLastPara="1" rIns="91425" wrap="square" tIns="91425">
            <a:noAutofit/>
          </a:bodyPr>
          <a:lstStyle/>
          <a:p>
            <a:pPr indent="-330200" lvl="0" marL="4572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A Markov chain, also known as a Markov process, is a stochastic model that describes a succession of possible occurrences. </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Generally Markov chain, or the Markov Process is used for discrete time spaces (Discrete Time Markov chains).</a:t>
            </a:r>
            <a:endParaRPr sz="1600">
              <a:latin typeface="Times New Roman"/>
              <a:ea typeface="Times New Roman"/>
              <a:cs typeface="Times New Roman"/>
              <a:sym typeface="Times New Roman"/>
            </a:endParaRPr>
          </a:p>
          <a:p>
            <a:pPr indent="-330200" lvl="0" marL="457200" rtl="0" algn="l">
              <a:lnSpc>
                <a:spcPct val="10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Markov chains have many advantages like - simplicity, high predictive power</a:t>
            </a:r>
            <a:endParaRPr sz="1600">
              <a:latin typeface="Times New Roman"/>
              <a:ea typeface="Times New Roman"/>
              <a:cs typeface="Times New Roman"/>
              <a:sym typeface="Times New Roman"/>
            </a:endParaRPr>
          </a:p>
          <a:p>
            <a:pPr indent="-330200" lvl="0" marL="457200" rtl="0" algn="l">
              <a:lnSpc>
                <a:spcPct val="100000"/>
              </a:lnSpc>
              <a:spcBef>
                <a:spcPts val="0"/>
              </a:spcBef>
              <a:spcAft>
                <a:spcPts val="0"/>
              </a:spcAft>
              <a:buSzPts val="1600"/>
              <a:buChar char="●"/>
            </a:pPr>
            <a:r>
              <a:rPr lang="en" sz="1600">
                <a:latin typeface="Times New Roman"/>
                <a:ea typeface="Times New Roman"/>
                <a:cs typeface="Times New Roman"/>
                <a:sym typeface="Times New Roman"/>
              </a:rPr>
              <a:t>Markov Property (memoryless property) - signifies that the future evolution of the Markov process is determined solely by the current state and is unaffected by prior history. If the present state is given, the Markov process does not recall the previous state.  </a:t>
            </a:r>
            <a:endParaRPr sz="1600">
              <a:latin typeface="Times New Roman"/>
              <a:ea typeface="Times New Roman"/>
              <a:cs typeface="Times New Roman"/>
              <a:sym typeface="Times New Roman"/>
            </a:endParaRPr>
          </a:p>
        </p:txBody>
      </p:sp>
      <p:pic>
        <p:nvPicPr>
          <p:cNvPr id="106" name="Google Shape;106;p20"/>
          <p:cNvPicPr preferRelativeResize="0"/>
          <p:nvPr/>
        </p:nvPicPr>
        <p:blipFill>
          <a:blip r:embed="rId3">
            <a:alphaModFix/>
          </a:blip>
          <a:stretch>
            <a:fillRect/>
          </a:stretch>
        </p:blipFill>
        <p:spPr>
          <a:xfrm>
            <a:off x="6246723" y="283975"/>
            <a:ext cx="2063700" cy="1506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Some Terminologies. </a:t>
            </a:r>
            <a:endParaRPr/>
          </a:p>
        </p:txBody>
      </p:sp>
      <p:sp>
        <p:nvSpPr>
          <p:cNvPr id="112" name="Google Shape;112;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Random Walk - </a:t>
            </a:r>
            <a:r>
              <a:rPr lang="en"/>
              <a:t>A series of random transitions from an initial state x to a state y.</a:t>
            </a:r>
            <a:endParaRPr/>
          </a:p>
          <a:p>
            <a:pPr indent="-342900" lvl="0" marL="457200" rtl="0" algn="l">
              <a:spcBef>
                <a:spcPts val="0"/>
              </a:spcBef>
              <a:spcAft>
                <a:spcPts val="0"/>
              </a:spcAft>
              <a:buSzPts val="1800"/>
              <a:buChar char="●"/>
            </a:pPr>
            <a:r>
              <a:rPr lang="en"/>
              <a:t>Path - A path is a walk where no state is repeated on transition.</a:t>
            </a:r>
            <a:endParaRPr/>
          </a:p>
          <a:p>
            <a:pPr indent="-342900" lvl="0" marL="457200" rtl="0" algn="l">
              <a:spcBef>
                <a:spcPts val="0"/>
              </a:spcBef>
              <a:spcAft>
                <a:spcPts val="0"/>
              </a:spcAft>
              <a:buSzPts val="1800"/>
              <a:buChar char="●"/>
            </a:pPr>
            <a:r>
              <a:rPr lang="en"/>
              <a:t>Cycle - A cycle is a walk where first and last </a:t>
            </a:r>
            <a:r>
              <a:rPr lang="en"/>
              <a:t>states</a:t>
            </a:r>
            <a:r>
              <a:rPr lang="en"/>
              <a:t> are same and no state is repeated.</a:t>
            </a:r>
            <a:endParaRPr/>
          </a:p>
          <a:p>
            <a:pPr indent="-342900" lvl="0" marL="457200" rtl="0" algn="l">
              <a:spcBef>
                <a:spcPts val="0"/>
              </a:spcBef>
              <a:spcAft>
                <a:spcPts val="0"/>
              </a:spcAft>
              <a:buSzPts val="1800"/>
              <a:buChar char="●"/>
            </a:pPr>
            <a:r>
              <a:rPr lang="en"/>
              <a:t>Recurrent state - A state is considered to be recurrent if, whenever we leave it, we will return to it with probability one in the future.</a:t>
            </a:r>
            <a:endParaRPr/>
          </a:p>
          <a:p>
            <a:pPr indent="-342900" lvl="0" marL="457200" rtl="0" algn="l">
              <a:spcBef>
                <a:spcPts val="0"/>
              </a:spcBef>
              <a:spcAft>
                <a:spcPts val="0"/>
              </a:spcAft>
              <a:buSzPts val="1800"/>
              <a:buChar char="●"/>
            </a:pPr>
            <a:r>
              <a:rPr lang="en"/>
              <a:t>Absorbing state - An absorbing state is one that cannot be left once entered.</a:t>
            </a:r>
            <a:endParaRPr/>
          </a:p>
          <a:p>
            <a:pPr indent="-342900" lvl="0" marL="457200" rtl="0" algn="l">
              <a:spcBef>
                <a:spcPts val="0"/>
              </a:spcBef>
              <a:spcAft>
                <a:spcPts val="0"/>
              </a:spcAft>
              <a:buSzPts val="1800"/>
              <a:buChar char="●"/>
            </a:pPr>
            <a:r>
              <a:rPr lang="en"/>
              <a:t>Transient state - </a:t>
            </a:r>
            <a:r>
              <a:rPr lang="en"/>
              <a:t>A state is considered to be transient if, whenever we leave it, we will return to it with probability less than one in the future.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278925"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Real life examples of Markov chains</a:t>
            </a:r>
            <a:endParaRPr/>
          </a:p>
        </p:txBody>
      </p:sp>
      <p:sp>
        <p:nvSpPr>
          <p:cNvPr id="118" name="Google Shape;118;p22"/>
          <p:cNvSpPr txBox="1"/>
          <p:nvPr>
            <p:ph idx="1" type="body"/>
          </p:nvPr>
        </p:nvSpPr>
        <p:spPr>
          <a:xfrm>
            <a:off x="311700" y="1152475"/>
            <a:ext cx="8520600" cy="36816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Search Engine Optimization</a:t>
            </a:r>
            <a:endParaRPr/>
          </a:p>
          <a:p>
            <a:pPr indent="0" lvl="0" marL="0" rtl="0" algn="l">
              <a:spcBef>
                <a:spcPts val="1200"/>
              </a:spcBef>
              <a:spcAft>
                <a:spcPts val="0"/>
              </a:spcAft>
              <a:buNone/>
            </a:pPr>
            <a:r>
              <a:rPr lang="en" sz="1429"/>
              <a:t>SEOs use </a:t>
            </a:r>
            <a:r>
              <a:rPr lang="en" sz="1429"/>
              <a:t>markov chains to predict which content would be most relevant to the user thus improving the user experience. Tech giants like google use markov chain in multiple ways such as identifying key phrases belonging to a cluster, suggesting what link is user looking for, identifying hubs of relevant authorities to redirect the user.</a:t>
            </a:r>
            <a:endParaRPr sz="1429"/>
          </a:p>
          <a:p>
            <a:pPr indent="0" lvl="0" marL="0" rtl="0" algn="l">
              <a:spcBef>
                <a:spcPts val="1200"/>
              </a:spcBef>
              <a:spcAft>
                <a:spcPts val="0"/>
              </a:spcAft>
              <a:buNone/>
            </a:pPr>
            <a:r>
              <a:t/>
            </a:r>
            <a:endParaRPr sz="1429"/>
          </a:p>
          <a:p>
            <a:pPr indent="0" lvl="0" marL="0" rtl="0" algn="l">
              <a:spcBef>
                <a:spcPts val="1200"/>
              </a:spcBef>
              <a:spcAft>
                <a:spcPts val="0"/>
              </a:spcAft>
              <a:buClr>
                <a:schemeClr val="dk1"/>
              </a:buClr>
              <a:buSzPct val="61111"/>
              <a:buFont typeface="Arial"/>
              <a:buNone/>
            </a:pPr>
            <a:r>
              <a:rPr lang="en"/>
              <a:t>Gambling</a:t>
            </a:r>
            <a:endParaRPr/>
          </a:p>
          <a:p>
            <a:pPr indent="0" lvl="0" marL="0" rtl="0" algn="l">
              <a:spcBef>
                <a:spcPts val="1200"/>
              </a:spcBef>
              <a:spcAft>
                <a:spcPts val="0"/>
              </a:spcAft>
              <a:buNone/>
            </a:pPr>
            <a:r>
              <a:rPr lang="en" sz="1517"/>
              <a:t>The amount to be won in the next bet is based on probability but doesn’t depend upon the previous results. Hence Gambling is an example of Markov chain.</a:t>
            </a:r>
            <a:endParaRPr sz="1517"/>
          </a:p>
          <a:p>
            <a:pPr indent="0" lvl="0" marL="0" rtl="0" algn="l">
              <a:spcBef>
                <a:spcPts val="1200"/>
              </a:spcBef>
              <a:spcAft>
                <a:spcPts val="0"/>
              </a:spcAft>
              <a:buNone/>
            </a:pPr>
            <a:r>
              <a:t/>
            </a:r>
            <a:endParaRPr sz="1517"/>
          </a:p>
          <a:p>
            <a:pPr indent="0" lvl="0" marL="0" rtl="0" algn="l">
              <a:spcBef>
                <a:spcPts val="1200"/>
              </a:spcBef>
              <a:spcAft>
                <a:spcPts val="0"/>
              </a:spcAft>
              <a:buNone/>
            </a:pPr>
            <a:r>
              <a:rPr lang="en"/>
              <a:t>Auto text completion</a:t>
            </a:r>
            <a:endParaRPr/>
          </a:p>
          <a:p>
            <a:pPr indent="0" lvl="0" marL="0" rtl="0" algn="l">
              <a:spcBef>
                <a:spcPts val="1200"/>
              </a:spcBef>
              <a:spcAft>
                <a:spcPts val="1200"/>
              </a:spcAft>
              <a:buNone/>
            </a:pPr>
            <a:r>
              <a:rPr lang="en" sz="1517"/>
              <a:t>Markov chains are used to predict the what the next word can be, the next word depends upon the word before it and not the previous sentences.This is a memorylessness which is a markov property.</a:t>
            </a:r>
            <a:endParaRPr/>
          </a:p>
        </p:txBody>
      </p:sp>
      <p:pic>
        <p:nvPicPr>
          <p:cNvPr id="119" name="Google Shape;119;p22"/>
          <p:cNvPicPr preferRelativeResize="0"/>
          <p:nvPr/>
        </p:nvPicPr>
        <p:blipFill>
          <a:blip r:embed="rId3">
            <a:alphaModFix/>
          </a:blip>
          <a:stretch>
            <a:fillRect/>
          </a:stretch>
        </p:blipFill>
        <p:spPr>
          <a:xfrm>
            <a:off x="7886650" y="3218775"/>
            <a:ext cx="1015650" cy="1015650"/>
          </a:xfrm>
          <a:prstGeom prst="rect">
            <a:avLst/>
          </a:prstGeom>
          <a:noFill/>
          <a:ln>
            <a:noFill/>
          </a:ln>
        </p:spPr>
      </p:pic>
      <p:pic>
        <p:nvPicPr>
          <p:cNvPr id="120" name="Google Shape;120;p22"/>
          <p:cNvPicPr preferRelativeResize="0"/>
          <p:nvPr/>
        </p:nvPicPr>
        <p:blipFill>
          <a:blip r:embed="rId4">
            <a:alphaModFix/>
          </a:blip>
          <a:stretch>
            <a:fillRect/>
          </a:stretch>
        </p:blipFill>
        <p:spPr>
          <a:xfrm>
            <a:off x="6340100" y="111425"/>
            <a:ext cx="2074674" cy="1502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