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Maven Pro" panose="020B0604020202020204" charset="0"/>
      <p:regular r:id="rId26"/>
      <p:bold r:id="rId27"/>
    </p:embeddedFont>
    <p:embeddedFont>
      <p:font typeface="Nunito" pitchFamily="2" charset="0"/>
      <p:regular r:id="rId28"/>
      <p:bold r:id="rId29"/>
      <p:italic r:id="rId30"/>
      <p:boldItalic r:id="rId31"/>
    </p:embeddedFont>
    <p:embeddedFont>
      <p:font typeface="Nunito Medium" panose="020B0604020202020204" charset="0"/>
      <p:regular r:id="rId32"/>
      <p:bold r:id="rId33"/>
      <p:italic r:id="rId34"/>
      <p:boldItalic r:id="rId35"/>
    </p:embeddedFont>
    <p:embeddedFont>
      <p:font typeface="Proxima Nova" panose="020B0604020202020204" charset="0"/>
      <p:regular r:id="rId36"/>
      <p:bold r:id="rId37"/>
      <p:italic r:id="rId38"/>
      <p:boldItalic r:id="rId39"/>
    </p:embeddedFont>
    <p:embeddedFont>
      <p:font typeface="Quattrocento Sans" panose="020B0502050000020003"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AF1EF-5234-42F7-B993-821BDE04D211}">
  <a:tblStyle styleId="{5C2AF1EF-5234-42F7-B993-821BDE04D2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yam" userId="7d730f6b59775eb2" providerId="LiveId" clId="{D322D75E-BD0E-421D-B623-B70317BC3ECD}"/>
    <pc:docChg chg="modSld">
      <pc:chgData name="Satyam" userId="7d730f6b59775eb2" providerId="LiveId" clId="{D322D75E-BD0E-421D-B623-B70317BC3ECD}" dt="2022-12-04T22:57:51.178" v="0" actId="14100"/>
      <pc:docMkLst>
        <pc:docMk/>
      </pc:docMkLst>
      <pc:sldChg chg="modSp mod">
        <pc:chgData name="Satyam" userId="7d730f6b59775eb2" providerId="LiveId" clId="{D322D75E-BD0E-421D-B623-B70317BC3ECD}" dt="2022-12-04T22:57:51.178" v="0" actId="14100"/>
        <pc:sldMkLst>
          <pc:docMk/>
          <pc:sldMk cId="0" sldId="260"/>
        </pc:sldMkLst>
        <pc:spChg chg="mod">
          <ac:chgData name="Satyam" userId="7d730f6b59775eb2" providerId="LiveId" clId="{D322D75E-BD0E-421D-B623-B70317BC3ECD}" dt="2022-12-04T22:57:51.178" v="0" actId="14100"/>
          <ac:spMkLst>
            <pc:docMk/>
            <pc:sldMk cId="0" sldId="260"/>
            <ac:spMk id="10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79fd0ff102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79fd0ff102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79fd0ff102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79fd0ff102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7a4932fe8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7a4932fe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79fd0ff102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79fd0ff10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7913c91764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7913c91764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a496a905e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a496a905e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a496a905eb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a496a905eb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a496a905eb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a496a905eb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7913c917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7913c917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7fbe7ec879_6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7fbe7ec879_6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79fd0ff10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79fd0ff10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7fbe7ec879_6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7fbe7ec879_6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7fbe7ec879_6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7fbe7ec879_6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7fbe7ec879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7fbe7ec879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7913c91764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7913c91764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79fd0ff102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79fd0ff102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79fd0ff102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79fd0ff102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79fd0ff10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79fd0ff10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79fd0ff102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79fd0ff102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79fd0ff102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79fd0ff102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79fd0ff102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79fd0ff102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79fd0ff102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79fd0ff102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Dark)" type="title">
  <p:cSld name="TITLE">
    <p:bg>
      <p:bgPr>
        <a:solidFill>
          <a:srgbClr val="3EADA7"/>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0" y="965800"/>
            <a:ext cx="7705800" cy="7926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000"/>
              <a:buFont typeface="Proxima Nova"/>
              <a:buNone/>
              <a:defRPr sz="4000" b="1">
                <a:solidFill>
                  <a:schemeClr val="lt1"/>
                </a:solidFill>
                <a:latin typeface="Proxima Nova"/>
                <a:ea typeface="Proxima Nova"/>
                <a:cs typeface="Proxima Nova"/>
                <a:sym typeface="Proxima Nova"/>
              </a:defRPr>
            </a:lvl1pPr>
            <a:lvl2pPr lvl="1">
              <a:spcBef>
                <a:spcPts val="0"/>
              </a:spcBef>
              <a:spcAft>
                <a:spcPts val="0"/>
              </a:spcAft>
              <a:buClr>
                <a:schemeClr val="lt1"/>
              </a:buClr>
              <a:buSzPts val="4000"/>
              <a:buNone/>
              <a:defRPr sz="4000">
                <a:solidFill>
                  <a:schemeClr val="lt1"/>
                </a:solidFill>
              </a:defRPr>
            </a:lvl2pPr>
            <a:lvl3pPr lvl="2">
              <a:spcBef>
                <a:spcPts val="0"/>
              </a:spcBef>
              <a:spcAft>
                <a:spcPts val="0"/>
              </a:spcAft>
              <a:buClr>
                <a:schemeClr val="lt1"/>
              </a:buClr>
              <a:buSzPts val="4000"/>
              <a:buNone/>
              <a:defRPr sz="4000">
                <a:solidFill>
                  <a:schemeClr val="lt1"/>
                </a:solidFill>
              </a:defRPr>
            </a:lvl3pPr>
            <a:lvl4pPr lvl="3">
              <a:spcBef>
                <a:spcPts val="0"/>
              </a:spcBef>
              <a:spcAft>
                <a:spcPts val="0"/>
              </a:spcAft>
              <a:buClr>
                <a:schemeClr val="lt1"/>
              </a:buClr>
              <a:buSzPts val="4000"/>
              <a:buNone/>
              <a:defRPr sz="4000">
                <a:solidFill>
                  <a:schemeClr val="lt1"/>
                </a:solidFill>
              </a:defRPr>
            </a:lvl4pPr>
            <a:lvl5pPr lvl="4">
              <a:spcBef>
                <a:spcPts val="0"/>
              </a:spcBef>
              <a:spcAft>
                <a:spcPts val="0"/>
              </a:spcAft>
              <a:buClr>
                <a:schemeClr val="lt1"/>
              </a:buClr>
              <a:buSzPts val="4000"/>
              <a:buNone/>
              <a:defRPr sz="4000">
                <a:solidFill>
                  <a:schemeClr val="lt1"/>
                </a:solidFill>
              </a:defRPr>
            </a:lvl5pPr>
            <a:lvl6pPr lvl="5">
              <a:spcBef>
                <a:spcPts val="0"/>
              </a:spcBef>
              <a:spcAft>
                <a:spcPts val="0"/>
              </a:spcAft>
              <a:buClr>
                <a:schemeClr val="lt1"/>
              </a:buClr>
              <a:buSzPts val="4000"/>
              <a:buNone/>
              <a:defRPr sz="4000">
                <a:solidFill>
                  <a:schemeClr val="lt1"/>
                </a:solidFill>
              </a:defRPr>
            </a:lvl6pPr>
            <a:lvl7pPr lvl="6">
              <a:spcBef>
                <a:spcPts val="0"/>
              </a:spcBef>
              <a:spcAft>
                <a:spcPts val="0"/>
              </a:spcAft>
              <a:buClr>
                <a:schemeClr val="lt1"/>
              </a:buClr>
              <a:buSzPts val="4000"/>
              <a:buNone/>
              <a:defRPr sz="4000">
                <a:solidFill>
                  <a:schemeClr val="lt1"/>
                </a:solidFill>
              </a:defRPr>
            </a:lvl7pPr>
            <a:lvl8pPr lvl="7">
              <a:spcBef>
                <a:spcPts val="0"/>
              </a:spcBef>
              <a:spcAft>
                <a:spcPts val="0"/>
              </a:spcAft>
              <a:buClr>
                <a:schemeClr val="lt1"/>
              </a:buClr>
              <a:buSzPts val="4000"/>
              <a:buNone/>
              <a:defRPr sz="4000">
                <a:solidFill>
                  <a:schemeClr val="lt1"/>
                </a:solidFill>
              </a:defRPr>
            </a:lvl8pPr>
            <a:lvl9pPr lvl="8">
              <a:spcBef>
                <a:spcPts val="0"/>
              </a:spcBef>
              <a:spcAft>
                <a:spcPts val="0"/>
              </a:spcAft>
              <a:buClr>
                <a:schemeClr val="lt1"/>
              </a:buClr>
              <a:buSzPts val="4000"/>
              <a:buNone/>
              <a:defRPr sz="4000">
                <a:solidFill>
                  <a:schemeClr val="lt1"/>
                </a:solidFill>
              </a:defRPr>
            </a:lvl9pPr>
          </a:lstStyle>
          <a:p>
            <a:endParaRPr/>
          </a:p>
        </p:txBody>
      </p:sp>
      <p:sp>
        <p:nvSpPr>
          <p:cNvPr id="11" name="Google Shape;11;p2"/>
          <p:cNvSpPr txBox="1">
            <a:spLocks noGrp="1"/>
          </p:cNvSpPr>
          <p:nvPr>
            <p:ph type="subTitle" idx="1"/>
          </p:nvPr>
        </p:nvSpPr>
        <p:spPr>
          <a:xfrm>
            <a:off x="311700" y="1838650"/>
            <a:ext cx="64767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F3F3F3"/>
              </a:buClr>
              <a:buSzPts val="2800"/>
              <a:buFont typeface="Proxima Nova"/>
              <a:buNone/>
              <a:defRPr sz="2800">
                <a:solidFill>
                  <a:srgbClr val="F3F3F3"/>
                </a:solidFill>
                <a:latin typeface="Proxima Nova"/>
                <a:ea typeface="Proxima Nova"/>
                <a:cs typeface="Proxima Nova"/>
                <a:sym typeface="Proxima Nova"/>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13" name="Google Shape;13;p2"/>
          <p:cNvCxnSpPr/>
          <p:nvPr/>
        </p:nvCxnSpPr>
        <p:spPr>
          <a:xfrm>
            <a:off x="395025" y="1831850"/>
            <a:ext cx="7344600" cy="0"/>
          </a:xfrm>
          <a:prstGeom prst="straightConnector1">
            <a:avLst/>
          </a:prstGeom>
          <a:noFill/>
          <a:ln w="9525" cap="flat" cmpd="sng">
            <a:solidFill>
              <a:schemeClr val="lt1"/>
            </a:solidFill>
            <a:prstDash val="solid"/>
            <a:round/>
            <a:headEnd type="none" w="med" len="med"/>
            <a:tailEnd type="none" w="med" len="med"/>
          </a:ln>
        </p:spPr>
      </p:cxnSp>
      <p:pic>
        <p:nvPicPr>
          <p:cNvPr id="14" name="Google Shape;14;p2" descr="style3singlecolormid.png"/>
          <p:cNvPicPr preferRelativeResize="0"/>
          <p:nvPr/>
        </p:nvPicPr>
        <p:blipFill>
          <a:blip r:embed="rId2">
            <a:alphaModFix/>
          </a:blip>
          <a:stretch>
            <a:fillRect/>
          </a:stretch>
        </p:blipFill>
        <p:spPr>
          <a:xfrm>
            <a:off x="395025" y="4094150"/>
            <a:ext cx="4813400" cy="962675"/>
          </a:xfrm>
          <a:prstGeom prst="rect">
            <a:avLst/>
          </a:prstGeom>
          <a:noFill/>
          <a:ln>
            <a:noFill/>
          </a:ln>
        </p:spPr>
      </p:pic>
      <p:pic>
        <p:nvPicPr>
          <p:cNvPr id="15" name="Google Shape;15;p2" descr="strips_white.png"/>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p1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8" name="Google Shape;5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1"/>
          <p:cNvSpPr/>
          <p:nvPr/>
        </p:nvSpPr>
        <p:spPr>
          <a:xfrm>
            <a:off x="-73150" y="5056825"/>
            <a:ext cx="9264000" cy="86400"/>
          </a:xfrm>
          <a:prstGeom prst="rect">
            <a:avLst/>
          </a:prstGeom>
          <a:solidFill>
            <a:srgbClr val="3EADA7"/>
          </a:solidFill>
          <a:ln w="9525" cap="flat" cmpd="sng">
            <a:solidFill>
              <a:srgbClr val="3EAD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1">
  <p:cSld name="CAPTION_ONLY_1">
    <p:spTree>
      <p:nvGrpSpPr>
        <p:cNvPr id="1" name="Shape 60"/>
        <p:cNvGrpSpPr/>
        <p:nvPr/>
      </p:nvGrpSpPr>
      <p:grpSpPr>
        <a:xfrm>
          <a:off x="0" y="0"/>
          <a:ext cx="0" cy="0"/>
          <a:chOff x="0" y="0"/>
          <a:chExt cx="0" cy="0"/>
        </a:xfrm>
      </p:grpSpPr>
      <p:sp>
        <p:nvSpPr>
          <p:cNvPr id="61" name="Google Shape;61;p12"/>
          <p:cNvSpPr/>
          <p:nvPr/>
        </p:nvSpPr>
        <p:spPr>
          <a:xfrm>
            <a:off x="0" y="3891675"/>
            <a:ext cx="9144000" cy="1251900"/>
          </a:xfrm>
          <a:prstGeom prst="rect">
            <a:avLst/>
          </a:prstGeom>
          <a:solidFill>
            <a:srgbClr val="3EA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rgbClr val="F3F3F3"/>
              </a:buClr>
              <a:buSzPts val="1800"/>
              <a:buNone/>
              <a:defRPr>
                <a:solidFill>
                  <a:srgbClr val="F3F3F3"/>
                </a:solidFill>
              </a:defRPr>
            </a:lvl1pPr>
          </a:lstStyle>
          <a:p>
            <a:endParaRPr/>
          </a:p>
        </p:txBody>
      </p:sp>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4"/>
        <p:cNvGrpSpPr/>
        <p:nvPr/>
      </p:nvGrpSpPr>
      <p:grpSpPr>
        <a:xfrm>
          <a:off x="0" y="0"/>
          <a:ext cx="0" cy="0"/>
          <a:chOff x="0" y="0"/>
          <a:chExt cx="0" cy="0"/>
        </a:xfrm>
      </p:grpSpPr>
      <p:sp>
        <p:nvSpPr>
          <p:cNvPr id="65" name="Google Shape;65;p1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Font typeface="Proxima Nova"/>
              <a:buChar char="●"/>
              <a:defRPr>
                <a:latin typeface="Proxima Nova"/>
                <a:ea typeface="Proxima Nova"/>
                <a:cs typeface="Proxima Nova"/>
                <a:sym typeface="Proxima Nova"/>
              </a:defRPr>
            </a:lvl1pPr>
            <a:lvl2pPr marL="914400" lvl="1" indent="-317500" algn="ctr">
              <a:spcBef>
                <a:spcPts val="1600"/>
              </a:spcBef>
              <a:spcAft>
                <a:spcPts val="0"/>
              </a:spcAft>
              <a:buSzPts val="1400"/>
              <a:buFont typeface="Proxima Nova"/>
              <a:buChar char="○"/>
              <a:defRPr>
                <a:latin typeface="Proxima Nova"/>
                <a:ea typeface="Proxima Nova"/>
                <a:cs typeface="Proxima Nova"/>
                <a:sym typeface="Proxima Nova"/>
              </a:defRPr>
            </a:lvl2pPr>
            <a:lvl3pPr marL="1371600" lvl="2" indent="-317500" algn="ctr">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17500" algn="ctr">
              <a:spcBef>
                <a:spcPts val="1600"/>
              </a:spcBef>
              <a:spcAft>
                <a:spcPts val="0"/>
              </a:spcAft>
              <a:buSzPts val="1400"/>
              <a:buFont typeface="Proxima Nova"/>
              <a:buChar char="●"/>
              <a:defRPr>
                <a:latin typeface="Proxima Nova"/>
                <a:ea typeface="Proxima Nova"/>
                <a:cs typeface="Proxima Nova"/>
                <a:sym typeface="Proxima Nova"/>
              </a:defRPr>
            </a:lvl4pPr>
            <a:lvl5pPr marL="2286000" lvl="4" indent="-317500" algn="ctr">
              <a:spcBef>
                <a:spcPts val="1600"/>
              </a:spcBef>
              <a:spcAft>
                <a:spcPts val="0"/>
              </a:spcAft>
              <a:buSzPts val="1400"/>
              <a:buFont typeface="Proxima Nova"/>
              <a:buChar char="○"/>
              <a:defRPr>
                <a:latin typeface="Proxima Nova"/>
                <a:ea typeface="Proxima Nova"/>
                <a:cs typeface="Proxima Nova"/>
                <a:sym typeface="Proxima Nova"/>
              </a:defRPr>
            </a:lvl5pPr>
            <a:lvl6pPr marL="2743200" lvl="5" indent="-317500" algn="ctr">
              <a:spcBef>
                <a:spcPts val="1600"/>
              </a:spcBef>
              <a:spcAft>
                <a:spcPts val="0"/>
              </a:spcAft>
              <a:buSzPts val="1400"/>
              <a:buFont typeface="Proxima Nova"/>
              <a:buChar char="■"/>
              <a:defRPr>
                <a:latin typeface="Proxima Nova"/>
                <a:ea typeface="Proxima Nova"/>
                <a:cs typeface="Proxima Nova"/>
                <a:sym typeface="Proxima Nova"/>
              </a:defRPr>
            </a:lvl6pPr>
            <a:lvl7pPr marL="3200400" lvl="6" indent="-317500" algn="ctr">
              <a:spcBef>
                <a:spcPts val="1600"/>
              </a:spcBef>
              <a:spcAft>
                <a:spcPts val="0"/>
              </a:spcAft>
              <a:buSzPts val="1400"/>
              <a:buFont typeface="Proxima Nova"/>
              <a:buChar char="●"/>
              <a:defRPr>
                <a:latin typeface="Proxima Nova"/>
                <a:ea typeface="Proxima Nova"/>
                <a:cs typeface="Proxima Nova"/>
                <a:sym typeface="Proxima Nova"/>
              </a:defRPr>
            </a:lvl7pPr>
            <a:lvl8pPr marL="3657600" lvl="7" indent="-317500" algn="ctr">
              <a:spcBef>
                <a:spcPts val="1600"/>
              </a:spcBef>
              <a:spcAft>
                <a:spcPts val="0"/>
              </a:spcAft>
              <a:buSzPts val="1400"/>
              <a:buFont typeface="Proxima Nova"/>
              <a:buChar char="○"/>
              <a:defRPr>
                <a:latin typeface="Proxima Nova"/>
                <a:ea typeface="Proxima Nova"/>
                <a:cs typeface="Proxima Nova"/>
                <a:sym typeface="Proxima Nova"/>
              </a:defRPr>
            </a:lvl8pPr>
            <a:lvl9pPr marL="4114800" lvl="8" indent="-317500" algn="ctr">
              <a:spcBef>
                <a:spcPts val="1600"/>
              </a:spcBef>
              <a:spcAft>
                <a:spcPts val="1600"/>
              </a:spcAft>
              <a:buSzPts val="1400"/>
              <a:buFont typeface="Proxima Nova"/>
              <a:buChar char="■"/>
              <a:defRPr>
                <a:latin typeface="Proxima Nova"/>
                <a:ea typeface="Proxima Nova"/>
                <a:cs typeface="Proxima Nova"/>
                <a:sym typeface="Proxima Nova"/>
              </a:defRPr>
            </a:lvl9pPr>
          </a:lstStyle>
          <a:p>
            <a:endParaRPr/>
          </a:p>
        </p:txBody>
      </p:sp>
      <p:sp>
        <p:nvSpPr>
          <p:cNvPr id="66" name="Google Shape;6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7" name="Google Shape;67;p13"/>
          <p:cNvSpPr/>
          <p:nvPr/>
        </p:nvSpPr>
        <p:spPr>
          <a:xfrm>
            <a:off x="100" y="0"/>
            <a:ext cx="9144000" cy="87600"/>
          </a:xfrm>
          <a:prstGeom prst="rect">
            <a:avLst/>
          </a:prstGeom>
          <a:solidFill>
            <a:srgbClr val="3EADA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txBox="1"/>
          <p:nvPr/>
        </p:nvSpPr>
        <p:spPr>
          <a:xfrm>
            <a:off x="1155800" y="1097275"/>
            <a:ext cx="6774000" cy="205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b="1">
                <a:latin typeface="Droid Sans"/>
                <a:ea typeface="Droid Sans"/>
                <a:cs typeface="Droid Sans"/>
                <a:sym typeface="Droid Sans"/>
              </a:rPr>
              <a:t>xx%</a:t>
            </a:r>
            <a:endParaRPr sz="12000" b="1">
              <a:latin typeface="Droid Sans"/>
              <a:ea typeface="Droid Sans"/>
              <a:cs typeface="Droid Sans"/>
              <a:sym typeface="Droid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9"/>
        <p:cNvGrpSpPr/>
        <p:nvPr/>
      </p:nvGrpSpPr>
      <p:grpSpPr>
        <a:xfrm>
          <a:off x="0" y="0"/>
          <a:ext cx="0" cy="0"/>
          <a:chOff x="0" y="0"/>
          <a:chExt cx="0" cy="0"/>
        </a:xfrm>
      </p:grpSpPr>
      <p:sp>
        <p:nvSpPr>
          <p:cNvPr id="70" name="Google Shape;7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71" name="Google Shape;71;p14"/>
          <p:cNvPicPr preferRelativeResize="0"/>
          <p:nvPr/>
        </p:nvPicPr>
        <p:blipFill>
          <a:blip r:embed="rId2">
            <a:alphaModFix/>
          </a:blip>
          <a:stretch>
            <a:fillRect/>
          </a:stretch>
        </p:blipFill>
        <p:spPr>
          <a:xfrm>
            <a:off x="5005450" y="951000"/>
            <a:ext cx="3711525" cy="2783651"/>
          </a:xfrm>
          <a:prstGeom prst="rect">
            <a:avLst/>
          </a:prstGeom>
          <a:noFill/>
          <a:ln>
            <a:noFill/>
          </a:ln>
        </p:spPr>
      </p:pic>
      <p:cxnSp>
        <p:nvCxnSpPr>
          <p:cNvPr id="72" name="Google Shape;72;p14"/>
          <p:cNvCxnSpPr/>
          <p:nvPr/>
        </p:nvCxnSpPr>
        <p:spPr>
          <a:xfrm>
            <a:off x="4676250" y="386475"/>
            <a:ext cx="0" cy="4286700"/>
          </a:xfrm>
          <a:prstGeom prst="straightConnector1">
            <a:avLst/>
          </a:prstGeom>
          <a:noFill/>
          <a:ln w="9525" cap="flat" cmpd="sng">
            <a:solidFill>
              <a:srgbClr val="3EADA7"/>
            </a:solidFill>
            <a:prstDash val="solid"/>
            <a:round/>
            <a:headEnd type="none" w="med" len="med"/>
            <a:tailEnd type="none" w="med" len="med"/>
          </a:ln>
        </p:spPr>
      </p:cxnSp>
      <p:sp>
        <p:nvSpPr>
          <p:cNvPr id="73" name="Google Shape;73;p14"/>
          <p:cNvSpPr txBox="1">
            <a:spLocks noGrp="1"/>
          </p:cNvSpPr>
          <p:nvPr>
            <p:ph type="title"/>
          </p:nvPr>
        </p:nvSpPr>
        <p:spPr>
          <a:xfrm>
            <a:off x="658375" y="1389900"/>
            <a:ext cx="3423600" cy="5184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74" name="Google Shape;74;p14"/>
          <p:cNvSpPr txBox="1">
            <a:spLocks noGrp="1"/>
          </p:cNvSpPr>
          <p:nvPr>
            <p:ph type="subTitle" idx="1"/>
          </p:nvPr>
        </p:nvSpPr>
        <p:spPr>
          <a:xfrm>
            <a:off x="658425" y="2574950"/>
            <a:ext cx="3423600" cy="17850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Light)">
  <p:cSld name="CUSTOM">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11700" y="1041825"/>
            <a:ext cx="8520600" cy="813300"/>
          </a:xfrm>
          <a:prstGeom prst="rect">
            <a:avLst/>
          </a:prstGeom>
        </p:spPr>
        <p:txBody>
          <a:bodyPr spcFirstLastPara="1" wrap="square" lIns="91425" tIns="91425" rIns="91425" bIns="91425" anchor="t" anchorCtr="0">
            <a:noAutofit/>
          </a:bodyPr>
          <a:lstStyle>
            <a:lvl1pPr lvl="0">
              <a:spcBef>
                <a:spcPts val="0"/>
              </a:spcBef>
              <a:spcAft>
                <a:spcPts val="0"/>
              </a:spcAft>
              <a:buNone/>
              <a:defRPr sz="3600" b="1">
                <a:latin typeface="Proxima Nova"/>
                <a:ea typeface="Proxima Nova"/>
                <a:cs typeface="Proxima Nova"/>
                <a:sym typeface="Proxima Nova"/>
              </a:defRPr>
            </a:lvl1pPr>
            <a:lvl2pPr lvl="1">
              <a:spcBef>
                <a:spcPts val="0"/>
              </a:spcBef>
              <a:spcAft>
                <a:spcPts val="0"/>
              </a:spcAft>
              <a:buNone/>
              <a:defRPr>
                <a:latin typeface="Proxima Nova"/>
                <a:ea typeface="Proxima Nova"/>
                <a:cs typeface="Proxima Nova"/>
                <a:sym typeface="Proxima Nova"/>
              </a:defRPr>
            </a:lvl2pPr>
            <a:lvl3pPr lvl="2">
              <a:spcBef>
                <a:spcPts val="0"/>
              </a:spcBef>
              <a:spcAft>
                <a:spcPts val="0"/>
              </a:spcAft>
              <a:buNone/>
              <a:defRPr>
                <a:latin typeface="Proxima Nova"/>
                <a:ea typeface="Proxima Nova"/>
                <a:cs typeface="Proxima Nova"/>
                <a:sym typeface="Proxima Nova"/>
              </a:defRPr>
            </a:lvl3pPr>
            <a:lvl4pPr lvl="3">
              <a:spcBef>
                <a:spcPts val="0"/>
              </a:spcBef>
              <a:spcAft>
                <a:spcPts val="0"/>
              </a:spcAft>
              <a:buNone/>
              <a:defRPr>
                <a:latin typeface="Proxima Nova"/>
                <a:ea typeface="Proxima Nova"/>
                <a:cs typeface="Proxima Nova"/>
                <a:sym typeface="Proxima Nova"/>
              </a:defRPr>
            </a:lvl4pPr>
            <a:lvl5pPr lvl="4">
              <a:spcBef>
                <a:spcPts val="0"/>
              </a:spcBef>
              <a:spcAft>
                <a:spcPts val="0"/>
              </a:spcAft>
              <a:buNone/>
              <a:defRPr>
                <a:latin typeface="Proxima Nova"/>
                <a:ea typeface="Proxima Nova"/>
                <a:cs typeface="Proxima Nova"/>
                <a:sym typeface="Proxima Nova"/>
              </a:defRPr>
            </a:lvl5pPr>
            <a:lvl6pPr lvl="5">
              <a:spcBef>
                <a:spcPts val="0"/>
              </a:spcBef>
              <a:spcAft>
                <a:spcPts val="0"/>
              </a:spcAft>
              <a:buNone/>
              <a:defRPr>
                <a:latin typeface="Proxima Nova"/>
                <a:ea typeface="Proxima Nova"/>
                <a:cs typeface="Proxima Nova"/>
                <a:sym typeface="Proxima Nova"/>
              </a:defRPr>
            </a:lvl6pPr>
            <a:lvl7pPr lvl="6">
              <a:spcBef>
                <a:spcPts val="0"/>
              </a:spcBef>
              <a:spcAft>
                <a:spcPts val="0"/>
              </a:spcAft>
              <a:buNone/>
              <a:defRPr>
                <a:latin typeface="Proxima Nova"/>
                <a:ea typeface="Proxima Nova"/>
                <a:cs typeface="Proxima Nova"/>
                <a:sym typeface="Proxima Nova"/>
              </a:defRPr>
            </a:lvl7pPr>
            <a:lvl8pPr lvl="7">
              <a:spcBef>
                <a:spcPts val="0"/>
              </a:spcBef>
              <a:spcAft>
                <a:spcPts val="0"/>
              </a:spcAft>
              <a:buNone/>
              <a:defRPr>
                <a:latin typeface="Proxima Nova"/>
                <a:ea typeface="Proxima Nova"/>
                <a:cs typeface="Proxima Nova"/>
                <a:sym typeface="Proxima Nova"/>
              </a:defRPr>
            </a:lvl8pPr>
            <a:lvl9pPr lvl="8">
              <a:spcBef>
                <a:spcPts val="0"/>
              </a:spcBef>
              <a:spcAft>
                <a:spcPts val="0"/>
              </a:spcAft>
              <a:buNone/>
              <a:defRPr>
                <a:latin typeface="Proxima Nova"/>
                <a:ea typeface="Proxima Nova"/>
                <a:cs typeface="Proxima Nova"/>
                <a:sym typeface="Proxima Nova"/>
              </a:defRPr>
            </a:lvl9pPr>
          </a:lstStyle>
          <a:p>
            <a:endParaRPr/>
          </a:p>
        </p:txBody>
      </p:sp>
      <p:pic>
        <p:nvPicPr>
          <p:cNvPr id="18" name="Google Shape;18;p3" descr="style3colormid.png"/>
          <p:cNvPicPr preferRelativeResize="0"/>
          <p:nvPr/>
        </p:nvPicPr>
        <p:blipFill>
          <a:blip r:embed="rId2">
            <a:alphaModFix/>
          </a:blip>
          <a:stretch>
            <a:fillRect/>
          </a:stretch>
        </p:blipFill>
        <p:spPr>
          <a:xfrm>
            <a:off x="76200" y="4150625"/>
            <a:ext cx="4828025" cy="965600"/>
          </a:xfrm>
          <a:prstGeom prst="rect">
            <a:avLst/>
          </a:prstGeom>
          <a:noFill/>
          <a:ln>
            <a:noFill/>
          </a:ln>
        </p:spPr>
      </p:pic>
      <p:sp>
        <p:nvSpPr>
          <p:cNvPr id="19" name="Google Shape;19;p3"/>
          <p:cNvSpPr txBox="1">
            <a:spLocks noGrp="1"/>
          </p:cNvSpPr>
          <p:nvPr>
            <p:ph type="title" idx="2"/>
          </p:nvPr>
        </p:nvSpPr>
        <p:spPr>
          <a:xfrm>
            <a:off x="311700" y="1841000"/>
            <a:ext cx="8520600" cy="813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atin typeface="Proxima Nova"/>
                <a:ea typeface="Proxima Nova"/>
                <a:cs typeface="Proxima Nova"/>
                <a:sym typeface="Proxima Nova"/>
              </a:defRPr>
            </a:lvl1pPr>
            <a:lvl2pPr lvl="1" rtl="0">
              <a:spcBef>
                <a:spcPts val="0"/>
              </a:spcBef>
              <a:spcAft>
                <a:spcPts val="0"/>
              </a:spcAft>
              <a:buNone/>
              <a:defRPr sz="2400">
                <a:latin typeface="Proxima Nova"/>
                <a:ea typeface="Proxima Nova"/>
                <a:cs typeface="Proxima Nova"/>
                <a:sym typeface="Proxima Nova"/>
              </a:defRPr>
            </a:lvl2pPr>
            <a:lvl3pPr lvl="2" rtl="0">
              <a:spcBef>
                <a:spcPts val="0"/>
              </a:spcBef>
              <a:spcAft>
                <a:spcPts val="0"/>
              </a:spcAft>
              <a:buNone/>
              <a:defRPr sz="2400">
                <a:latin typeface="Proxima Nova"/>
                <a:ea typeface="Proxima Nova"/>
                <a:cs typeface="Proxima Nova"/>
                <a:sym typeface="Proxima Nova"/>
              </a:defRPr>
            </a:lvl3pPr>
            <a:lvl4pPr lvl="3" rtl="0">
              <a:spcBef>
                <a:spcPts val="0"/>
              </a:spcBef>
              <a:spcAft>
                <a:spcPts val="0"/>
              </a:spcAft>
              <a:buNone/>
              <a:defRPr sz="2400">
                <a:latin typeface="Proxima Nova"/>
                <a:ea typeface="Proxima Nova"/>
                <a:cs typeface="Proxima Nova"/>
                <a:sym typeface="Proxima Nova"/>
              </a:defRPr>
            </a:lvl4pPr>
            <a:lvl5pPr lvl="4" rtl="0">
              <a:spcBef>
                <a:spcPts val="0"/>
              </a:spcBef>
              <a:spcAft>
                <a:spcPts val="0"/>
              </a:spcAft>
              <a:buNone/>
              <a:defRPr sz="2400">
                <a:latin typeface="Proxima Nova"/>
                <a:ea typeface="Proxima Nova"/>
                <a:cs typeface="Proxima Nova"/>
                <a:sym typeface="Proxima Nova"/>
              </a:defRPr>
            </a:lvl5pPr>
            <a:lvl6pPr lvl="5" rtl="0">
              <a:spcBef>
                <a:spcPts val="0"/>
              </a:spcBef>
              <a:spcAft>
                <a:spcPts val="0"/>
              </a:spcAft>
              <a:buNone/>
              <a:defRPr sz="2400">
                <a:latin typeface="Proxima Nova"/>
                <a:ea typeface="Proxima Nova"/>
                <a:cs typeface="Proxima Nova"/>
                <a:sym typeface="Proxima Nova"/>
              </a:defRPr>
            </a:lvl6pPr>
            <a:lvl7pPr lvl="6" rtl="0">
              <a:spcBef>
                <a:spcPts val="0"/>
              </a:spcBef>
              <a:spcAft>
                <a:spcPts val="0"/>
              </a:spcAft>
              <a:buNone/>
              <a:defRPr sz="2400">
                <a:latin typeface="Proxima Nova"/>
                <a:ea typeface="Proxima Nova"/>
                <a:cs typeface="Proxima Nova"/>
                <a:sym typeface="Proxima Nova"/>
              </a:defRPr>
            </a:lvl7pPr>
            <a:lvl8pPr lvl="7" rtl="0">
              <a:spcBef>
                <a:spcPts val="0"/>
              </a:spcBef>
              <a:spcAft>
                <a:spcPts val="0"/>
              </a:spcAft>
              <a:buNone/>
              <a:defRPr sz="2400">
                <a:latin typeface="Proxima Nova"/>
                <a:ea typeface="Proxima Nova"/>
                <a:cs typeface="Proxima Nova"/>
                <a:sym typeface="Proxima Nova"/>
              </a:defRPr>
            </a:lvl8pPr>
            <a:lvl9pPr lvl="8" rtl="0">
              <a:spcBef>
                <a:spcPts val="0"/>
              </a:spcBef>
              <a:spcAft>
                <a:spcPts val="0"/>
              </a:spcAft>
              <a:buNone/>
              <a:defRPr sz="2400">
                <a:latin typeface="Proxima Nova"/>
                <a:ea typeface="Proxima Nova"/>
                <a:cs typeface="Proxima Nova"/>
                <a:sym typeface="Proxima Nova"/>
              </a:defRPr>
            </a:lvl9pPr>
          </a:lstStyle>
          <a:p>
            <a:endParaRPr/>
          </a:p>
        </p:txBody>
      </p:sp>
      <p:cxnSp>
        <p:nvCxnSpPr>
          <p:cNvPr id="20" name="Google Shape;20;p3"/>
          <p:cNvCxnSpPr/>
          <p:nvPr/>
        </p:nvCxnSpPr>
        <p:spPr>
          <a:xfrm>
            <a:off x="380400" y="1799550"/>
            <a:ext cx="7929600" cy="43800"/>
          </a:xfrm>
          <a:prstGeom prst="straightConnector1">
            <a:avLst/>
          </a:prstGeom>
          <a:noFill/>
          <a:ln w="9525" cap="flat" cmpd="sng">
            <a:solidFill>
              <a:srgbClr val="3EADA7"/>
            </a:solidFill>
            <a:prstDash val="solid"/>
            <a:round/>
            <a:headEnd type="none" w="med" len="med"/>
            <a:tailEnd type="none" w="med" len="med"/>
          </a:ln>
        </p:spPr>
      </p:cxnSp>
      <p:pic>
        <p:nvPicPr>
          <p:cNvPr id="21" name="Google Shape;21;p3" descr="strips_color.png"/>
          <p:cNvPicPr preferRelativeResize="0"/>
          <p:nvPr/>
        </p:nvPicPr>
        <p:blipFill>
          <a:blip r:embed="rId3">
            <a:alphaModFix/>
          </a:blip>
          <a:stretch>
            <a:fillRect/>
          </a:stretch>
        </p:blipFill>
        <p:spPr>
          <a:xfrm>
            <a:off x="7038963" y="3524250"/>
            <a:ext cx="2105025" cy="1619250"/>
          </a:xfrm>
          <a:prstGeom prst="rect">
            <a:avLst/>
          </a:prstGeom>
          <a:noFill/>
          <a:ln>
            <a:noFill/>
          </a:ln>
        </p:spPr>
      </p:pic>
      <p:sp>
        <p:nvSpPr>
          <p:cNvPr id="22" name="Google Shape;22;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latin typeface="Proxima Nova"/>
                <a:ea typeface="Proxima Nova"/>
                <a:cs typeface="Proxima Nova"/>
                <a:sym typeface="Proxima Nova"/>
              </a:defRPr>
            </a:lvl1pPr>
            <a:lvl2pPr lvl="1">
              <a:buNone/>
              <a:defRPr sz="1300">
                <a:latin typeface="Proxima Nova"/>
                <a:ea typeface="Proxima Nova"/>
                <a:cs typeface="Proxima Nova"/>
                <a:sym typeface="Proxima Nova"/>
              </a:defRPr>
            </a:lvl2pPr>
            <a:lvl3pPr lvl="2">
              <a:buNone/>
              <a:defRPr sz="1300">
                <a:latin typeface="Proxima Nova"/>
                <a:ea typeface="Proxima Nova"/>
                <a:cs typeface="Proxima Nova"/>
                <a:sym typeface="Proxima Nova"/>
              </a:defRPr>
            </a:lvl3pPr>
            <a:lvl4pPr lvl="3">
              <a:buNone/>
              <a:defRPr sz="1300">
                <a:latin typeface="Proxima Nova"/>
                <a:ea typeface="Proxima Nova"/>
                <a:cs typeface="Proxima Nova"/>
                <a:sym typeface="Proxima Nova"/>
              </a:defRPr>
            </a:lvl4pPr>
            <a:lvl5pPr lvl="4">
              <a:buNone/>
              <a:defRPr sz="1300">
                <a:latin typeface="Proxima Nova"/>
                <a:ea typeface="Proxima Nova"/>
                <a:cs typeface="Proxima Nova"/>
                <a:sym typeface="Proxima Nova"/>
              </a:defRPr>
            </a:lvl5pPr>
            <a:lvl6pPr lvl="5">
              <a:buNone/>
              <a:defRPr sz="1300">
                <a:latin typeface="Proxima Nova"/>
                <a:ea typeface="Proxima Nova"/>
                <a:cs typeface="Proxima Nova"/>
                <a:sym typeface="Proxima Nova"/>
              </a:defRPr>
            </a:lvl6pPr>
            <a:lvl7pPr lvl="6">
              <a:buNone/>
              <a:defRPr sz="1300">
                <a:latin typeface="Proxima Nova"/>
                <a:ea typeface="Proxima Nova"/>
                <a:cs typeface="Proxima Nova"/>
                <a:sym typeface="Proxima Nova"/>
              </a:defRPr>
            </a:lvl7pPr>
            <a:lvl8pPr lvl="7">
              <a:buNone/>
              <a:defRPr sz="1300">
                <a:latin typeface="Proxima Nova"/>
                <a:ea typeface="Proxima Nova"/>
                <a:cs typeface="Proxima Nova"/>
                <a:sym typeface="Proxima Nova"/>
              </a:defRPr>
            </a:lvl8pPr>
            <a:lvl9pPr lvl="8">
              <a:buNone/>
              <a:defRPr sz="1300">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311700" y="20362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Font typeface="Proxima Nova"/>
              <a:buNone/>
              <a:defRPr sz="3600">
                <a:latin typeface="Proxima Nova"/>
                <a:ea typeface="Proxima Nova"/>
                <a:cs typeface="Proxima Nova"/>
                <a:sym typeface="Proxima Nova"/>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434343"/>
              </a:buClr>
              <a:buSzPts val="2800"/>
              <a:buFont typeface="Proxima Nova"/>
              <a:buNone/>
              <a:defRPr>
                <a:solidFill>
                  <a:srgbClr val="434343"/>
                </a:solidFill>
                <a:latin typeface="Proxima Nova"/>
                <a:ea typeface="Proxima Nova"/>
                <a:cs typeface="Proxima Nova"/>
                <a:sym typeface="Proxima Nov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Font typeface="Proxima Nova"/>
              <a:buChar char="●"/>
              <a:defRPr>
                <a:latin typeface="Proxima Nova"/>
                <a:ea typeface="Proxima Nova"/>
                <a:cs typeface="Proxima Nova"/>
                <a:sym typeface="Proxima Nova"/>
              </a:defRPr>
            </a:lvl1pPr>
            <a:lvl2pPr marL="914400" lvl="1" indent="-317500">
              <a:spcBef>
                <a:spcPts val="1600"/>
              </a:spcBef>
              <a:spcAft>
                <a:spcPts val="0"/>
              </a:spcAft>
              <a:buSzPts val="1400"/>
              <a:buFont typeface="Proxima Nova"/>
              <a:buChar char="○"/>
              <a:defRPr>
                <a:latin typeface="Proxima Nova"/>
                <a:ea typeface="Proxima Nova"/>
                <a:cs typeface="Proxima Nova"/>
                <a:sym typeface="Proxima Nova"/>
              </a:defRPr>
            </a:lvl2pPr>
            <a:lvl3pPr marL="1371600" lvl="2" indent="-317500">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17500">
              <a:spcBef>
                <a:spcPts val="1600"/>
              </a:spcBef>
              <a:spcAft>
                <a:spcPts val="0"/>
              </a:spcAft>
              <a:buSzPts val="1400"/>
              <a:buFont typeface="Proxima Nova"/>
              <a:buChar char="●"/>
              <a:defRPr>
                <a:latin typeface="Proxima Nova"/>
                <a:ea typeface="Proxima Nova"/>
                <a:cs typeface="Proxima Nova"/>
                <a:sym typeface="Proxima Nova"/>
              </a:defRPr>
            </a:lvl4pPr>
            <a:lvl5pPr marL="2286000" lvl="4" indent="-317500">
              <a:spcBef>
                <a:spcPts val="1600"/>
              </a:spcBef>
              <a:spcAft>
                <a:spcPts val="0"/>
              </a:spcAft>
              <a:buSzPts val="1400"/>
              <a:buFont typeface="Proxima Nova"/>
              <a:buChar char="○"/>
              <a:defRPr>
                <a:latin typeface="Proxima Nova"/>
                <a:ea typeface="Proxima Nova"/>
                <a:cs typeface="Proxima Nova"/>
                <a:sym typeface="Proxima Nova"/>
              </a:defRPr>
            </a:lvl5pPr>
            <a:lvl6pPr marL="2743200" lvl="5" indent="-317500">
              <a:spcBef>
                <a:spcPts val="1600"/>
              </a:spcBef>
              <a:spcAft>
                <a:spcPts val="0"/>
              </a:spcAft>
              <a:buSzPts val="1400"/>
              <a:buFont typeface="Proxima Nova"/>
              <a:buChar char="■"/>
              <a:defRPr>
                <a:latin typeface="Proxima Nova"/>
                <a:ea typeface="Proxima Nova"/>
                <a:cs typeface="Proxima Nova"/>
                <a:sym typeface="Proxima Nova"/>
              </a:defRPr>
            </a:lvl6pPr>
            <a:lvl7pPr marL="3200400" lvl="6" indent="-317500">
              <a:spcBef>
                <a:spcPts val="1600"/>
              </a:spcBef>
              <a:spcAft>
                <a:spcPts val="0"/>
              </a:spcAft>
              <a:buSzPts val="1400"/>
              <a:buFont typeface="Proxima Nova"/>
              <a:buChar char="●"/>
              <a:defRPr>
                <a:latin typeface="Proxima Nova"/>
                <a:ea typeface="Proxima Nova"/>
                <a:cs typeface="Proxima Nova"/>
                <a:sym typeface="Proxima Nova"/>
              </a:defRPr>
            </a:lvl7pPr>
            <a:lvl8pPr marL="3657600" lvl="7" indent="-317500">
              <a:spcBef>
                <a:spcPts val="1600"/>
              </a:spcBef>
              <a:spcAft>
                <a:spcPts val="0"/>
              </a:spcAft>
              <a:buSzPts val="1400"/>
              <a:buFont typeface="Proxima Nova"/>
              <a:buChar char="○"/>
              <a:defRPr>
                <a:latin typeface="Proxima Nova"/>
                <a:ea typeface="Proxima Nova"/>
                <a:cs typeface="Proxima Nova"/>
                <a:sym typeface="Proxima Nova"/>
              </a:defRPr>
            </a:lvl8pPr>
            <a:lvl9pPr marL="4114800" lvl="8" indent="-317500">
              <a:spcBef>
                <a:spcPts val="1600"/>
              </a:spcBef>
              <a:spcAft>
                <a:spcPts val="1600"/>
              </a:spcAft>
              <a:buSzPts val="1400"/>
              <a:buFont typeface="Proxima Nova"/>
              <a:buChar char="■"/>
              <a:defRPr>
                <a:latin typeface="Proxima Nova"/>
                <a:ea typeface="Proxima Nova"/>
                <a:cs typeface="Proxima Nova"/>
                <a:sym typeface="Proxima Nova"/>
              </a:defRPr>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0" name="Google Shape;30;p5"/>
          <p:cNvCxnSpPr/>
          <p:nvPr/>
        </p:nvCxnSpPr>
        <p:spPr>
          <a:xfrm>
            <a:off x="248725" y="848575"/>
            <a:ext cx="8602800" cy="0"/>
          </a:xfrm>
          <a:prstGeom prst="straightConnector1">
            <a:avLst/>
          </a:prstGeom>
          <a:noFill/>
          <a:ln w="9525" cap="flat" cmpd="sng">
            <a:solidFill>
              <a:srgbClr val="3EADA7"/>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Proxima Nova"/>
              <a:buNone/>
              <a:defRPr>
                <a:latin typeface="Proxima Nova"/>
                <a:ea typeface="Proxima Nova"/>
                <a:cs typeface="Proxima Nova"/>
                <a:sym typeface="Proxima Nova"/>
              </a:defRPr>
            </a:lvl1pPr>
            <a:lvl2pPr lvl="1">
              <a:spcBef>
                <a:spcPts val="0"/>
              </a:spcBef>
              <a:spcAft>
                <a:spcPts val="0"/>
              </a:spcAft>
              <a:buSzPts val="2800"/>
              <a:buFont typeface="Quattrocento Sans"/>
              <a:buNone/>
              <a:defRPr>
                <a:latin typeface="Quattrocento Sans"/>
                <a:ea typeface="Quattrocento Sans"/>
                <a:cs typeface="Quattrocento Sans"/>
                <a:sym typeface="Quattrocento Sans"/>
              </a:defRPr>
            </a:lvl2pPr>
            <a:lvl3pPr lvl="2">
              <a:spcBef>
                <a:spcPts val="0"/>
              </a:spcBef>
              <a:spcAft>
                <a:spcPts val="0"/>
              </a:spcAft>
              <a:buSzPts val="2800"/>
              <a:buFont typeface="Quattrocento Sans"/>
              <a:buNone/>
              <a:defRPr>
                <a:latin typeface="Quattrocento Sans"/>
                <a:ea typeface="Quattrocento Sans"/>
                <a:cs typeface="Quattrocento Sans"/>
                <a:sym typeface="Quattrocento Sans"/>
              </a:defRPr>
            </a:lvl3pPr>
            <a:lvl4pPr lvl="3">
              <a:spcBef>
                <a:spcPts val="0"/>
              </a:spcBef>
              <a:spcAft>
                <a:spcPts val="0"/>
              </a:spcAft>
              <a:buSzPts val="2800"/>
              <a:buFont typeface="Quattrocento Sans"/>
              <a:buNone/>
              <a:defRPr>
                <a:latin typeface="Quattrocento Sans"/>
                <a:ea typeface="Quattrocento Sans"/>
                <a:cs typeface="Quattrocento Sans"/>
                <a:sym typeface="Quattrocento Sans"/>
              </a:defRPr>
            </a:lvl4pPr>
            <a:lvl5pPr lvl="4">
              <a:spcBef>
                <a:spcPts val="0"/>
              </a:spcBef>
              <a:spcAft>
                <a:spcPts val="0"/>
              </a:spcAft>
              <a:buSzPts val="2800"/>
              <a:buFont typeface="Quattrocento Sans"/>
              <a:buNone/>
              <a:defRPr>
                <a:latin typeface="Quattrocento Sans"/>
                <a:ea typeface="Quattrocento Sans"/>
                <a:cs typeface="Quattrocento Sans"/>
                <a:sym typeface="Quattrocento Sans"/>
              </a:defRPr>
            </a:lvl5pPr>
            <a:lvl6pPr lvl="5">
              <a:spcBef>
                <a:spcPts val="0"/>
              </a:spcBef>
              <a:spcAft>
                <a:spcPts val="0"/>
              </a:spcAft>
              <a:buSzPts val="2800"/>
              <a:buFont typeface="Quattrocento Sans"/>
              <a:buNone/>
              <a:defRPr>
                <a:latin typeface="Quattrocento Sans"/>
                <a:ea typeface="Quattrocento Sans"/>
                <a:cs typeface="Quattrocento Sans"/>
                <a:sym typeface="Quattrocento Sans"/>
              </a:defRPr>
            </a:lvl6pPr>
            <a:lvl7pPr lvl="6">
              <a:spcBef>
                <a:spcPts val="0"/>
              </a:spcBef>
              <a:spcAft>
                <a:spcPts val="0"/>
              </a:spcAft>
              <a:buSzPts val="2800"/>
              <a:buFont typeface="Quattrocento Sans"/>
              <a:buNone/>
              <a:defRPr>
                <a:latin typeface="Quattrocento Sans"/>
                <a:ea typeface="Quattrocento Sans"/>
                <a:cs typeface="Quattrocento Sans"/>
                <a:sym typeface="Quattrocento Sans"/>
              </a:defRPr>
            </a:lvl7pPr>
            <a:lvl8pPr lvl="7">
              <a:spcBef>
                <a:spcPts val="0"/>
              </a:spcBef>
              <a:spcAft>
                <a:spcPts val="0"/>
              </a:spcAft>
              <a:buSzPts val="2800"/>
              <a:buFont typeface="Quattrocento Sans"/>
              <a:buNone/>
              <a:defRPr>
                <a:latin typeface="Quattrocento Sans"/>
                <a:ea typeface="Quattrocento Sans"/>
                <a:cs typeface="Quattrocento Sans"/>
                <a:sym typeface="Quattrocento Sans"/>
              </a:defRPr>
            </a:lvl8pPr>
            <a:lvl9pPr lvl="8">
              <a:spcBef>
                <a:spcPts val="0"/>
              </a:spcBef>
              <a:spcAft>
                <a:spcPts val="0"/>
              </a:spcAft>
              <a:buSzPts val="2800"/>
              <a:buFont typeface="Quattrocento Sans"/>
              <a:buNone/>
              <a:defRPr>
                <a:latin typeface="Quattrocento Sans"/>
                <a:ea typeface="Quattrocento Sans"/>
                <a:cs typeface="Quattrocento Sans"/>
                <a:sym typeface="Quattrocento Sans"/>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4" name="Google Shape;34;p6"/>
          <p:cNvCxnSpPr/>
          <p:nvPr/>
        </p:nvCxnSpPr>
        <p:spPr>
          <a:xfrm rot="10800000" flipH="1">
            <a:off x="336500" y="848650"/>
            <a:ext cx="8412600" cy="43800"/>
          </a:xfrm>
          <a:prstGeom prst="straightConnector1">
            <a:avLst/>
          </a:prstGeom>
          <a:noFill/>
          <a:ln w="9525" cap="flat" cmpd="sng">
            <a:solidFill>
              <a:srgbClr val="3EADA7"/>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311700" y="4032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Font typeface="Proxima Nova"/>
              <a:buNone/>
              <a:defRPr sz="2400">
                <a:latin typeface="Proxima Nova"/>
                <a:ea typeface="Proxima Nova"/>
                <a:cs typeface="Proxima Nova"/>
                <a:sym typeface="Proxima Nova"/>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Proxima Nova"/>
              <a:buChar char="●"/>
              <a:defRPr sz="1200">
                <a:latin typeface="Proxima Nova"/>
                <a:ea typeface="Proxima Nova"/>
                <a:cs typeface="Proxima Nova"/>
                <a:sym typeface="Proxima Nova"/>
              </a:defRPr>
            </a:lvl1pPr>
            <a:lvl2pPr marL="914400" lvl="1" indent="-304800">
              <a:spcBef>
                <a:spcPts val="1600"/>
              </a:spcBef>
              <a:spcAft>
                <a:spcPts val="0"/>
              </a:spcAft>
              <a:buSzPts val="1200"/>
              <a:buFont typeface="Proxima Nova"/>
              <a:buChar char="○"/>
              <a:defRPr sz="1200">
                <a:latin typeface="Proxima Nova"/>
                <a:ea typeface="Proxima Nova"/>
                <a:cs typeface="Proxima Nova"/>
                <a:sym typeface="Proxima Nova"/>
              </a:defRPr>
            </a:lvl2pPr>
            <a:lvl3pPr marL="1371600" lvl="2" indent="-304800">
              <a:spcBef>
                <a:spcPts val="1600"/>
              </a:spcBef>
              <a:spcAft>
                <a:spcPts val="0"/>
              </a:spcAft>
              <a:buSzPts val="1200"/>
              <a:buFont typeface="Proxima Nova"/>
              <a:buChar char="■"/>
              <a:defRPr sz="1200">
                <a:latin typeface="Proxima Nova"/>
                <a:ea typeface="Proxima Nova"/>
                <a:cs typeface="Proxima Nova"/>
                <a:sym typeface="Proxima Nova"/>
              </a:defRPr>
            </a:lvl3pPr>
            <a:lvl4pPr marL="1828800" lvl="3" indent="-304800">
              <a:spcBef>
                <a:spcPts val="1600"/>
              </a:spcBef>
              <a:spcAft>
                <a:spcPts val="0"/>
              </a:spcAft>
              <a:buSzPts val="1200"/>
              <a:buFont typeface="Proxima Nova"/>
              <a:buChar char="●"/>
              <a:defRPr sz="1200">
                <a:latin typeface="Proxima Nova"/>
                <a:ea typeface="Proxima Nova"/>
                <a:cs typeface="Proxima Nova"/>
                <a:sym typeface="Proxima Nova"/>
              </a:defRPr>
            </a:lvl4pPr>
            <a:lvl5pPr marL="2286000" lvl="4" indent="-304800">
              <a:spcBef>
                <a:spcPts val="1600"/>
              </a:spcBef>
              <a:spcAft>
                <a:spcPts val="0"/>
              </a:spcAft>
              <a:buSzPts val="1200"/>
              <a:buFont typeface="Proxima Nova"/>
              <a:buChar char="○"/>
              <a:defRPr sz="1200">
                <a:latin typeface="Proxima Nova"/>
                <a:ea typeface="Proxima Nova"/>
                <a:cs typeface="Proxima Nova"/>
                <a:sym typeface="Proxima Nova"/>
              </a:defRPr>
            </a:lvl5pPr>
            <a:lvl6pPr marL="2743200" lvl="5" indent="-304800">
              <a:spcBef>
                <a:spcPts val="1600"/>
              </a:spcBef>
              <a:spcAft>
                <a:spcPts val="0"/>
              </a:spcAft>
              <a:buSzPts val="1200"/>
              <a:buFont typeface="Proxima Nova"/>
              <a:buChar char="■"/>
              <a:defRPr sz="1200">
                <a:latin typeface="Proxima Nova"/>
                <a:ea typeface="Proxima Nova"/>
                <a:cs typeface="Proxima Nova"/>
                <a:sym typeface="Proxima Nova"/>
              </a:defRPr>
            </a:lvl6pPr>
            <a:lvl7pPr marL="3200400" lvl="6" indent="-304800">
              <a:spcBef>
                <a:spcPts val="1600"/>
              </a:spcBef>
              <a:spcAft>
                <a:spcPts val="0"/>
              </a:spcAft>
              <a:buSzPts val="1200"/>
              <a:buFont typeface="Proxima Nova"/>
              <a:buChar char="●"/>
              <a:defRPr sz="1200">
                <a:latin typeface="Proxima Nova"/>
                <a:ea typeface="Proxima Nova"/>
                <a:cs typeface="Proxima Nova"/>
                <a:sym typeface="Proxima Nova"/>
              </a:defRPr>
            </a:lvl7pPr>
            <a:lvl8pPr marL="3657600" lvl="7" indent="-304800">
              <a:spcBef>
                <a:spcPts val="1600"/>
              </a:spcBef>
              <a:spcAft>
                <a:spcPts val="0"/>
              </a:spcAft>
              <a:buSzPts val="1200"/>
              <a:buFont typeface="Proxima Nova"/>
              <a:buChar char="○"/>
              <a:defRPr sz="1200">
                <a:latin typeface="Proxima Nova"/>
                <a:ea typeface="Proxima Nova"/>
                <a:cs typeface="Proxima Nova"/>
                <a:sym typeface="Proxima Nova"/>
              </a:defRPr>
            </a:lvl8pPr>
            <a:lvl9pPr marL="4114800" lvl="8" indent="-304800">
              <a:spcBef>
                <a:spcPts val="1600"/>
              </a:spcBef>
              <a:spcAft>
                <a:spcPts val="1600"/>
              </a:spcAft>
              <a:buSzPts val="1200"/>
              <a:buFont typeface="Proxima Nova"/>
              <a:buChar char="■"/>
              <a:defRPr sz="1200">
                <a:latin typeface="Proxima Nova"/>
                <a:ea typeface="Proxima Nova"/>
                <a:cs typeface="Proxima Nova"/>
                <a:sym typeface="Proxima Nova"/>
              </a:defRPr>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9" name="Google Shape;39;p7"/>
          <p:cNvCxnSpPr/>
          <p:nvPr/>
        </p:nvCxnSpPr>
        <p:spPr>
          <a:xfrm>
            <a:off x="292600" y="1331375"/>
            <a:ext cx="2823600" cy="29100"/>
          </a:xfrm>
          <a:prstGeom prst="straightConnector1">
            <a:avLst/>
          </a:prstGeom>
          <a:noFill/>
          <a:ln w="9525" cap="flat" cmpd="sng">
            <a:solidFill>
              <a:srgbClr val="3EADA7"/>
            </a:solidFill>
            <a:prstDash val="solid"/>
            <a:round/>
            <a:headEnd type="none" w="med" len="med"/>
            <a:tailEnd type="none" w="med" len="med"/>
          </a:ln>
        </p:spPr>
      </p:cxnSp>
      <p:sp>
        <p:nvSpPr>
          <p:cNvPr id="40" name="Google Shape;40;p7"/>
          <p:cNvSpPr/>
          <p:nvPr/>
        </p:nvSpPr>
        <p:spPr>
          <a:xfrm>
            <a:off x="3189425" y="0"/>
            <a:ext cx="5954700" cy="5143500"/>
          </a:xfrm>
          <a:prstGeom prst="rect">
            <a:avLst/>
          </a:prstGeom>
          <a:solidFill>
            <a:schemeClr val="lt2"/>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EADA7"/>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Font typeface="Proxima Nova"/>
              <a:buNone/>
              <a:defRPr sz="4800" b="1">
                <a:solidFill>
                  <a:schemeClr val="lt1"/>
                </a:solidFill>
                <a:latin typeface="Proxima Nova"/>
                <a:ea typeface="Proxima Nova"/>
                <a:cs typeface="Proxima Nova"/>
                <a:sym typeface="Proxima Nova"/>
              </a:defRPr>
            </a:lvl1pPr>
            <a:lvl2pPr lvl="1">
              <a:spcBef>
                <a:spcPts val="0"/>
              </a:spcBef>
              <a:spcAft>
                <a:spcPts val="0"/>
              </a:spcAft>
              <a:buSzPts val="4800"/>
              <a:buFont typeface="Proxima Nova"/>
              <a:buNone/>
              <a:defRPr sz="4800">
                <a:latin typeface="Proxima Nova"/>
                <a:ea typeface="Proxima Nova"/>
                <a:cs typeface="Proxima Nova"/>
                <a:sym typeface="Proxima Nova"/>
              </a:defRPr>
            </a:lvl2pPr>
            <a:lvl3pPr lvl="2">
              <a:spcBef>
                <a:spcPts val="0"/>
              </a:spcBef>
              <a:spcAft>
                <a:spcPts val="0"/>
              </a:spcAft>
              <a:buSzPts val="4800"/>
              <a:buFont typeface="Proxima Nova"/>
              <a:buNone/>
              <a:defRPr sz="4800">
                <a:latin typeface="Proxima Nova"/>
                <a:ea typeface="Proxima Nova"/>
                <a:cs typeface="Proxima Nova"/>
                <a:sym typeface="Proxima Nova"/>
              </a:defRPr>
            </a:lvl3pPr>
            <a:lvl4pPr lvl="3">
              <a:spcBef>
                <a:spcPts val="0"/>
              </a:spcBef>
              <a:spcAft>
                <a:spcPts val="0"/>
              </a:spcAft>
              <a:buSzPts val="4800"/>
              <a:buFont typeface="Proxima Nova"/>
              <a:buNone/>
              <a:defRPr sz="4800">
                <a:latin typeface="Proxima Nova"/>
                <a:ea typeface="Proxima Nova"/>
                <a:cs typeface="Proxima Nova"/>
                <a:sym typeface="Proxima Nova"/>
              </a:defRPr>
            </a:lvl4pPr>
            <a:lvl5pPr lvl="4">
              <a:spcBef>
                <a:spcPts val="0"/>
              </a:spcBef>
              <a:spcAft>
                <a:spcPts val="0"/>
              </a:spcAft>
              <a:buSzPts val="4800"/>
              <a:buFont typeface="Proxima Nova"/>
              <a:buNone/>
              <a:defRPr sz="4800">
                <a:latin typeface="Proxima Nova"/>
                <a:ea typeface="Proxima Nova"/>
                <a:cs typeface="Proxima Nova"/>
                <a:sym typeface="Proxima Nova"/>
              </a:defRPr>
            </a:lvl5pPr>
            <a:lvl6pPr lvl="5">
              <a:spcBef>
                <a:spcPts val="0"/>
              </a:spcBef>
              <a:spcAft>
                <a:spcPts val="0"/>
              </a:spcAft>
              <a:buSzPts val="4800"/>
              <a:buFont typeface="Proxima Nova"/>
              <a:buNone/>
              <a:defRPr sz="4800">
                <a:latin typeface="Proxima Nova"/>
                <a:ea typeface="Proxima Nova"/>
                <a:cs typeface="Proxima Nova"/>
                <a:sym typeface="Proxima Nova"/>
              </a:defRPr>
            </a:lvl6pPr>
            <a:lvl7pPr lvl="6">
              <a:spcBef>
                <a:spcPts val="0"/>
              </a:spcBef>
              <a:spcAft>
                <a:spcPts val="0"/>
              </a:spcAft>
              <a:buSzPts val="4800"/>
              <a:buFont typeface="Proxima Nova"/>
              <a:buNone/>
              <a:defRPr sz="4800">
                <a:latin typeface="Proxima Nova"/>
                <a:ea typeface="Proxima Nova"/>
                <a:cs typeface="Proxima Nova"/>
                <a:sym typeface="Proxima Nova"/>
              </a:defRPr>
            </a:lvl7pPr>
            <a:lvl8pPr lvl="7">
              <a:spcBef>
                <a:spcPts val="0"/>
              </a:spcBef>
              <a:spcAft>
                <a:spcPts val="0"/>
              </a:spcAft>
              <a:buSzPts val="4800"/>
              <a:buFont typeface="Proxima Nova"/>
              <a:buNone/>
              <a:defRPr sz="4800">
                <a:latin typeface="Proxima Nova"/>
                <a:ea typeface="Proxima Nova"/>
                <a:cs typeface="Proxima Nova"/>
                <a:sym typeface="Proxima Nova"/>
              </a:defRPr>
            </a:lvl8pPr>
            <a:lvl9pPr lvl="8">
              <a:spcBef>
                <a:spcPts val="0"/>
              </a:spcBef>
              <a:spcAft>
                <a:spcPts val="0"/>
              </a:spcAft>
              <a:buSzPts val="4800"/>
              <a:buFont typeface="Proxima Nova"/>
              <a:buNone/>
              <a:defRPr sz="4800">
                <a:latin typeface="Proxima Nova"/>
                <a:ea typeface="Proxima Nova"/>
                <a:cs typeface="Proxima Nova"/>
                <a:sym typeface="Proxima Nova"/>
              </a:defRPr>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1">
  <p:cSld name="MAIN_POINT_1">
    <p:bg>
      <p:bgPr>
        <a:solidFill>
          <a:srgbClr val="3EADA7"/>
        </a:solidFill>
        <a:effectLst/>
      </p:bgPr>
    </p:bg>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Font typeface="Proxima Nova"/>
              <a:buNone/>
              <a:defRPr sz="4800" b="1">
                <a:solidFill>
                  <a:schemeClr val="lt1"/>
                </a:solidFill>
                <a:latin typeface="Proxima Nova"/>
                <a:ea typeface="Proxima Nova"/>
                <a:cs typeface="Proxima Nova"/>
                <a:sym typeface="Proxima Nova"/>
              </a:defRPr>
            </a:lvl1pPr>
            <a:lvl2pPr lvl="1" rtl="0">
              <a:spcBef>
                <a:spcPts val="0"/>
              </a:spcBef>
              <a:spcAft>
                <a:spcPts val="0"/>
              </a:spcAft>
              <a:buSzPts val="4800"/>
              <a:buFont typeface="Proxima Nova"/>
              <a:buNone/>
              <a:defRPr sz="4800">
                <a:latin typeface="Proxima Nova"/>
                <a:ea typeface="Proxima Nova"/>
                <a:cs typeface="Proxima Nova"/>
                <a:sym typeface="Proxima Nova"/>
              </a:defRPr>
            </a:lvl2pPr>
            <a:lvl3pPr lvl="2" rtl="0">
              <a:spcBef>
                <a:spcPts val="0"/>
              </a:spcBef>
              <a:spcAft>
                <a:spcPts val="0"/>
              </a:spcAft>
              <a:buSzPts val="4800"/>
              <a:buFont typeface="Proxima Nova"/>
              <a:buNone/>
              <a:defRPr sz="4800">
                <a:latin typeface="Proxima Nova"/>
                <a:ea typeface="Proxima Nova"/>
                <a:cs typeface="Proxima Nova"/>
                <a:sym typeface="Proxima Nova"/>
              </a:defRPr>
            </a:lvl3pPr>
            <a:lvl4pPr lvl="3" rtl="0">
              <a:spcBef>
                <a:spcPts val="0"/>
              </a:spcBef>
              <a:spcAft>
                <a:spcPts val="0"/>
              </a:spcAft>
              <a:buSzPts val="4800"/>
              <a:buFont typeface="Proxima Nova"/>
              <a:buNone/>
              <a:defRPr sz="4800">
                <a:latin typeface="Proxima Nova"/>
                <a:ea typeface="Proxima Nova"/>
                <a:cs typeface="Proxima Nova"/>
                <a:sym typeface="Proxima Nova"/>
              </a:defRPr>
            </a:lvl4pPr>
            <a:lvl5pPr lvl="4" rtl="0">
              <a:spcBef>
                <a:spcPts val="0"/>
              </a:spcBef>
              <a:spcAft>
                <a:spcPts val="0"/>
              </a:spcAft>
              <a:buSzPts val="4800"/>
              <a:buFont typeface="Proxima Nova"/>
              <a:buNone/>
              <a:defRPr sz="4800">
                <a:latin typeface="Proxima Nova"/>
                <a:ea typeface="Proxima Nova"/>
                <a:cs typeface="Proxima Nova"/>
                <a:sym typeface="Proxima Nova"/>
              </a:defRPr>
            </a:lvl5pPr>
            <a:lvl6pPr lvl="5" rtl="0">
              <a:spcBef>
                <a:spcPts val="0"/>
              </a:spcBef>
              <a:spcAft>
                <a:spcPts val="0"/>
              </a:spcAft>
              <a:buSzPts val="4800"/>
              <a:buFont typeface="Proxima Nova"/>
              <a:buNone/>
              <a:defRPr sz="4800">
                <a:latin typeface="Proxima Nova"/>
                <a:ea typeface="Proxima Nova"/>
                <a:cs typeface="Proxima Nova"/>
                <a:sym typeface="Proxima Nova"/>
              </a:defRPr>
            </a:lvl6pPr>
            <a:lvl7pPr lvl="6" rtl="0">
              <a:spcBef>
                <a:spcPts val="0"/>
              </a:spcBef>
              <a:spcAft>
                <a:spcPts val="0"/>
              </a:spcAft>
              <a:buSzPts val="4800"/>
              <a:buFont typeface="Proxima Nova"/>
              <a:buNone/>
              <a:defRPr sz="4800">
                <a:latin typeface="Proxima Nova"/>
                <a:ea typeface="Proxima Nova"/>
                <a:cs typeface="Proxima Nova"/>
                <a:sym typeface="Proxima Nova"/>
              </a:defRPr>
            </a:lvl7pPr>
            <a:lvl8pPr lvl="7" rtl="0">
              <a:spcBef>
                <a:spcPts val="0"/>
              </a:spcBef>
              <a:spcAft>
                <a:spcPts val="0"/>
              </a:spcAft>
              <a:buSzPts val="4800"/>
              <a:buFont typeface="Proxima Nova"/>
              <a:buNone/>
              <a:defRPr sz="4800">
                <a:latin typeface="Proxima Nova"/>
                <a:ea typeface="Proxima Nova"/>
                <a:cs typeface="Proxima Nova"/>
                <a:sym typeface="Proxima Nova"/>
              </a:defRPr>
            </a:lvl8pPr>
            <a:lvl9pPr lvl="8" rtl="0">
              <a:spcBef>
                <a:spcPts val="0"/>
              </a:spcBef>
              <a:spcAft>
                <a:spcPts val="0"/>
              </a:spcAft>
              <a:buSzPts val="4800"/>
              <a:buFont typeface="Proxima Nova"/>
              <a:buNone/>
              <a:defRPr sz="4800">
                <a:latin typeface="Proxima Nova"/>
                <a:ea typeface="Proxima Nova"/>
                <a:cs typeface="Proxima Nova"/>
                <a:sym typeface="Proxima Nova"/>
              </a:defRPr>
            </a:lvl9pPr>
          </a:lstStyle>
          <a:p>
            <a:endParaRPr/>
          </a:p>
        </p:txBody>
      </p:sp>
      <p:sp>
        <p:nvSpPr>
          <p:cNvPr id="46" name="Google Shape;46;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47" name="Google Shape;47;p9" descr="strips_white.png"/>
          <p:cNvPicPr preferRelativeResize="0"/>
          <p:nvPr/>
        </p:nvPicPr>
        <p:blipFill>
          <a:blip r:embed="rId2">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0"/>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Font typeface="Proxima Nova"/>
              <a:buNone/>
              <a:defRPr sz="4200">
                <a:latin typeface="Proxima Nova"/>
                <a:ea typeface="Proxima Nova"/>
                <a:cs typeface="Proxima Nova"/>
                <a:sym typeface="Proxima Nova"/>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1" name="Google Shape;51;p10"/>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Proxima Nova"/>
              <a:buNone/>
              <a:defRPr sz="2100">
                <a:latin typeface="Proxima Nova"/>
                <a:ea typeface="Proxima Nova"/>
                <a:cs typeface="Proxima Nova"/>
                <a:sym typeface="Proxima Nova"/>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2" name="Google Shape;52;p10"/>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Font typeface="Proxima Nova"/>
              <a:buChar char="●"/>
              <a:defRPr>
                <a:latin typeface="Proxima Nova"/>
                <a:ea typeface="Proxima Nova"/>
                <a:cs typeface="Proxima Nova"/>
                <a:sym typeface="Proxima Nova"/>
              </a:defRPr>
            </a:lvl1pPr>
            <a:lvl2pPr marL="914400" lvl="1" indent="-317500">
              <a:spcBef>
                <a:spcPts val="1600"/>
              </a:spcBef>
              <a:spcAft>
                <a:spcPts val="0"/>
              </a:spcAft>
              <a:buSzPts val="1400"/>
              <a:buFont typeface="Proxima Nova"/>
              <a:buChar char="○"/>
              <a:defRPr>
                <a:latin typeface="Proxima Nova"/>
                <a:ea typeface="Proxima Nova"/>
                <a:cs typeface="Proxima Nova"/>
                <a:sym typeface="Proxima Nova"/>
              </a:defRPr>
            </a:lvl2pPr>
            <a:lvl3pPr marL="1371600" lvl="2" indent="-317500">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17500">
              <a:spcBef>
                <a:spcPts val="1600"/>
              </a:spcBef>
              <a:spcAft>
                <a:spcPts val="0"/>
              </a:spcAft>
              <a:buSzPts val="1400"/>
              <a:buFont typeface="Proxima Nova"/>
              <a:buChar char="●"/>
              <a:defRPr>
                <a:latin typeface="Proxima Nova"/>
                <a:ea typeface="Proxima Nova"/>
                <a:cs typeface="Proxima Nova"/>
                <a:sym typeface="Proxima Nova"/>
              </a:defRPr>
            </a:lvl4pPr>
            <a:lvl5pPr marL="2286000" lvl="4" indent="-317500">
              <a:spcBef>
                <a:spcPts val="1600"/>
              </a:spcBef>
              <a:spcAft>
                <a:spcPts val="0"/>
              </a:spcAft>
              <a:buSzPts val="1400"/>
              <a:buFont typeface="Proxima Nova"/>
              <a:buChar char="○"/>
              <a:defRPr>
                <a:latin typeface="Proxima Nova"/>
                <a:ea typeface="Proxima Nova"/>
                <a:cs typeface="Proxima Nova"/>
                <a:sym typeface="Proxima Nova"/>
              </a:defRPr>
            </a:lvl5pPr>
            <a:lvl6pPr marL="2743200" lvl="5" indent="-317500">
              <a:spcBef>
                <a:spcPts val="1600"/>
              </a:spcBef>
              <a:spcAft>
                <a:spcPts val="0"/>
              </a:spcAft>
              <a:buSzPts val="1400"/>
              <a:buFont typeface="Proxima Nova"/>
              <a:buChar char="■"/>
              <a:defRPr>
                <a:latin typeface="Proxima Nova"/>
                <a:ea typeface="Proxima Nova"/>
                <a:cs typeface="Proxima Nova"/>
                <a:sym typeface="Proxima Nova"/>
              </a:defRPr>
            </a:lvl6pPr>
            <a:lvl7pPr marL="3200400" lvl="6" indent="-317500">
              <a:spcBef>
                <a:spcPts val="1600"/>
              </a:spcBef>
              <a:spcAft>
                <a:spcPts val="0"/>
              </a:spcAft>
              <a:buSzPts val="1400"/>
              <a:buFont typeface="Proxima Nova"/>
              <a:buChar char="●"/>
              <a:defRPr>
                <a:latin typeface="Proxima Nova"/>
                <a:ea typeface="Proxima Nova"/>
                <a:cs typeface="Proxima Nova"/>
                <a:sym typeface="Proxima Nova"/>
              </a:defRPr>
            </a:lvl7pPr>
            <a:lvl8pPr marL="3657600" lvl="7" indent="-317500">
              <a:spcBef>
                <a:spcPts val="1600"/>
              </a:spcBef>
              <a:spcAft>
                <a:spcPts val="0"/>
              </a:spcAft>
              <a:buSzPts val="1400"/>
              <a:buFont typeface="Proxima Nova"/>
              <a:buChar char="○"/>
              <a:defRPr>
                <a:latin typeface="Proxima Nova"/>
                <a:ea typeface="Proxima Nova"/>
                <a:cs typeface="Proxima Nova"/>
                <a:sym typeface="Proxima Nova"/>
              </a:defRPr>
            </a:lvl8pPr>
            <a:lvl9pPr marL="4114800" lvl="8" indent="-317500">
              <a:spcBef>
                <a:spcPts val="1600"/>
              </a:spcBef>
              <a:spcAft>
                <a:spcPts val="1600"/>
              </a:spcAft>
              <a:buSzPts val="1400"/>
              <a:buFont typeface="Proxima Nova"/>
              <a:buChar char="■"/>
              <a:defRPr>
                <a:latin typeface="Proxima Nova"/>
                <a:ea typeface="Proxima Nova"/>
                <a:cs typeface="Proxima Nova"/>
                <a:sym typeface="Proxima Nova"/>
              </a:defRPr>
            </a:lvl9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4" name="Google Shape;54;p10"/>
          <p:cNvSpPr/>
          <p:nvPr/>
        </p:nvSpPr>
        <p:spPr>
          <a:xfrm>
            <a:off x="4433000" y="-125"/>
            <a:ext cx="234000" cy="5143500"/>
          </a:xfrm>
          <a:prstGeom prst="rect">
            <a:avLst/>
          </a:prstGeom>
          <a:solidFill>
            <a:srgbClr val="3EA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 name="Google Shape;55;p10"/>
          <p:cNvCxnSpPr/>
          <p:nvPr/>
        </p:nvCxnSpPr>
        <p:spPr>
          <a:xfrm rot="10800000" flipH="1">
            <a:off x="1638600" y="2691925"/>
            <a:ext cx="1302000" cy="14700"/>
          </a:xfrm>
          <a:prstGeom prst="straightConnector1">
            <a:avLst/>
          </a:prstGeom>
          <a:noFill/>
          <a:ln w="9525" cap="flat" cmpd="sng">
            <a:solidFill>
              <a:srgbClr val="3EADA7"/>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d1wqtxts1xzle7.cloudfront.net/68573346/j.eswa.2011.08.02420210803-3417-1l6vn8r-with-cover-page-v2.pdf?Expires=1667049072&amp;Signature=XQHvG9lHmNU8kUQcvqFJTBdveEi8voM7A-3qdX8HIXC8TgqqB2o2L4bj0LRzyyH6HaeGBDHuREBiJzmJdAvUQka4ZbynBqM4dDYfEnNEUrzYHww58tphijKXxvm0-wsX6R9LAHTaM0j9NUL0NqiYjYvMp-AzFlfdr4EdG2Qbo1Tt1Kng~OK3wxejg52gUt1iVqSzkuE2lhP1Jms0WMB4YV9NcvGth8IRyY-K4QXkD4IiKYEBoCYdovLDK3v0n41tYSy4WTkVFGRA1VSA4D2N5qMbMi9ocJRtLGye-E2dpT5IzPB6eiVh1WR5U6G3JAaUchqjes6-8x0X2WzQEC32Xw__&amp;Key-Pair-Id=APKAJLOHF5GGSLRBV4ZA"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journalofbigdata.springeropen.com/articles/10.1186/s40537-019-0191-6#Sec3"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mapspublic3.ihmc.us/rid=1MSY1N5N6-198JL0J-158C/Xia_Costomer_churn_Prediction_SVM.pdf"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s://www.sciencedirect.com/science/article/abs/pii/S0957417408004326"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mavenanalytics.io/blog/maven-churn-challenge"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ctrTitle"/>
          </p:nvPr>
        </p:nvSpPr>
        <p:spPr>
          <a:xfrm>
            <a:off x="311700" y="965800"/>
            <a:ext cx="77058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3600">
                <a:latin typeface="Maven Pro"/>
                <a:ea typeface="Maven Pro"/>
                <a:cs typeface="Maven Pro"/>
                <a:sym typeface="Maven Pro"/>
              </a:rPr>
              <a:t>Customer Attrition in Telecom Sector</a:t>
            </a:r>
            <a:endParaRPr/>
          </a:p>
        </p:txBody>
      </p:sp>
      <p:sp>
        <p:nvSpPr>
          <p:cNvPr id="80" name="Google Shape;80;p15"/>
          <p:cNvSpPr txBox="1">
            <a:spLocks noGrp="1"/>
          </p:cNvSpPr>
          <p:nvPr>
            <p:ph type="subTitle" idx="1"/>
          </p:nvPr>
        </p:nvSpPr>
        <p:spPr>
          <a:xfrm>
            <a:off x="311700" y="1838650"/>
            <a:ext cx="64767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ML Group 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Some EDA</a:t>
            </a:r>
            <a:endParaRPr/>
          </a:p>
        </p:txBody>
      </p:sp>
      <p:pic>
        <p:nvPicPr>
          <p:cNvPr id="153" name="Google Shape;153;p24"/>
          <p:cNvPicPr preferRelativeResize="0"/>
          <p:nvPr/>
        </p:nvPicPr>
        <p:blipFill>
          <a:blip r:embed="rId3">
            <a:alphaModFix/>
          </a:blip>
          <a:stretch>
            <a:fillRect/>
          </a:stretch>
        </p:blipFill>
        <p:spPr>
          <a:xfrm>
            <a:off x="311700" y="945125"/>
            <a:ext cx="8520600" cy="3859274"/>
          </a:xfrm>
          <a:prstGeom prst="rect">
            <a:avLst/>
          </a:prstGeom>
          <a:noFill/>
          <a:ln>
            <a:noFill/>
          </a:ln>
        </p:spPr>
      </p:pic>
      <p:sp>
        <p:nvSpPr>
          <p:cNvPr id="154" name="Google Shape;154;p24"/>
          <p:cNvSpPr txBox="1"/>
          <p:nvPr/>
        </p:nvSpPr>
        <p:spPr>
          <a:xfrm>
            <a:off x="1818369" y="1001137"/>
            <a:ext cx="550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Correlation of different attributes with Customer Status</a:t>
            </a:r>
            <a:endParaRPr>
              <a:latin typeface="Nunito"/>
              <a:ea typeface="Nunito"/>
              <a:cs typeface="Nunito"/>
              <a:sym typeface="Nunito"/>
            </a:endParaRPr>
          </a:p>
        </p:txBody>
      </p:sp>
      <p:sp>
        <p:nvSpPr>
          <p:cNvPr id="155" name="Google Shape;155;p24"/>
          <p:cNvSpPr txBox="1"/>
          <p:nvPr/>
        </p:nvSpPr>
        <p:spPr>
          <a:xfrm>
            <a:off x="1786997" y="1316242"/>
            <a:ext cx="6522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Churn rate is positively correlated with Churn category,Churn reason,Tech Support and negatively correlated with Tenure,Revenue,Charges</a:t>
            </a:r>
            <a:endParaRPr>
              <a:latin typeface="Nunito"/>
              <a:ea typeface="Nunito"/>
              <a:cs typeface="Nunito"/>
              <a:sym typeface="Nunito"/>
            </a:endParaRPr>
          </a:p>
        </p:txBody>
      </p:sp>
      <p:sp>
        <p:nvSpPr>
          <p:cNvPr id="156" name="Google Shape;156;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Some EDA</a:t>
            </a:r>
            <a:endParaRPr/>
          </a:p>
        </p:txBody>
      </p:sp>
      <p:sp>
        <p:nvSpPr>
          <p:cNvPr id="162" name="Google Shape;162;p25"/>
          <p:cNvSpPr txBox="1"/>
          <p:nvPr/>
        </p:nvSpPr>
        <p:spPr>
          <a:xfrm>
            <a:off x="559741" y="3323389"/>
            <a:ext cx="4572000" cy="1820100"/>
          </a:xfrm>
          <a:prstGeom prst="rect">
            <a:avLst/>
          </a:prstGeom>
          <a:noFill/>
          <a:ln>
            <a:noFill/>
          </a:ln>
        </p:spPr>
        <p:txBody>
          <a:bodyPr spcFirstLastPara="1" wrap="square" lIns="91425" tIns="91425" rIns="91425" bIns="91425" anchor="t" anchorCtr="0">
            <a:normAutofit/>
          </a:bodyPr>
          <a:lstStyle/>
          <a:p>
            <a:pPr marL="457200" lvl="0" indent="-304800" algn="l" rtl="0">
              <a:spcBef>
                <a:spcPts val="0"/>
              </a:spcBef>
              <a:spcAft>
                <a:spcPts val="0"/>
              </a:spcAft>
              <a:buClr>
                <a:srgbClr val="424242"/>
              </a:buClr>
              <a:buSzPts val="1200"/>
              <a:buFont typeface="Maven Pro"/>
              <a:buChar char="●"/>
            </a:pPr>
            <a:r>
              <a:rPr lang="en" sz="1200">
                <a:solidFill>
                  <a:srgbClr val="424242"/>
                </a:solidFill>
                <a:latin typeface="Maven Pro"/>
                <a:ea typeface="Maven Pro"/>
                <a:cs typeface="Maven Pro"/>
                <a:sym typeface="Maven Pro"/>
              </a:rPr>
              <a:t>Churn rate is highest in first 5 months</a:t>
            </a:r>
            <a:endParaRPr sz="1200">
              <a:solidFill>
                <a:srgbClr val="424242"/>
              </a:solidFill>
              <a:latin typeface="Maven Pro"/>
              <a:ea typeface="Maven Pro"/>
              <a:cs typeface="Maven Pro"/>
              <a:sym typeface="Maven Pro"/>
            </a:endParaRPr>
          </a:p>
          <a:p>
            <a:pPr marL="457200" lvl="0" indent="-304800" algn="l" rtl="0">
              <a:spcBef>
                <a:spcPts val="0"/>
              </a:spcBef>
              <a:spcAft>
                <a:spcPts val="0"/>
              </a:spcAft>
              <a:buClr>
                <a:srgbClr val="424242"/>
              </a:buClr>
              <a:buSzPts val="1200"/>
              <a:buFont typeface="Maven Pro"/>
              <a:buChar char="●"/>
            </a:pPr>
            <a:r>
              <a:rPr lang="en" sz="1200">
                <a:solidFill>
                  <a:srgbClr val="424242"/>
                </a:solidFill>
                <a:latin typeface="Maven Pro"/>
                <a:ea typeface="Maven Pro"/>
                <a:cs typeface="Maven Pro"/>
                <a:sym typeface="Maven Pro"/>
              </a:rPr>
              <a:t>Churn rate decreases as tenure increases</a:t>
            </a:r>
            <a:endParaRPr sz="1200">
              <a:solidFill>
                <a:srgbClr val="424242"/>
              </a:solidFill>
              <a:latin typeface="Maven Pro"/>
              <a:ea typeface="Maven Pro"/>
              <a:cs typeface="Maven Pro"/>
              <a:sym typeface="Maven Pro"/>
            </a:endParaRPr>
          </a:p>
          <a:p>
            <a:pPr marL="0" lvl="0" indent="0" algn="l" rtl="0">
              <a:spcBef>
                <a:spcPts val="0"/>
              </a:spcBef>
              <a:spcAft>
                <a:spcPts val="0"/>
              </a:spcAft>
              <a:buNone/>
            </a:pPr>
            <a:endParaRPr sz="1200">
              <a:solidFill>
                <a:srgbClr val="424242"/>
              </a:solidFill>
              <a:latin typeface="Maven Pro"/>
              <a:ea typeface="Maven Pro"/>
              <a:cs typeface="Maven Pro"/>
              <a:sym typeface="Maven Pro"/>
            </a:endParaRPr>
          </a:p>
          <a:p>
            <a:pPr marL="0" lvl="0" indent="0" algn="l" rtl="0">
              <a:spcBef>
                <a:spcPts val="0"/>
              </a:spcBef>
              <a:spcAft>
                <a:spcPts val="0"/>
              </a:spcAft>
              <a:buNone/>
            </a:pPr>
            <a:endParaRPr sz="1200">
              <a:solidFill>
                <a:srgbClr val="424242"/>
              </a:solidFill>
              <a:latin typeface="Maven Pro"/>
              <a:ea typeface="Maven Pro"/>
              <a:cs typeface="Maven Pro"/>
              <a:sym typeface="Maven Pro"/>
            </a:endParaRPr>
          </a:p>
          <a:p>
            <a:pPr marL="0" lvl="0" indent="0" algn="l" rtl="0">
              <a:spcBef>
                <a:spcPts val="0"/>
              </a:spcBef>
              <a:spcAft>
                <a:spcPts val="0"/>
              </a:spcAft>
              <a:buNone/>
            </a:pPr>
            <a:endParaRPr sz="1200">
              <a:solidFill>
                <a:srgbClr val="424242"/>
              </a:solidFill>
              <a:latin typeface="Maven Pro"/>
              <a:ea typeface="Maven Pro"/>
              <a:cs typeface="Maven Pro"/>
              <a:sym typeface="Maven Pro"/>
            </a:endParaRPr>
          </a:p>
        </p:txBody>
      </p:sp>
      <p:pic>
        <p:nvPicPr>
          <p:cNvPr id="163" name="Google Shape;163;p25"/>
          <p:cNvPicPr preferRelativeResize="0"/>
          <p:nvPr/>
        </p:nvPicPr>
        <p:blipFill>
          <a:blip r:embed="rId3">
            <a:alphaModFix/>
          </a:blip>
          <a:stretch>
            <a:fillRect/>
          </a:stretch>
        </p:blipFill>
        <p:spPr>
          <a:xfrm>
            <a:off x="289825" y="972350"/>
            <a:ext cx="3931879" cy="2041943"/>
          </a:xfrm>
          <a:prstGeom prst="rect">
            <a:avLst/>
          </a:prstGeom>
          <a:noFill/>
          <a:ln w="9525" cap="flat" cmpd="sng">
            <a:solidFill>
              <a:srgbClr val="212121"/>
            </a:solidFill>
            <a:prstDash val="solid"/>
            <a:round/>
            <a:headEnd type="none" w="sm" len="sm"/>
            <a:tailEnd type="none" w="sm" len="sm"/>
          </a:ln>
        </p:spPr>
      </p:pic>
      <p:pic>
        <p:nvPicPr>
          <p:cNvPr id="164" name="Google Shape;164;p25"/>
          <p:cNvPicPr preferRelativeResize="0"/>
          <p:nvPr/>
        </p:nvPicPr>
        <p:blipFill>
          <a:blip r:embed="rId4">
            <a:alphaModFix/>
          </a:blip>
          <a:stretch>
            <a:fillRect/>
          </a:stretch>
        </p:blipFill>
        <p:spPr>
          <a:xfrm>
            <a:off x="5071489" y="972350"/>
            <a:ext cx="3678663" cy="1910439"/>
          </a:xfrm>
          <a:prstGeom prst="rect">
            <a:avLst/>
          </a:prstGeom>
          <a:noFill/>
          <a:ln w="9525" cap="flat" cmpd="sng">
            <a:solidFill>
              <a:srgbClr val="424242"/>
            </a:solidFill>
            <a:prstDash val="solid"/>
            <a:round/>
            <a:headEnd type="none" w="sm" len="sm"/>
            <a:tailEnd type="none" w="sm" len="sm"/>
          </a:ln>
        </p:spPr>
      </p:pic>
      <p:sp>
        <p:nvSpPr>
          <p:cNvPr id="165" name="Google Shape;165;p25"/>
          <p:cNvSpPr txBox="1"/>
          <p:nvPr/>
        </p:nvSpPr>
        <p:spPr>
          <a:xfrm>
            <a:off x="5131750" y="3189875"/>
            <a:ext cx="3000000" cy="11082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rgbClr val="424242"/>
              </a:buClr>
              <a:buSzPts val="1200"/>
              <a:buFont typeface="Maven Pro"/>
              <a:buChar char="●"/>
            </a:pPr>
            <a:r>
              <a:rPr lang="en" sz="1200">
                <a:solidFill>
                  <a:srgbClr val="424242"/>
                </a:solidFill>
                <a:latin typeface="Maven Pro"/>
                <a:ea typeface="Maven Pro"/>
                <a:cs typeface="Maven Pro"/>
                <a:sym typeface="Maven Pro"/>
              </a:rPr>
              <a:t>Customers who referred to 0 persons churned more as compared to those who stayed.</a:t>
            </a:r>
            <a:endParaRPr sz="1200">
              <a:solidFill>
                <a:srgbClr val="424242"/>
              </a:solidFill>
              <a:latin typeface="Maven Pro"/>
              <a:ea typeface="Maven Pro"/>
              <a:cs typeface="Maven Pro"/>
              <a:sym typeface="Maven Pro"/>
            </a:endParaRPr>
          </a:p>
          <a:p>
            <a:pPr marL="457200" lvl="0" indent="-304800" algn="l" rtl="0">
              <a:spcBef>
                <a:spcPts val="0"/>
              </a:spcBef>
              <a:spcAft>
                <a:spcPts val="0"/>
              </a:spcAft>
              <a:buClr>
                <a:srgbClr val="424242"/>
              </a:buClr>
              <a:buSzPts val="1200"/>
              <a:buFont typeface="Maven Pro"/>
              <a:buChar char="●"/>
            </a:pPr>
            <a:r>
              <a:rPr lang="en" sz="1200">
                <a:solidFill>
                  <a:srgbClr val="424242"/>
                </a:solidFill>
                <a:latin typeface="Maven Pro"/>
                <a:ea typeface="Maven Pro"/>
                <a:cs typeface="Maven Pro"/>
                <a:sym typeface="Maven Pro"/>
              </a:rPr>
              <a:t>Customer who referred to more than one person never churned.</a:t>
            </a:r>
            <a:endParaRPr/>
          </a:p>
        </p:txBody>
      </p:sp>
      <p:sp>
        <p:nvSpPr>
          <p:cNvPr id="166" name="Google Shape;166;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26"/>
          <p:cNvPicPr preferRelativeResize="0"/>
          <p:nvPr/>
        </p:nvPicPr>
        <p:blipFill>
          <a:blip r:embed="rId3">
            <a:alphaModFix/>
          </a:blip>
          <a:stretch>
            <a:fillRect/>
          </a:stretch>
        </p:blipFill>
        <p:spPr>
          <a:xfrm>
            <a:off x="5394434" y="856301"/>
            <a:ext cx="3028341" cy="2203850"/>
          </a:xfrm>
          <a:prstGeom prst="rect">
            <a:avLst/>
          </a:prstGeom>
          <a:noFill/>
          <a:ln w="9525" cap="flat" cmpd="sng">
            <a:solidFill>
              <a:schemeClr val="dk1"/>
            </a:solidFill>
            <a:prstDash val="solid"/>
            <a:round/>
            <a:headEnd type="none" w="sm" len="sm"/>
            <a:tailEnd type="none" w="sm" len="sm"/>
          </a:ln>
        </p:spPr>
      </p:pic>
      <p:sp>
        <p:nvSpPr>
          <p:cNvPr id="172" name="Google Shape;172;p26"/>
          <p:cNvSpPr txBox="1"/>
          <p:nvPr/>
        </p:nvSpPr>
        <p:spPr>
          <a:xfrm>
            <a:off x="4986250" y="1198075"/>
            <a:ext cx="3000000" cy="4002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a:p>
        </p:txBody>
      </p:sp>
      <p:sp>
        <p:nvSpPr>
          <p:cNvPr id="173" name="Google Shape;173;p26"/>
          <p:cNvSpPr txBox="1"/>
          <p:nvPr/>
        </p:nvSpPr>
        <p:spPr>
          <a:xfrm>
            <a:off x="267100" y="240700"/>
            <a:ext cx="300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a:solidFill>
                  <a:srgbClr val="434343"/>
                </a:solidFill>
                <a:latin typeface="Proxima Nova"/>
                <a:ea typeface="Proxima Nova"/>
                <a:cs typeface="Proxima Nova"/>
                <a:sym typeface="Proxima Nova"/>
              </a:rPr>
              <a:t>Some EDA</a:t>
            </a:r>
            <a:endParaRPr sz="2800">
              <a:solidFill>
                <a:srgbClr val="434343"/>
              </a:solidFill>
              <a:latin typeface="Proxima Nova"/>
              <a:ea typeface="Proxima Nova"/>
              <a:cs typeface="Proxima Nova"/>
              <a:sym typeface="Proxima Nova"/>
            </a:endParaRPr>
          </a:p>
        </p:txBody>
      </p:sp>
      <p:pic>
        <p:nvPicPr>
          <p:cNvPr id="174" name="Google Shape;174;p26"/>
          <p:cNvPicPr preferRelativeResize="0"/>
          <p:nvPr/>
        </p:nvPicPr>
        <p:blipFill>
          <a:blip r:embed="rId4">
            <a:alphaModFix/>
          </a:blip>
          <a:stretch>
            <a:fillRect/>
          </a:stretch>
        </p:blipFill>
        <p:spPr>
          <a:xfrm>
            <a:off x="267100" y="860925"/>
            <a:ext cx="3319749" cy="2041950"/>
          </a:xfrm>
          <a:prstGeom prst="rect">
            <a:avLst/>
          </a:prstGeom>
          <a:noFill/>
          <a:ln w="9525" cap="flat" cmpd="sng">
            <a:solidFill>
              <a:srgbClr val="212121"/>
            </a:solidFill>
            <a:prstDash val="solid"/>
            <a:round/>
            <a:headEnd type="none" w="sm" len="sm"/>
            <a:tailEnd type="none" w="sm" len="sm"/>
          </a:ln>
        </p:spPr>
      </p:pic>
      <p:sp>
        <p:nvSpPr>
          <p:cNvPr id="175" name="Google Shape;175;p26"/>
          <p:cNvSpPr txBox="1"/>
          <p:nvPr/>
        </p:nvSpPr>
        <p:spPr>
          <a:xfrm>
            <a:off x="5303725" y="3060150"/>
            <a:ext cx="3000000" cy="20319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High Valued Customer Subscribed for greater tenure</a:t>
            </a:r>
            <a:r>
              <a:rPr lang="en" sz="1200" b="1">
                <a:solidFill>
                  <a:schemeClr val="dk1"/>
                </a:solidFill>
                <a:latin typeface="Nunito"/>
                <a:ea typeface="Nunito"/>
                <a:cs typeface="Nunito"/>
                <a:sym typeface="Nunito"/>
              </a:rPr>
              <a:t> </a:t>
            </a:r>
            <a:r>
              <a:rPr lang="en" sz="1200">
                <a:solidFill>
                  <a:schemeClr val="dk1"/>
                </a:solidFill>
                <a:latin typeface="Nunito"/>
                <a:ea typeface="Nunito"/>
                <a:cs typeface="Nunito"/>
                <a:sym typeface="Nunito"/>
              </a:rPr>
              <a:t>. </a:t>
            </a:r>
            <a:endParaRPr sz="1200">
              <a:solidFill>
                <a:schemeClr val="dk1"/>
              </a:solidFill>
              <a:latin typeface="Nunito"/>
              <a:ea typeface="Nunito"/>
              <a:cs typeface="Nunito"/>
              <a:sym typeface="Nunito"/>
            </a:endParaRPr>
          </a:p>
          <a:p>
            <a:pPr marL="457200" lvl="0" indent="-304800" algn="l" rtl="0">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For customers who stayed , 75% of Non High Value customers subscribed for less than 35 month whereas more than 75% of High value customers subscribed for more than (around)50 months.</a:t>
            </a:r>
            <a:endParaRPr sz="1200">
              <a:solidFill>
                <a:schemeClr val="dk1"/>
              </a:solidFill>
              <a:latin typeface="Nunito"/>
              <a:ea typeface="Nunito"/>
              <a:cs typeface="Nunito"/>
              <a:sym typeface="Nunito"/>
            </a:endParaRPr>
          </a:p>
          <a:p>
            <a:pPr marL="457200" lvl="0" indent="-304800" algn="l" rtl="0">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Similar pattern can be observed for churned customers.</a:t>
            </a:r>
            <a:endParaRPr>
              <a:solidFill>
                <a:schemeClr val="dk1"/>
              </a:solidFill>
            </a:endParaRPr>
          </a:p>
        </p:txBody>
      </p:sp>
      <p:sp>
        <p:nvSpPr>
          <p:cNvPr id="176" name="Google Shape;176;p26"/>
          <p:cNvSpPr txBox="1"/>
          <p:nvPr/>
        </p:nvSpPr>
        <p:spPr>
          <a:xfrm>
            <a:off x="267100" y="3136450"/>
            <a:ext cx="3000000" cy="11082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Majority took no offers </a:t>
            </a:r>
            <a:endParaRPr sz="1200">
              <a:solidFill>
                <a:schemeClr val="dk1"/>
              </a:solidFill>
              <a:latin typeface="Nunito"/>
              <a:ea typeface="Nunito"/>
              <a:cs typeface="Nunito"/>
              <a:sym typeface="Nunito"/>
            </a:endParaRPr>
          </a:p>
          <a:p>
            <a:pPr marL="457200" lvl="0" indent="-304800" algn="l" rtl="0">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High churn rate associated with  offer E</a:t>
            </a:r>
            <a:endParaRPr sz="1200">
              <a:solidFill>
                <a:schemeClr val="dk1"/>
              </a:solidFill>
              <a:latin typeface="Nunito"/>
              <a:ea typeface="Nunito"/>
              <a:cs typeface="Nunito"/>
              <a:sym typeface="Nunito"/>
            </a:endParaRPr>
          </a:p>
          <a:p>
            <a:pPr marL="457200" lvl="0" indent="-304800" algn="l" rtl="0">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high retention rate with offer A and  B </a:t>
            </a:r>
            <a:endParaRPr/>
          </a:p>
        </p:txBody>
      </p:sp>
      <p:sp>
        <p:nvSpPr>
          <p:cNvPr id="177" name="Google Shape;177;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7"/>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a:t>
            </a:r>
            <a:endParaRPr/>
          </a:p>
        </p:txBody>
      </p:sp>
      <p:sp>
        <p:nvSpPr>
          <p:cNvPr id="183" name="Google Shape;183;p27"/>
          <p:cNvSpPr txBox="1">
            <a:spLocks noGrp="1"/>
          </p:cNvSpPr>
          <p:nvPr>
            <p:ph type="body" idx="1"/>
          </p:nvPr>
        </p:nvSpPr>
        <p:spPr>
          <a:xfrm>
            <a:off x="50" y="917825"/>
            <a:ext cx="9144000" cy="41529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1400"/>
              <a:t>Six models have been used for the classification task along with validation and evaluating performance of each.</a:t>
            </a:r>
            <a:endParaRPr sz="1400"/>
          </a:p>
          <a:p>
            <a:pPr marL="457200" lvl="0" indent="-317500" algn="l" rtl="0">
              <a:lnSpc>
                <a:spcPct val="150000"/>
              </a:lnSpc>
              <a:spcBef>
                <a:spcPts val="1600"/>
              </a:spcBef>
              <a:spcAft>
                <a:spcPts val="0"/>
              </a:spcAft>
              <a:buSzPts val="1400"/>
              <a:buChar char="●"/>
            </a:pPr>
            <a:r>
              <a:rPr lang="en" sz="1400" b="1"/>
              <a:t>Logistic Regression</a:t>
            </a:r>
            <a:r>
              <a:rPr lang="en" sz="1400"/>
              <a:t> using the default values as given by sklearn's implementation. </a:t>
            </a:r>
            <a:endParaRPr sz="1400"/>
          </a:p>
          <a:p>
            <a:pPr marL="457200" lvl="0" indent="-317500" algn="l" rtl="0">
              <a:lnSpc>
                <a:spcPct val="150000"/>
              </a:lnSpc>
              <a:spcBef>
                <a:spcPts val="0"/>
              </a:spcBef>
              <a:spcAft>
                <a:spcPts val="0"/>
              </a:spcAft>
              <a:buSzPts val="1400"/>
              <a:buChar char="●"/>
            </a:pPr>
            <a:r>
              <a:rPr lang="en" sz="1400" b="1"/>
              <a:t>Naive Bayes</a:t>
            </a:r>
            <a:r>
              <a:rPr lang="en" sz="1400"/>
              <a:t> using Gaussian and Bernoulli apriori distributions with default values via sklearn's implementation.</a:t>
            </a:r>
            <a:endParaRPr sz="1400"/>
          </a:p>
          <a:p>
            <a:pPr marL="457200" lvl="0" indent="-317500" algn="l" rtl="0">
              <a:lnSpc>
                <a:spcPct val="150000"/>
              </a:lnSpc>
              <a:spcBef>
                <a:spcPts val="0"/>
              </a:spcBef>
              <a:spcAft>
                <a:spcPts val="0"/>
              </a:spcAft>
              <a:buSzPts val="1400"/>
              <a:buChar char="●"/>
            </a:pPr>
            <a:r>
              <a:rPr lang="en" sz="1400" b="1"/>
              <a:t>Support Vector Machines</a:t>
            </a:r>
            <a:r>
              <a:rPr lang="en" sz="1400"/>
              <a:t> using linear, radial basis,polynomial and sigmoid kernels.</a:t>
            </a:r>
            <a:endParaRPr sz="1400"/>
          </a:p>
          <a:p>
            <a:pPr marL="457200" lvl="0" indent="-317500" algn="l" rtl="0">
              <a:lnSpc>
                <a:spcPct val="150000"/>
              </a:lnSpc>
              <a:spcBef>
                <a:spcPts val="0"/>
              </a:spcBef>
              <a:spcAft>
                <a:spcPts val="0"/>
              </a:spcAft>
              <a:buSzPts val="1400"/>
              <a:buChar char="●"/>
            </a:pPr>
            <a:r>
              <a:rPr lang="en" sz="1400" b="1"/>
              <a:t>Random Forest</a:t>
            </a:r>
            <a:r>
              <a:rPr lang="en" sz="1400"/>
              <a:t> using sklearn's implementation with the different parameters i.e. estimators from 2 to 20, depth from 5 to 20, and criteria as gini and entropy and obtaining the best parameters using grid search i.e. estimators = 20, depth = 10 and criteria = gini.</a:t>
            </a:r>
            <a:endParaRPr sz="1400"/>
          </a:p>
        </p:txBody>
      </p:sp>
      <p:sp>
        <p:nvSpPr>
          <p:cNvPr id="184" name="Google Shape;184;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8"/>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a:t>
            </a:r>
            <a:endParaRPr/>
          </a:p>
        </p:txBody>
      </p:sp>
      <p:sp>
        <p:nvSpPr>
          <p:cNvPr id="190" name="Google Shape;190;p28"/>
          <p:cNvSpPr txBox="1">
            <a:spLocks noGrp="1"/>
          </p:cNvSpPr>
          <p:nvPr>
            <p:ph type="body" idx="1"/>
          </p:nvPr>
        </p:nvSpPr>
        <p:spPr>
          <a:xfrm>
            <a:off x="216350" y="994500"/>
            <a:ext cx="8520600" cy="34164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 sz="1400" b="1"/>
              <a:t>Boosting</a:t>
            </a:r>
            <a:r>
              <a:rPr lang="en" sz="1400"/>
              <a:t> Techniques on random forests such as AdaBoost and XGBoost , using sklearn's implementation and applying grid for searching for optimal parameters .The parameters obtained are AdaBoost were estimator = 20,depth = 10,criteria = gini and for XGBoost .</a:t>
            </a:r>
            <a:endParaRPr sz="1400"/>
          </a:p>
          <a:p>
            <a:pPr marL="457200" lvl="0" indent="-317500" algn="l" rtl="0">
              <a:lnSpc>
                <a:spcPct val="150000"/>
              </a:lnSpc>
              <a:spcBef>
                <a:spcPts val="0"/>
              </a:spcBef>
              <a:spcAft>
                <a:spcPts val="0"/>
              </a:spcAft>
              <a:buSzPts val="1400"/>
              <a:buChar char="●"/>
            </a:pPr>
            <a:r>
              <a:rPr lang="en" sz="1400" b="1"/>
              <a:t>Artificial Neural Networks, </a:t>
            </a:r>
            <a:r>
              <a:rPr lang="en" sz="1400"/>
              <a:t>the parameters were found using grid search, the activation function 'relu' , learning rate as adaptive, learning rate initialized using 0.001 and having solver as 'adam'. The hidden layer sizes were (256,32),</a:t>
            </a:r>
            <a:endParaRPr sz="1400"/>
          </a:p>
          <a:p>
            <a:pPr marL="457200" lvl="0" indent="-317500" algn="l" rtl="0">
              <a:lnSpc>
                <a:spcPct val="150000"/>
              </a:lnSpc>
              <a:spcBef>
                <a:spcPts val="0"/>
              </a:spcBef>
              <a:spcAft>
                <a:spcPts val="0"/>
              </a:spcAft>
              <a:buSzPts val="1400"/>
              <a:buChar char="●"/>
            </a:pPr>
            <a:r>
              <a:rPr lang="en" sz="1400"/>
              <a:t>The valuation metrics used are </a:t>
            </a:r>
            <a:r>
              <a:rPr lang="en" sz="1400" b="1"/>
              <a:t>accuracy score,f1 and recall</a:t>
            </a:r>
            <a:r>
              <a:rPr lang="en" sz="1400"/>
              <a:t>. </a:t>
            </a:r>
            <a:endParaRPr sz="1400"/>
          </a:p>
          <a:p>
            <a:pPr marL="457200" lvl="0" indent="-317500" algn="l" rtl="0">
              <a:lnSpc>
                <a:spcPct val="150000"/>
              </a:lnSpc>
              <a:spcBef>
                <a:spcPts val="0"/>
              </a:spcBef>
              <a:spcAft>
                <a:spcPts val="0"/>
              </a:spcAft>
              <a:buSzPts val="1400"/>
              <a:buChar char="●"/>
            </a:pPr>
            <a:r>
              <a:rPr lang="en" sz="1400"/>
              <a:t>The </a:t>
            </a:r>
            <a:r>
              <a:rPr lang="en" sz="1400" b="1"/>
              <a:t>Kfold cross validation </a:t>
            </a:r>
            <a:r>
              <a:rPr lang="en" sz="1400"/>
              <a:t>method is used for calculating all the metrics with 5 folds.</a:t>
            </a:r>
            <a:endParaRPr sz="1400"/>
          </a:p>
          <a:p>
            <a:pPr marL="457200" lvl="0" indent="-317500" algn="l" rtl="0">
              <a:lnSpc>
                <a:spcPct val="150000"/>
              </a:lnSpc>
              <a:spcBef>
                <a:spcPts val="0"/>
              </a:spcBef>
              <a:spcAft>
                <a:spcPts val="0"/>
              </a:spcAft>
              <a:buSzPts val="1400"/>
              <a:buChar char="●"/>
            </a:pPr>
            <a:r>
              <a:rPr lang="en" sz="1400" b="1"/>
              <a:t>ROC-AUC curves</a:t>
            </a:r>
            <a:r>
              <a:rPr lang="en" sz="1400"/>
              <a:t> are plotted for identifying the performance because they are the most appropriate for a classifier.</a:t>
            </a:r>
            <a:endParaRPr b="1"/>
          </a:p>
        </p:txBody>
      </p:sp>
      <p:sp>
        <p:nvSpPr>
          <p:cNvPr id="191" name="Google Shape;191;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9"/>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SVM</a:t>
            </a:r>
            <a:endParaRPr/>
          </a:p>
        </p:txBody>
      </p:sp>
      <p:sp>
        <p:nvSpPr>
          <p:cNvPr id="197" name="Google Shape;197;p29"/>
          <p:cNvSpPr txBox="1"/>
          <p:nvPr/>
        </p:nvSpPr>
        <p:spPr>
          <a:xfrm>
            <a:off x="-361800" y="40390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98" name="Google Shape;198;p29"/>
          <p:cNvSpPr txBox="1"/>
          <p:nvPr/>
        </p:nvSpPr>
        <p:spPr>
          <a:xfrm>
            <a:off x="1422400" y="807000"/>
            <a:ext cx="3000000" cy="3462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endParaRPr sz="1050">
              <a:solidFill>
                <a:srgbClr val="A31515"/>
              </a:solidFill>
              <a:highlight>
                <a:srgbClr val="FFFFFE"/>
              </a:highlight>
              <a:latin typeface="Courier New"/>
              <a:ea typeface="Courier New"/>
              <a:cs typeface="Courier New"/>
              <a:sym typeface="Courier New"/>
            </a:endParaRPr>
          </a:p>
        </p:txBody>
      </p:sp>
      <p:sp>
        <p:nvSpPr>
          <p:cNvPr id="199" name="Google Shape;199;p29"/>
          <p:cNvSpPr txBox="1"/>
          <p:nvPr/>
        </p:nvSpPr>
        <p:spPr>
          <a:xfrm>
            <a:off x="4713725" y="2397250"/>
            <a:ext cx="320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Proxima Nova"/>
              <a:ea typeface="Proxima Nova"/>
              <a:cs typeface="Proxima Nova"/>
              <a:sym typeface="Proxima Nova"/>
            </a:endParaRPr>
          </a:p>
        </p:txBody>
      </p:sp>
      <p:sp>
        <p:nvSpPr>
          <p:cNvPr id="200" name="Google Shape;20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graphicFrame>
        <p:nvGraphicFramePr>
          <p:cNvPr id="201" name="Google Shape;201;p29"/>
          <p:cNvGraphicFramePr/>
          <p:nvPr/>
        </p:nvGraphicFramePr>
        <p:xfrm>
          <a:off x="1051250" y="1526770"/>
          <a:ext cx="6458750" cy="2281450"/>
        </p:xfrm>
        <a:graphic>
          <a:graphicData uri="http://schemas.openxmlformats.org/drawingml/2006/table">
            <a:tbl>
              <a:tblPr>
                <a:noFill/>
                <a:tableStyleId>{5C2AF1EF-5234-42F7-B993-821BDE04D211}</a:tableStyleId>
              </a:tblPr>
              <a:tblGrid>
                <a:gridCol w="1291750">
                  <a:extLst>
                    <a:ext uri="{9D8B030D-6E8A-4147-A177-3AD203B41FA5}">
                      <a16:colId xmlns:a16="http://schemas.microsoft.com/office/drawing/2014/main" val="20000"/>
                    </a:ext>
                  </a:extLst>
                </a:gridCol>
                <a:gridCol w="1291750">
                  <a:extLst>
                    <a:ext uri="{9D8B030D-6E8A-4147-A177-3AD203B41FA5}">
                      <a16:colId xmlns:a16="http://schemas.microsoft.com/office/drawing/2014/main" val="20001"/>
                    </a:ext>
                  </a:extLst>
                </a:gridCol>
                <a:gridCol w="1291750">
                  <a:extLst>
                    <a:ext uri="{9D8B030D-6E8A-4147-A177-3AD203B41FA5}">
                      <a16:colId xmlns:a16="http://schemas.microsoft.com/office/drawing/2014/main" val="20002"/>
                    </a:ext>
                  </a:extLst>
                </a:gridCol>
                <a:gridCol w="1291750">
                  <a:extLst>
                    <a:ext uri="{9D8B030D-6E8A-4147-A177-3AD203B41FA5}">
                      <a16:colId xmlns:a16="http://schemas.microsoft.com/office/drawing/2014/main" val="20003"/>
                    </a:ext>
                  </a:extLst>
                </a:gridCol>
                <a:gridCol w="1291750">
                  <a:extLst>
                    <a:ext uri="{9D8B030D-6E8A-4147-A177-3AD203B41FA5}">
                      <a16:colId xmlns:a16="http://schemas.microsoft.com/office/drawing/2014/main" val="20004"/>
                    </a:ext>
                  </a:extLst>
                </a:gridCol>
              </a:tblGrid>
              <a:tr h="0">
                <a:tc>
                  <a:txBody>
                    <a:bodyPr/>
                    <a:lstStyle/>
                    <a:p>
                      <a:pPr marL="0" lvl="0" indent="0" algn="l" rtl="0">
                        <a:spcBef>
                          <a:spcPts val="0"/>
                        </a:spcBef>
                        <a:spcAft>
                          <a:spcPts val="0"/>
                        </a:spcAft>
                        <a:buNone/>
                      </a:pPr>
                      <a:r>
                        <a:rPr lang="en"/>
                        <a:t>Kernel</a:t>
                      </a:r>
                      <a:endParaRPr/>
                    </a:p>
                  </a:txBody>
                  <a:tcPr marL="91425" marR="91425" marT="91425" marB="91425"/>
                </a:tc>
                <a:tc>
                  <a:txBody>
                    <a:bodyPr/>
                    <a:lstStyle/>
                    <a:p>
                      <a:pPr marL="0" lvl="0" indent="0" algn="l" rtl="0">
                        <a:spcBef>
                          <a:spcPts val="0"/>
                        </a:spcBef>
                        <a:spcAft>
                          <a:spcPts val="0"/>
                        </a:spcAft>
                        <a:buNone/>
                      </a:pPr>
                      <a:r>
                        <a:rPr lang="en"/>
                        <a:t>Accuracy Score</a:t>
                      </a:r>
                      <a:endParaRPr/>
                    </a:p>
                  </a:txBody>
                  <a:tcPr marL="91425" marR="91425" marT="91425" marB="91425"/>
                </a:tc>
                <a:tc>
                  <a:txBody>
                    <a:bodyPr/>
                    <a:lstStyle/>
                    <a:p>
                      <a:pPr marL="0" lvl="0" indent="0" algn="l" rtl="0">
                        <a:spcBef>
                          <a:spcPts val="0"/>
                        </a:spcBef>
                        <a:spcAft>
                          <a:spcPts val="0"/>
                        </a:spcAft>
                        <a:buNone/>
                      </a:pPr>
                      <a:r>
                        <a:rPr lang="en"/>
                        <a:t>Precision</a:t>
                      </a:r>
                      <a:endParaRPr/>
                    </a:p>
                  </a:txBody>
                  <a:tcPr marL="91425" marR="91425" marT="91425" marB="91425"/>
                </a:tc>
                <a:tc>
                  <a:txBody>
                    <a:bodyPr/>
                    <a:lstStyle/>
                    <a:p>
                      <a:pPr marL="0" lvl="0" indent="0" algn="l" rtl="0">
                        <a:spcBef>
                          <a:spcPts val="0"/>
                        </a:spcBef>
                        <a:spcAft>
                          <a:spcPts val="0"/>
                        </a:spcAft>
                        <a:buNone/>
                      </a:pPr>
                      <a:r>
                        <a:rPr lang="en"/>
                        <a:t>Recall</a:t>
                      </a:r>
                      <a:endParaRPr/>
                    </a:p>
                  </a:txBody>
                  <a:tcPr marL="91425" marR="91425" marT="91425" marB="91425"/>
                </a:tc>
                <a:tc>
                  <a:txBody>
                    <a:bodyPr/>
                    <a:lstStyle/>
                    <a:p>
                      <a:pPr marL="0" lvl="0" indent="0" algn="l" rtl="0">
                        <a:spcBef>
                          <a:spcPts val="0"/>
                        </a:spcBef>
                        <a:spcAft>
                          <a:spcPts val="0"/>
                        </a:spcAft>
                        <a:buNone/>
                      </a:pPr>
                      <a:r>
                        <a:rPr lang="en"/>
                        <a:t>F1 score</a:t>
                      </a:r>
                      <a:endParaRPr/>
                    </a:p>
                  </a:txBody>
                  <a:tcPr marL="91425" marR="91425" marT="91425" marB="91425"/>
                </a:tc>
                <a:extLst>
                  <a:ext uri="{0D108BD9-81ED-4DB2-BD59-A6C34878D82A}">
                    <a16:rowId xmlns:a16="http://schemas.microsoft.com/office/drawing/2014/main" val="10000"/>
                  </a:ext>
                </a:extLst>
              </a:tr>
              <a:tr h="483250">
                <a:tc>
                  <a:txBody>
                    <a:bodyPr/>
                    <a:lstStyle/>
                    <a:p>
                      <a:pPr marL="0" lvl="0" indent="0" algn="l" rtl="0">
                        <a:spcBef>
                          <a:spcPts val="0"/>
                        </a:spcBef>
                        <a:spcAft>
                          <a:spcPts val="0"/>
                        </a:spcAft>
                        <a:buNone/>
                      </a:pPr>
                      <a:r>
                        <a:rPr lang="en"/>
                        <a:t>Linear</a:t>
                      </a:r>
                      <a:endParaRPr/>
                    </a:p>
                  </a:txBody>
                  <a:tcPr marL="91425" marR="91425" marT="91425" marB="91425"/>
                </a:tc>
                <a:tc>
                  <a:txBody>
                    <a:bodyPr/>
                    <a:lstStyle/>
                    <a:p>
                      <a:pPr marL="0" lvl="0" indent="0" algn="l" rtl="0">
                        <a:spcBef>
                          <a:spcPts val="0"/>
                        </a:spcBef>
                        <a:spcAft>
                          <a:spcPts val="0"/>
                        </a:spcAft>
                        <a:buNone/>
                      </a:pPr>
                      <a:r>
                        <a:rPr lang="en"/>
                        <a:t>96.38</a:t>
                      </a:r>
                      <a:endParaRPr/>
                    </a:p>
                  </a:txBody>
                  <a:tcPr marL="91425" marR="91425" marT="91425" marB="91425"/>
                </a:tc>
                <a:tc>
                  <a:txBody>
                    <a:bodyPr/>
                    <a:lstStyle/>
                    <a:p>
                      <a:pPr marL="0" lvl="0" indent="0" algn="l" rtl="0">
                        <a:spcBef>
                          <a:spcPts val="0"/>
                        </a:spcBef>
                        <a:spcAft>
                          <a:spcPts val="0"/>
                        </a:spcAft>
                        <a:buNone/>
                      </a:pPr>
                      <a:r>
                        <a:rPr lang="en"/>
                        <a:t>96.8</a:t>
                      </a:r>
                      <a:endParaRPr/>
                    </a:p>
                  </a:txBody>
                  <a:tcPr marL="91425" marR="91425" marT="91425" marB="91425"/>
                </a:tc>
                <a:tc>
                  <a:txBody>
                    <a:bodyPr/>
                    <a:lstStyle/>
                    <a:p>
                      <a:pPr marL="0" lvl="0" indent="0" algn="l" rtl="0">
                        <a:spcBef>
                          <a:spcPts val="0"/>
                        </a:spcBef>
                        <a:spcAft>
                          <a:spcPts val="0"/>
                        </a:spcAft>
                        <a:buNone/>
                      </a:pPr>
                      <a:r>
                        <a:rPr lang="en"/>
                        <a:t>89.30</a:t>
                      </a:r>
                      <a:endParaRPr/>
                    </a:p>
                  </a:txBody>
                  <a:tcPr marL="91425" marR="91425" marT="91425" marB="91425"/>
                </a:tc>
                <a:tc>
                  <a:txBody>
                    <a:bodyPr/>
                    <a:lstStyle/>
                    <a:p>
                      <a:pPr marL="0" lvl="0" indent="0" algn="l" rtl="0">
                        <a:spcBef>
                          <a:spcPts val="0"/>
                        </a:spcBef>
                        <a:spcAft>
                          <a:spcPts val="0"/>
                        </a:spcAft>
                        <a:buNone/>
                      </a:pPr>
                      <a:r>
                        <a:rPr lang="en"/>
                        <a:t>92.89</a:t>
                      </a:r>
                      <a:endParaRPr/>
                    </a:p>
                  </a:txBody>
                  <a:tcPr marL="91425" marR="91425" marT="91425" marB="91425"/>
                </a:tc>
                <a:extLst>
                  <a:ext uri="{0D108BD9-81ED-4DB2-BD59-A6C34878D82A}">
                    <a16:rowId xmlns:a16="http://schemas.microsoft.com/office/drawing/2014/main" val="10001"/>
                  </a:ext>
                </a:extLst>
              </a:tr>
              <a:tr h="346375">
                <a:tc>
                  <a:txBody>
                    <a:bodyPr/>
                    <a:lstStyle/>
                    <a:p>
                      <a:pPr marL="0" lvl="0" indent="0" algn="l" rtl="0">
                        <a:spcBef>
                          <a:spcPts val="0"/>
                        </a:spcBef>
                        <a:spcAft>
                          <a:spcPts val="0"/>
                        </a:spcAft>
                        <a:buNone/>
                      </a:pPr>
                      <a:r>
                        <a:rPr lang="en"/>
                        <a:t>rbf</a:t>
                      </a:r>
                      <a:endParaRPr/>
                    </a:p>
                  </a:txBody>
                  <a:tcPr marL="91425" marR="91425" marT="91425" marB="91425"/>
                </a:tc>
                <a:tc>
                  <a:txBody>
                    <a:bodyPr/>
                    <a:lstStyle/>
                    <a:p>
                      <a:pPr marL="0" lvl="0" indent="0" algn="l" rtl="0">
                        <a:spcBef>
                          <a:spcPts val="0"/>
                        </a:spcBef>
                        <a:spcAft>
                          <a:spcPts val="0"/>
                        </a:spcAft>
                        <a:buNone/>
                      </a:pPr>
                      <a:r>
                        <a:rPr lang="en"/>
                        <a:t>96.72</a:t>
                      </a:r>
                      <a:endParaRPr/>
                    </a:p>
                  </a:txBody>
                  <a:tcPr marL="91425" marR="91425" marT="91425" marB="91425"/>
                </a:tc>
                <a:tc>
                  <a:txBody>
                    <a:bodyPr/>
                    <a:lstStyle/>
                    <a:p>
                      <a:pPr marL="0" lvl="0" indent="0" algn="l" rtl="0">
                        <a:spcBef>
                          <a:spcPts val="0"/>
                        </a:spcBef>
                        <a:spcAft>
                          <a:spcPts val="0"/>
                        </a:spcAft>
                        <a:buNone/>
                      </a:pPr>
                      <a:r>
                        <a:rPr lang="en"/>
                        <a:t>98.42</a:t>
                      </a:r>
                      <a:endParaRPr/>
                    </a:p>
                  </a:txBody>
                  <a:tcPr marL="91425" marR="91425" marT="91425" marB="91425"/>
                </a:tc>
                <a:tc>
                  <a:txBody>
                    <a:bodyPr/>
                    <a:lstStyle/>
                    <a:p>
                      <a:pPr marL="0" lvl="0" indent="0" algn="l" rtl="0">
                        <a:spcBef>
                          <a:spcPts val="0"/>
                        </a:spcBef>
                        <a:spcAft>
                          <a:spcPts val="0"/>
                        </a:spcAft>
                        <a:buNone/>
                      </a:pPr>
                      <a:r>
                        <a:rPr lang="en"/>
                        <a:t>89.08</a:t>
                      </a:r>
                      <a:endParaRPr/>
                    </a:p>
                  </a:txBody>
                  <a:tcPr marL="91425" marR="91425" marT="91425" marB="91425"/>
                </a:tc>
                <a:tc>
                  <a:txBody>
                    <a:bodyPr/>
                    <a:lstStyle/>
                    <a:p>
                      <a:pPr marL="0" lvl="0" indent="0" algn="l" rtl="0">
                        <a:spcBef>
                          <a:spcPts val="0"/>
                        </a:spcBef>
                        <a:spcAft>
                          <a:spcPts val="0"/>
                        </a:spcAft>
                        <a:buNone/>
                      </a:pPr>
                      <a:r>
                        <a:rPr lang="en"/>
                        <a:t>93.51</a:t>
                      </a:r>
                      <a:endParaRPr/>
                    </a:p>
                  </a:txBody>
                  <a:tcPr marL="91425" marR="91425" marT="91425" marB="91425"/>
                </a:tc>
                <a:extLst>
                  <a:ext uri="{0D108BD9-81ED-4DB2-BD59-A6C34878D82A}">
                    <a16:rowId xmlns:a16="http://schemas.microsoft.com/office/drawing/2014/main" val="10002"/>
                  </a:ext>
                </a:extLst>
              </a:tr>
              <a:tr h="346375">
                <a:tc>
                  <a:txBody>
                    <a:bodyPr/>
                    <a:lstStyle/>
                    <a:p>
                      <a:pPr marL="0" lvl="0" indent="0" algn="l" rtl="0">
                        <a:spcBef>
                          <a:spcPts val="0"/>
                        </a:spcBef>
                        <a:spcAft>
                          <a:spcPts val="0"/>
                        </a:spcAft>
                        <a:buNone/>
                      </a:pPr>
                      <a:r>
                        <a:rPr lang="en"/>
                        <a:t>poly</a:t>
                      </a:r>
                      <a:endParaRPr/>
                    </a:p>
                  </a:txBody>
                  <a:tcPr marL="91425" marR="91425" marT="91425" marB="91425"/>
                </a:tc>
                <a:tc>
                  <a:txBody>
                    <a:bodyPr/>
                    <a:lstStyle/>
                    <a:p>
                      <a:pPr marL="0" lvl="0" indent="0" algn="l" rtl="0">
                        <a:spcBef>
                          <a:spcPts val="0"/>
                        </a:spcBef>
                        <a:spcAft>
                          <a:spcPts val="0"/>
                        </a:spcAft>
                        <a:buNone/>
                      </a:pPr>
                      <a:r>
                        <a:rPr lang="en"/>
                        <a:t>85.83</a:t>
                      </a:r>
                      <a:endParaRPr/>
                    </a:p>
                  </a:txBody>
                  <a:tcPr marL="91425" marR="91425" marT="91425" marB="91425"/>
                </a:tc>
                <a:tc>
                  <a:txBody>
                    <a:bodyPr/>
                    <a:lstStyle/>
                    <a:p>
                      <a:pPr marL="0" lvl="0" indent="0" algn="l" rtl="0">
                        <a:spcBef>
                          <a:spcPts val="0"/>
                        </a:spcBef>
                        <a:spcAft>
                          <a:spcPts val="0"/>
                        </a:spcAft>
                        <a:buNone/>
                      </a:pPr>
                      <a:r>
                        <a:rPr lang="en"/>
                        <a:t>91.18</a:t>
                      </a:r>
                      <a:endParaRPr/>
                    </a:p>
                  </a:txBody>
                  <a:tcPr marL="91425" marR="91425" marT="91425" marB="91425"/>
                </a:tc>
                <a:tc>
                  <a:txBody>
                    <a:bodyPr/>
                    <a:lstStyle/>
                    <a:p>
                      <a:pPr marL="0" lvl="0" indent="0" algn="l" rtl="0">
                        <a:spcBef>
                          <a:spcPts val="0"/>
                        </a:spcBef>
                        <a:spcAft>
                          <a:spcPts val="0"/>
                        </a:spcAft>
                        <a:buNone/>
                      </a:pPr>
                      <a:r>
                        <a:rPr lang="en"/>
                        <a:t>51.64</a:t>
                      </a:r>
                      <a:endParaRPr/>
                    </a:p>
                  </a:txBody>
                  <a:tcPr marL="91425" marR="91425" marT="91425" marB="91425"/>
                </a:tc>
                <a:tc>
                  <a:txBody>
                    <a:bodyPr/>
                    <a:lstStyle/>
                    <a:p>
                      <a:pPr marL="0" lvl="0" indent="0" algn="l" rtl="0">
                        <a:spcBef>
                          <a:spcPts val="0"/>
                        </a:spcBef>
                        <a:spcAft>
                          <a:spcPts val="0"/>
                        </a:spcAft>
                        <a:buNone/>
                      </a:pPr>
                      <a:r>
                        <a:rPr lang="en"/>
                        <a:t>65.91</a:t>
                      </a:r>
                      <a:endParaRPr/>
                    </a:p>
                  </a:txBody>
                  <a:tcPr marL="91425" marR="91425" marT="91425" marB="91425"/>
                </a:tc>
                <a:extLst>
                  <a:ext uri="{0D108BD9-81ED-4DB2-BD59-A6C34878D82A}">
                    <a16:rowId xmlns:a16="http://schemas.microsoft.com/office/drawing/2014/main" val="10003"/>
                  </a:ext>
                </a:extLst>
              </a:tr>
              <a:tr h="346375">
                <a:tc>
                  <a:txBody>
                    <a:bodyPr/>
                    <a:lstStyle/>
                    <a:p>
                      <a:pPr marL="0" lvl="0" indent="0" algn="l" rtl="0">
                        <a:spcBef>
                          <a:spcPts val="0"/>
                        </a:spcBef>
                        <a:spcAft>
                          <a:spcPts val="0"/>
                        </a:spcAft>
                        <a:buNone/>
                      </a:pPr>
                      <a:r>
                        <a:rPr lang="en"/>
                        <a:t>sigmoid</a:t>
                      </a:r>
                      <a:endParaRPr/>
                    </a:p>
                  </a:txBody>
                  <a:tcPr marL="91425" marR="91425" marT="91425" marB="91425"/>
                </a:tc>
                <a:tc>
                  <a:txBody>
                    <a:bodyPr/>
                    <a:lstStyle/>
                    <a:p>
                      <a:pPr marL="0" lvl="0" indent="0" algn="l" rtl="0">
                        <a:spcBef>
                          <a:spcPts val="0"/>
                        </a:spcBef>
                        <a:spcAft>
                          <a:spcPts val="0"/>
                        </a:spcAft>
                        <a:buNone/>
                      </a:pPr>
                      <a:r>
                        <a:rPr lang="en"/>
                        <a:t>91.84</a:t>
                      </a:r>
                      <a:endParaRPr/>
                    </a:p>
                  </a:txBody>
                  <a:tcPr marL="91425" marR="91425" marT="91425" marB="91425"/>
                </a:tc>
                <a:tc>
                  <a:txBody>
                    <a:bodyPr/>
                    <a:lstStyle/>
                    <a:p>
                      <a:pPr marL="0" lvl="0" indent="0" algn="l" rtl="0">
                        <a:spcBef>
                          <a:spcPts val="0"/>
                        </a:spcBef>
                        <a:spcAft>
                          <a:spcPts val="0"/>
                        </a:spcAft>
                        <a:buNone/>
                      </a:pPr>
                      <a:r>
                        <a:rPr lang="en"/>
                        <a:t>85.52</a:t>
                      </a:r>
                      <a:endParaRPr/>
                    </a:p>
                  </a:txBody>
                  <a:tcPr marL="91425" marR="91425" marT="91425" marB="91425"/>
                </a:tc>
                <a:tc>
                  <a:txBody>
                    <a:bodyPr/>
                    <a:lstStyle/>
                    <a:p>
                      <a:pPr marL="0" lvl="0" indent="0" algn="l" rtl="0">
                        <a:spcBef>
                          <a:spcPts val="0"/>
                        </a:spcBef>
                        <a:spcAft>
                          <a:spcPts val="0"/>
                        </a:spcAft>
                        <a:buNone/>
                      </a:pPr>
                      <a:r>
                        <a:rPr lang="en"/>
                        <a:t>83.81</a:t>
                      </a:r>
                      <a:endParaRPr/>
                    </a:p>
                  </a:txBody>
                  <a:tcPr marL="91425" marR="91425" marT="91425" marB="91425"/>
                </a:tc>
                <a:tc>
                  <a:txBody>
                    <a:bodyPr/>
                    <a:lstStyle/>
                    <a:p>
                      <a:pPr marL="0" lvl="0" indent="0" algn="l" rtl="0">
                        <a:spcBef>
                          <a:spcPts val="0"/>
                        </a:spcBef>
                        <a:spcAft>
                          <a:spcPts val="0"/>
                        </a:spcAft>
                        <a:buNone/>
                      </a:pPr>
                      <a:r>
                        <a:rPr lang="en"/>
                        <a:t>84.50</a:t>
                      </a:r>
                      <a:endParaRPr/>
                    </a:p>
                  </a:txBody>
                  <a:tcPr marL="91425" marR="91425" marT="91425" marB="91425"/>
                </a:tc>
                <a:extLst>
                  <a:ext uri="{0D108BD9-81ED-4DB2-BD59-A6C34878D82A}">
                    <a16:rowId xmlns:a16="http://schemas.microsoft.com/office/drawing/2014/main" val="10004"/>
                  </a:ext>
                </a:extLst>
              </a:tr>
            </a:tbl>
          </a:graphicData>
        </a:graphic>
      </p:graphicFrame>
      <p:sp>
        <p:nvSpPr>
          <p:cNvPr id="202" name="Google Shape;202;p29"/>
          <p:cNvSpPr txBox="1"/>
          <p:nvPr/>
        </p:nvSpPr>
        <p:spPr>
          <a:xfrm>
            <a:off x="551375" y="4146600"/>
            <a:ext cx="797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        Best accuracy is achieved with </a:t>
            </a:r>
            <a:r>
              <a:rPr lang="en" b="1">
                <a:latin typeface="Proxima Nova"/>
                <a:ea typeface="Proxima Nova"/>
                <a:cs typeface="Proxima Nova"/>
                <a:sym typeface="Proxima Nova"/>
              </a:rPr>
              <a:t>rbf </a:t>
            </a:r>
            <a:r>
              <a:rPr lang="en">
                <a:latin typeface="Proxima Nova"/>
                <a:ea typeface="Proxima Nova"/>
                <a:cs typeface="Proxima Nova"/>
                <a:sym typeface="Proxima Nova"/>
              </a:rPr>
              <a:t>kernel.</a:t>
            </a:r>
            <a:endParaRPr>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0"/>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ANN </a:t>
            </a:r>
            <a:r>
              <a:rPr lang="en" sz="1100">
                <a:solidFill>
                  <a:schemeClr val="dk1"/>
                </a:solidFill>
                <a:highlight>
                  <a:srgbClr val="FFFFFF"/>
                </a:highlight>
                <a:latin typeface="Arial"/>
                <a:ea typeface="Arial"/>
                <a:cs typeface="Arial"/>
                <a:sym typeface="Arial"/>
              </a:rPr>
              <a:t>(Best parameters {'activation': 'relu', 'learning_rate': 'adaptive', 'learning_rate_init': 0.001, 'solver': 'adam'})</a:t>
            </a:r>
            <a:endParaRPr sz="1100">
              <a:solidFill>
                <a:schemeClr val="dk1"/>
              </a:solidFill>
              <a:highlight>
                <a:srgbClr val="FFFFFF"/>
              </a:highlight>
              <a:latin typeface="Arial"/>
              <a:ea typeface="Arial"/>
              <a:cs typeface="Arial"/>
              <a:sym typeface="Arial"/>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208" name="Google Shape;208;p30"/>
          <p:cNvPicPr preferRelativeResize="0"/>
          <p:nvPr/>
        </p:nvPicPr>
        <p:blipFill>
          <a:blip r:embed="rId3">
            <a:alphaModFix/>
          </a:blip>
          <a:stretch>
            <a:fillRect/>
          </a:stretch>
        </p:blipFill>
        <p:spPr>
          <a:xfrm>
            <a:off x="471996" y="1027475"/>
            <a:ext cx="2737027" cy="1878750"/>
          </a:xfrm>
          <a:prstGeom prst="rect">
            <a:avLst/>
          </a:prstGeom>
          <a:noFill/>
          <a:ln w="9525" cap="flat" cmpd="sng">
            <a:solidFill>
              <a:schemeClr val="dk1"/>
            </a:solidFill>
            <a:prstDash val="solid"/>
            <a:round/>
            <a:headEnd type="none" w="sm" len="sm"/>
            <a:tailEnd type="none" w="sm" len="sm"/>
          </a:ln>
        </p:spPr>
      </p:pic>
      <p:pic>
        <p:nvPicPr>
          <p:cNvPr id="209" name="Google Shape;209;p30"/>
          <p:cNvPicPr preferRelativeResize="0"/>
          <p:nvPr/>
        </p:nvPicPr>
        <p:blipFill>
          <a:blip r:embed="rId4">
            <a:alphaModFix/>
          </a:blip>
          <a:stretch>
            <a:fillRect/>
          </a:stretch>
        </p:blipFill>
        <p:spPr>
          <a:xfrm>
            <a:off x="4833949" y="1052450"/>
            <a:ext cx="2743200" cy="1828800"/>
          </a:xfrm>
          <a:prstGeom prst="rect">
            <a:avLst/>
          </a:prstGeom>
          <a:noFill/>
          <a:ln w="9525" cap="flat" cmpd="sng">
            <a:solidFill>
              <a:schemeClr val="dk1"/>
            </a:solidFill>
            <a:prstDash val="solid"/>
            <a:round/>
            <a:headEnd type="none" w="sm" len="sm"/>
            <a:tailEnd type="none" w="sm" len="sm"/>
          </a:ln>
        </p:spPr>
      </p:pic>
      <p:pic>
        <p:nvPicPr>
          <p:cNvPr id="210" name="Google Shape;210;p30"/>
          <p:cNvPicPr preferRelativeResize="0"/>
          <p:nvPr/>
        </p:nvPicPr>
        <p:blipFill>
          <a:blip r:embed="rId5">
            <a:alphaModFix/>
          </a:blip>
          <a:stretch>
            <a:fillRect/>
          </a:stretch>
        </p:blipFill>
        <p:spPr>
          <a:xfrm>
            <a:off x="468913" y="3113900"/>
            <a:ext cx="2743200" cy="1878750"/>
          </a:xfrm>
          <a:prstGeom prst="rect">
            <a:avLst/>
          </a:prstGeom>
          <a:noFill/>
          <a:ln w="9525" cap="flat" cmpd="sng">
            <a:solidFill>
              <a:schemeClr val="dk1"/>
            </a:solidFill>
            <a:prstDash val="solid"/>
            <a:round/>
            <a:headEnd type="none" w="sm" len="sm"/>
            <a:tailEnd type="none" w="sm" len="sm"/>
          </a:ln>
        </p:spPr>
      </p:pic>
      <p:pic>
        <p:nvPicPr>
          <p:cNvPr id="211" name="Google Shape;211;p30"/>
          <p:cNvPicPr preferRelativeResize="0"/>
          <p:nvPr/>
        </p:nvPicPr>
        <p:blipFill>
          <a:blip r:embed="rId6">
            <a:alphaModFix/>
          </a:blip>
          <a:stretch>
            <a:fillRect/>
          </a:stretch>
        </p:blipFill>
        <p:spPr>
          <a:xfrm>
            <a:off x="4796600" y="3182300"/>
            <a:ext cx="2743200" cy="1874520"/>
          </a:xfrm>
          <a:prstGeom prst="rect">
            <a:avLst/>
          </a:prstGeom>
          <a:noFill/>
          <a:ln w="9525" cap="flat" cmpd="sng">
            <a:solidFill>
              <a:schemeClr val="dk1"/>
            </a:solidFill>
            <a:prstDash val="solid"/>
            <a:round/>
            <a:headEnd type="none" w="sm" len="sm"/>
            <a:tailEnd type="none" w="sm" len="sm"/>
          </a:ln>
        </p:spPr>
      </p:pic>
      <p:sp>
        <p:nvSpPr>
          <p:cNvPr id="212" name="Google Shape;212;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1"/>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Some results on ANN</a:t>
            </a:r>
            <a:endParaRPr/>
          </a:p>
        </p:txBody>
      </p:sp>
      <p:graphicFrame>
        <p:nvGraphicFramePr>
          <p:cNvPr id="218" name="Google Shape;218;p31"/>
          <p:cNvGraphicFramePr/>
          <p:nvPr/>
        </p:nvGraphicFramePr>
        <p:xfrm>
          <a:off x="1752900" y="1291450"/>
          <a:ext cx="5341300" cy="3171975"/>
        </p:xfrm>
        <a:graphic>
          <a:graphicData uri="http://schemas.openxmlformats.org/drawingml/2006/table">
            <a:tbl>
              <a:tblPr>
                <a:noFill/>
                <a:tableStyleId>{5C2AF1EF-5234-42F7-B993-821BDE04D211}</a:tableStyleId>
              </a:tblPr>
              <a:tblGrid>
                <a:gridCol w="1335325">
                  <a:extLst>
                    <a:ext uri="{9D8B030D-6E8A-4147-A177-3AD203B41FA5}">
                      <a16:colId xmlns:a16="http://schemas.microsoft.com/office/drawing/2014/main" val="20000"/>
                    </a:ext>
                  </a:extLst>
                </a:gridCol>
                <a:gridCol w="1335325">
                  <a:extLst>
                    <a:ext uri="{9D8B030D-6E8A-4147-A177-3AD203B41FA5}">
                      <a16:colId xmlns:a16="http://schemas.microsoft.com/office/drawing/2014/main" val="20001"/>
                    </a:ext>
                  </a:extLst>
                </a:gridCol>
                <a:gridCol w="1335325">
                  <a:extLst>
                    <a:ext uri="{9D8B030D-6E8A-4147-A177-3AD203B41FA5}">
                      <a16:colId xmlns:a16="http://schemas.microsoft.com/office/drawing/2014/main" val="20002"/>
                    </a:ext>
                  </a:extLst>
                </a:gridCol>
                <a:gridCol w="1335325">
                  <a:extLst>
                    <a:ext uri="{9D8B030D-6E8A-4147-A177-3AD203B41FA5}">
                      <a16:colId xmlns:a16="http://schemas.microsoft.com/office/drawing/2014/main" val="20003"/>
                    </a:ext>
                  </a:extLst>
                </a:gridCol>
              </a:tblGrid>
              <a:tr h="847475">
                <a:tc>
                  <a:txBody>
                    <a:bodyPr/>
                    <a:lstStyle/>
                    <a:p>
                      <a:pPr marL="0" lvl="0" indent="0" algn="l" rtl="0">
                        <a:spcBef>
                          <a:spcPts val="0"/>
                        </a:spcBef>
                        <a:spcAft>
                          <a:spcPts val="0"/>
                        </a:spcAft>
                        <a:buNone/>
                      </a:pPr>
                      <a:r>
                        <a:rPr lang="en"/>
                        <a:t>Activation function</a:t>
                      </a:r>
                      <a:endParaRPr/>
                    </a:p>
                  </a:txBody>
                  <a:tcPr marL="91425" marR="91425" marT="91425" marB="91425"/>
                </a:tc>
                <a:tc>
                  <a:txBody>
                    <a:bodyPr/>
                    <a:lstStyle/>
                    <a:p>
                      <a:pPr marL="0" lvl="0" indent="0" algn="l" rtl="0">
                        <a:spcBef>
                          <a:spcPts val="0"/>
                        </a:spcBef>
                        <a:spcAft>
                          <a:spcPts val="0"/>
                        </a:spcAft>
                        <a:buNone/>
                      </a:pPr>
                      <a:r>
                        <a:rPr lang="en"/>
                        <a:t>Accuracy Score</a:t>
                      </a:r>
                      <a:endParaRPr/>
                    </a:p>
                  </a:txBody>
                  <a:tcPr marL="91425" marR="91425" marT="91425" marB="91425"/>
                </a:tc>
                <a:tc>
                  <a:txBody>
                    <a:bodyPr/>
                    <a:lstStyle/>
                    <a:p>
                      <a:pPr marL="0" lvl="0" indent="0" algn="l" rtl="0">
                        <a:spcBef>
                          <a:spcPts val="0"/>
                        </a:spcBef>
                        <a:spcAft>
                          <a:spcPts val="0"/>
                        </a:spcAft>
                        <a:buNone/>
                      </a:pPr>
                      <a:r>
                        <a:rPr lang="en"/>
                        <a:t>Training Loss</a:t>
                      </a:r>
                      <a:endParaRPr/>
                    </a:p>
                  </a:txBody>
                  <a:tcPr marL="91425" marR="91425" marT="91425" marB="91425"/>
                </a:tc>
                <a:tc>
                  <a:txBody>
                    <a:bodyPr/>
                    <a:lstStyle/>
                    <a:p>
                      <a:pPr marL="0" lvl="0" indent="0" algn="l" rtl="0">
                        <a:spcBef>
                          <a:spcPts val="0"/>
                        </a:spcBef>
                        <a:spcAft>
                          <a:spcPts val="0"/>
                        </a:spcAft>
                        <a:buNone/>
                      </a:pPr>
                      <a:r>
                        <a:rPr lang="en"/>
                        <a:t>Testing Loss</a:t>
                      </a:r>
                      <a:endParaRPr/>
                    </a:p>
                  </a:txBody>
                  <a:tcPr marL="91425" marR="91425" marT="91425" marB="91425"/>
                </a:tc>
                <a:extLst>
                  <a:ext uri="{0D108BD9-81ED-4DB2-BD59-A6C34878D82A}">
                    <a16:rowId xmlns:a16="http://schemas.microsoft.com/office/drawing/2014/main" val="10000"/>
                  </a:ext>
                </a:extLst>
              </a:tr>
              <a:tr h="671875">
                <a:tc>
                  <a:txBody>
                    <a:bodyPr/>
                    <a:lstStyle/>
                    <a:p>
                      <a:pPr marL="0" lvl="0" indent="0" algn="l" rtl="0">
                        <a:spcBef>
                          <a:spcPts val="0"/>
                        </a:spcBef>
                        <a:spcAft>
                          <a:spcPts val="0"/>
                        </a:spcAft>
                        <a:buNone/>
                      </a:pPr>
                      <a:r>
                        <a:rPr lang="en"/>
                        <a:t>Sigmoid</a:t>
                      </a:r>
                      <a:endParaRPr/>
                    </a:p>
                  </a:txBody>
                  <a:tcPr marL="91425" marR="91425" marT="91425" marB="91425"/>
                </a:tc>
                <a:tc>
                  <a:txBody>
                    <a:bodyPr/>
                    <a:lstStyle/>
                    <a:p>
                      <a:pPr marL="0" lvl="0" indent="0" algn="l" rtl="0">
                        <a:spcBef>
                          <a:spcPts val="0"/>
                        </a:spcBef>
                        <a:spcAft>
                          <a:spcPts val="0"/>
                        </a:spcAft>
                        <a:buNone/>
                      </a:pPr>
                      <a:r>
                        <a:rPr lang="en"/>
                        <a:t>91.65</a:t>
                      </a:r>
                      <a:endParaRPr/>
                    </a:p>
                  </a:txBody>
                  <a:tcPr marL="91425" marR="91425" marT="91425" marB="91425"/>
                </a:tc>
                <a:tc>
                  <a:txBody>
                    <a:bodyPr/>
                    <a:lstStyle/>
                    <a:p>
                      <a:pPr marL="0" lvl="0" indent="0" algn="l" rtl="0">
                        <a:spcBef>
                          <a:spcPts val="0"/>
                        </a:spcBef>
                        <a:spcAft>
                          <a:spcPts val="0"/>
                        </a:spcAft>
                        <a:buNone/>
                      </a:pPr>
                      <a:r>
                        <a:rPr lang="en"/>
                        <a:t>0.5964</a:t>
                      </a:r>
                      <a:endParaRPr/>
                    </a:p>
                  </a:txBody>
                  <a:tcPr marL="91425" marR="91425" marT="91425" marB="91425"/>
                </a:tc>
                <a:tc>
                  <a:txBody>
                    <a:bodyPr/>
                    <a:lstStyle/>
                    <a:p>
                      <a:pPr marL="0" lvl="0" indent="0" algn="l" rtl="0">
                        <a:spcBef>
                          <a:spcPts val="0"/>
                        </a:spcBef>
                        <a:spcAft>
                          <a:spcPts val="0"/>
                        </a:spcAft>
                        <a:buNone/>
                      </a:pPr>
                      <a:r>
                        <a:rPr lang="en"/>
                        <a:t>0.5965</a:t>
                      </a:r>
                      <a:endParaRPr/>
                    </a:p>
                  </a:txBody>
                  <a:tcPr marL="91425" marR="91425" marT="91425" marB="91425"/>
                </a:tc>
                <a:extLst>
                  <a:ext uri="{0D108BD9-81ED-4DB2-BD59-A6C34878D82A}">
                    <a16:rowId xmlns:a16="http://schemas.microsoft.com/office/drawing/2014/main" val="10001"/>
                  </a:ext>
                </a:extLst>
              </a:tr>
              <a:tr h="550875">
                <a:tc>
                  <a:txBody>
                    <a:bodyPr/>
                    <a:lstStyle/>
                    <a:p>
                      <a:pPr marL="0" lvl="0" indent="0" algn="l" rtl="0">
                        <a:spcBef>
                          <a:spcPts val="0"/>
                        </a:spcBef>
                        <a:spcAft>
                          <a:spcPts val="0"/>
                        </a:spcAft>
                        <a:buNone/>
                      </a:pPr>
                      <a:r>
                        <a:rPr lang="en"/>
                        <a:t>ReLu</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b="1">
                          <a:solidFill>
                            <a:schemeClr val="dk1"/>
                          </a:solidFill>
                        </a:rPr>
                        <a:t>94.38</a:t>
                      </a:r>
                      <a:endParaRPr b="1"/>
                    </a:p>
                  </a:txBody>
                  <a:tcPr marL="91425" marR="91425" marT="91425" marB="91425"/>
                </a:tc>
                <a:tc>
                  <a:txBody>
                    <a:bodyPr/>
                    <a:lstStyle/>
                    <a:p>
                      <a:pPr marL="0" lvl="0" indent="0" algn="l" rtl="0">
                        <a:spcBef>
                          <a:spcPts val="0"/>
                        </a:spcBef>
                        <a:spcAft>
                          <a:spcPts val="0"/>
                        </a:spcAft>
                        <a:buNone/>
                      </a:pPr>
                      <a:r>
                        <a:rPr lang="en"/>
                        <a:t>0.4638</a:t>
                      </a:r>
                      <a:endParaRPr/>
                    </a:p>
                  </a:txBody>
                  <a:tcPr marL="91425" marR="91425" marT="91425" marB="91425"/>
                </a:tc>
                <a:tc>
                  <a:txBody>
                    <a:bodyPr/>
                    <a:lstStyle/>
                    <a:p>
                      <a:pPr marL="0" lvl="0" indent="0" algn="l" rtl="0">
                        <a:spcBef>
                          <a:spcPts val="0"/>
                        </a:spcBef>
                        <a:spcAft>
                          <a:spcPts val="0"/>
                        </a:spcAft>
                        <a:buNone/>
                      </a:pPr>
                      <a:r>
                        <a:rPr lang="en"/>
                        <a:t>0.6304</a:t>
                      </a:r>
                      <a:endParaRPr/>
                    </a:p>
                  </a:txBody>
                  <a:tcPr marL="91425" marR="91425" marT="91425" marB="91425"/>
                </a:tc>
                <a:extLst>
                  <a:ext uri="{0D108BD9-81ED-4DB2-BD59-A6C34878D82A}">
                    <a16:rowId xmlns:a16="http://schemas.microsoft.com/office/drawing/2014/main" val="10002"/>
                  </a:ext>
                </a:extLst>
              </a:tr>
              <a:tr h="550875">
                <a:tc>
                  <a:txBody>
                    <a:bodyPr/>
                    <a:lstStyle/>
                    <a:p>
                      <a:pPr marL="0" lvl="0" indent="0" algn="l" rtl="0">
                        <a:spcBef>
                          <a:spcPts val="0"/>
                        </a:spcBef>
                        <a:spcAft>
                          <a:spcPts val="0"/>
                        </a:spcAft>
                        <a:buNone/>
                      </a:pPr>
                      <a:r>
                        <a:rPr lang="en"/>
                        <a:t>tanh</a:t>
                      </a:r>
                      <a:endParaRPr/>
                    </a:p>
                  </a:txBody>
                  <a:tcPr marL="91425" marR="91425" marT="91425" marB="91425"/>
                </a:tc>
                <a:tc>
                  <a:txBody>
                    <a:bodyPr/>
                    <a:lstStyle/>
                    <a:p>
                      <a:pPr marL="0" lvl="0" indent="0" algn="l" rtl="0">
                        <a:spcBef>
                          <a:spcPts val="0"/>
                        </a:spcBef>
                        <a:spcAft>
                          <a:spcPts val="0"/>
                        </a:spcAft>
                        <a:buNone/>
                      </a:pPr>
                      <a:r>
                        <a:rPr lang="en"/>
                        <a:t>87.93</a:t>
                      </a:r>
                      <a:endParaRPr/>
                    </a:p>
                  </a:txBody>
                  <a:tcPr marL="91425" marR="91425" marT="91425" marB="91425"/>
                </a:tc>
                <a:tc>
                  <a:txBody>
                    <a:bodyPr/>
                    <a:lstStyle/>
                    <a:p>
                      <a:pPr marL="0" lvl="0" indent="0" algn="l" rtl="0">
                        <a:spcBef>
                          <a:spcPts val="0"/>
                        </a:spcBef>
                        <a:spcAft>
                          <a:spcPts val="0"/>
                        </a:spcAft>
                        <a:buNone/>
                      </a:pPr>
                      <a:r>
                        <a:rPr lang="en"/>
                        <a:t>0.5963</a:t>
                      </a:r>
                      <a:endParaRPr/>
                    </a:p>
                  </a:txBody>
                  <a:tcPr marL="91425" marR="91425" marT="91425" marB="91425"/>
                </a:tc>
                <a:tc>
                  <a:txBody>
                    <a:bodyPr/>
                    <a:lstStyle/>
                    <a:p>
                      <a:pPr marL="0" lvl="0" indent="0" algn="l" rtl="0">
                        <a:spcBef>
                          <a:spcPts val="0"/>
                        </a:spcBef>
                        <a:spcAft>
                          <a:spcPts val="0"/>
                        </a:spcAft>
                        <a:buNone/>
                      </a:pPr>
                      <a:r>
                        <a:rPr lang="en"/>
                        <a:t>0.5964</a:t>
                      </a:r>
                      <a:endParaRPr/>
                    </a:p>
                  </a:txBody>
                  <a:tcPr marL="91425" marR="91425" marT="91425" marB="91425"/>
                </a:tc>
                <a:extLst>
                  <a:ext uri="{0D108BD9-81ED-4DB2-BD59-A6C34878D82A}">
                    <a16:rowId xmlns:a16="http://schemas.microsoft.com/office/drawing/2014/main" val="10003"/>
                  </a:ext>
                </a:extLst>
              </a:tr>
              <a:tr h="550875">
                <a:tc>
                  <a:txBody>
                    <a:bodyPr/>
                    <a:lstStyle/>
                    <a:p>
                      <a:pPr marL="0" lvl="0" indent="0" algn="l" rtl="0">
                        <a:spcBef>
                          <a:spcPts val="0"/>
                        </a:spcBef>
                        <a:spcAft>
                          <a:spcPts val="0"/>
                        </a:spcAft>
                        <a:buNone/>
                      </a:pPr>
                      <a:r>
                        <a:rPr lang="en"/>
                        <a:t>Identity</a:t>
                      </a:r>
                      <a:endParaRPr/>
                    </a:p>
                  </a:txBody>
                  <a:tcPr marL="91425" marR="91425" marT="91425" marB="91425"/>
                </a:tc>
                <a:tc>
                  <a:txBody>
                    <a:bodyPr/>
                    <a:lstStyle/>
                    <a:p>
                      <a:pPr marL="0" lvl="0" indent="0" algn="l" rtl="0">
                        <a:spcBef>
                          <a:spcPts val="0"/>
                        </a:spcBef>
                        <a:spcAft>
                          <a:spcPts val="0"/>
                        </a:spcAft>
                        <a:buNone/>
                      </a:pPr>
                      <a:r>
                        <a:rPr lang="en"/>
                        <a:t>91.80</a:t>
                      </a:r>
                      <a:endParaRPr/>
                    </a:p>
                  </a:txBody>
                  <a:tcPr marL="91425" marR="91425" marT="91425" marB="91425"/>
                </a:tc>
                <a:tc>
                  <a:txBody>
                    <a:bodyPr/>
                    <a:lstStyle/>
                    <a:p>
                      <a:pPr marL="0" lvl="0" indent="0" algn="l" rtl="0">
                        <a:spcBef>
                          <a:spcPts val="0"/>
                        </a:spcBef>
                        <a:spcAft>
                          <a:spcPts val="0"/>
                        </a:spcAft>
                        <a:buNone/>
                      </a:pPr>
                      <a:r>
                        <a:rPr lang="en"/>
                        <a:t>1.7064</a:t>
                      </a:r>
                      <a:endParaRPr/>
                    </a:p>
                  </a:txBody>
                  <a:tcPr marL="91425" marR="91425" marT="91425" marB="91425"/>
                </a:tc>
                <a:tc>
                  <a:txBody>
                    <a:bodyPr/>
                    <a:lstStyle/>
                    <a:p>
                      <a:pPr marL="0" lvl="0" indent="0" algn="l" rtl="0">
                        <a:spcBef>
                          <a:spcPts val="0"/>
                        </a:spcBef>
                        <a:spcAft>
                          <a:spcPts val="0"/>
                        </a:spcAft>
                        <a:buNone/>
                      </a:pPr>
                      <a:r>
                        <a:rPr lang="en"/>
                        <a:t>1.7335</a:t>
                      </a:r>
                      <a:endParaRPr/>
                    </a:p>
                  </a:txBody>
                  <a:tcPr marL="91425" marR="91425" marT="91425" marB="91425"/>
                </a:tc>
                <a:extLst>
                  <a:ext uri="{0D108BD9-81ED-4DB2-BD59-A6C34878D82A}">
                    <a16:rowId xmlns:a16="http://schemas.microsoft.com/office/drawing/2014/main" val="10004"/>
                  </a:ext>
                </a:extLst>
              </a:tr>
            </a:tbl>
          </a:graphicData>
        </a:graphic>
      </p:graphicFrame>
      <p:sp>
        <p:nvSpPr>
          <p:cNvPr id="219" name="Google Shape;219;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2"/>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And Conclusion</a:t>
            </a:r>
            <a:endParaRPr/>
          </a:p>
          <a:p>
            <a:pPr marL="0" lvl="0" indent="0" algn="l" rtl="0">
              <a:spcBef>
                <a:spcPts val="0"/>
              </a:spcBef>
              <a:spcAft>
                <a:spcPts val="0"/>
              </a:spcAft>
              <a:buNone/>
            </a:pPr>
            <a:endParaRPr/>
          </a:p>
        </p:txBody>
      </p:sp>
      <p:graphicFrame>
        <p:nvGraphicFramePr>
          <p:cNvPr id="225" name="Google Shape;225;p32"/>
          <p:cNvGraphicFramePr/>
          <p:nvPr/>
        </p:nvGraphicFramePr>
        <p:xfrm>
          <a:off x="364713" y="858785"/>
          <a:ext cx="8370825" cy="4198050"/>
        </p:xfrm>
        <a:graphic>
          <a:graphicData uri="http://schemas.openxmlformats.org/drawingml/2006/table">
            <a:tbl>
              <a:tblPr>
                <a:noFill/>
                <a:tableStyleId>{5C2AF1EF-5234-42F7-B993-821BDE04D211}</a:tableStyleId>
              </a:tblPr>
              <a:tblGrid>
                <a:gridCol w="2187275">
                  <a:extLst>
                    <a:ext uri="{9D8B030D-6E8A-4147-A177-3AD203B41FA5}">
                      <a16:colId xmlns:a16="http://schemas.microsoft.com/office/drawing/2014/main" val="20000"/>
                    </a:ext>
                  </a:extLst>
                </a:gridCol>
                <a:gridCol w="1021150">
                  <a:extLst>
                    <a:ext uri="{9D8B030D-6E8A-4147-A177-3AD203B41FA5}">
                      <a16:colId xmlns:a16="http://schemas.microsoft.com/office/drawing/2014/main" val="20001"/>
                    </a:ext>
                  </a:extLst>
                </a:gridCol>
                <a:gridCol w="1290600">
                  <a:extLst>
                    <a:ext uri="{9D8B030D-6E8A-4147-A177-3AD203B41FA5}">
                      <a16:colId xmlns:a16="http://schemas.microsoft.com/office/drawing/2014/main" val="20002"/>
                    </a:ext>
                  </a:extLst>
                </a:gridCol>
                <a:gridCol w="1290600">
                  <a:extLst>
                    <a:ext uri="{9D8B030D-6E8A-4147-A177-3AD203B41FA5}">
                      <a16:colId xmlns:a16="http://schemas.microsoft.com/office/drawing/2014/main" val="20003"/>
                    </a:ext>
                  </a:extLst>
                </a:gridCol>
                <a:gridCol w="1290600">
                  <a:extLst>
                    <a:ext uri="{9D8B030D-6E8A-4147-A177-3AD203B41FA5}">
                      <a16:colId xmlns:a16="http://schemas.microsoft.com/office/drawing/2014/main" val="20004"/>
                    </a:ext>
                  </a:extLst>
                </a:gridCol>
                <a:gridCol w="1290600">
                  <a:extLst>
                    <a:ext uri="{9D8B030D-6E8A-4147-A177-3AD203B41FA5}">
                      <a16:colId xmlns:a16="http://schemas.microsoft.com/office/drawing/2014/main" val="20005"/>
                    </a:ext>
                  </a:extLst>
                </a:gridCol>
              </a:tblGrid>
              <a:tr h="468450">
                <a:tc>
                  <a:txBody>
                    <a:bodyPr/>
                    <a:lstStyle/>
                    <a:p>
                      <a:pPr marL="0" lvl="0" indent="0" algn="l" rtl="0">
                        <a:spcBef>
                          <a:spcPts val="0"/>
                        </a:spcBef>
                        <a:spcAft>
                          <a:spcPts val="0"/>
                        </a:spcAft>
                        <a:buNone/>
                      </a:pPr>
                      <a:r>
                        <a:rPr lang="en" sz="1000"/>
                        <a:t>Model Name</a:t>
                      </a:r>
                      <a:endParaRPr sz="1000"/>
                    </a:p>
                  </a:txBody>
                  <a:tcPr marL="91425" marR="91425" marT="91425" marB="91425"/>
                </a:tc>
                <a:tc>
                  <a:txBody>
                    <a:bodyPr/>
                    <a:lstStyle/>
                    <a:p>
                      <a:pPr marL="0" lvl="0" indent="0" algn="l" rtl="0">
                        <a:spcBef>
                          <a:spcPts val="0"/>
                        </a:spcBef>
                        <a:spcAft>
                          <a:spcPts val="0"/>
                        </a:spcAft>
                        <a:buNone/>
                      </a:pPr>
                      <a:r>
                        <a:rPr lang="en" sz="1000"/>
                        <a:t>Accuracy Score</a:t>
                      </a:r>
                      <a:endParaRPr sz="1000"/>
                    </a:p>
                  </a:txBody>
                  <a:tcPr marL="91425" marR="91425" marT="91425" marB="91425"/>
                </a:tc>
                <a:tc>
                  <a:txBody>
                    <a:bodyPr/>
                    <a:lstStyle/>
                    <a:p>
                      <a:pPr marL="0" lvl="0" indent="0" algn="l" rtl="0">
                        <a:spcBef>
                          <a:spcPts val="0"/>
                        </a:spcBef>
                        <a:spcAft>
                          <a:spcPts val="0"/>
                        </a:spcAft>
                        <a:buNone/>
                      </a:pPr>
                      <a:r>
                        <a:rPr lang="en" sz="1000"/>
                        <a:t>Precision</a:t>
                      </a:r>
                      <a:endParaRPr sz="10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000">
                          <a:solidFill>
                            <a:schemeClr val="dk1"/>
                          </a:solidFill>
                        </a:rPr>
                        <a:t>Recall</a:t>
                      </a:r>
                      <a:endParaRPr sz="1000"/>
                    </a:p>
                  </a:txBody>
                  <a:tcPr marL="91425" marR="91425" marT="91425" marB="91425"/>
                </a:tc>
                <a:tc>
                  <a:txBody>
                    <a:bodyPr/>
                    <a:lstStyle/>
                    <a:p>
                      <a:pPr marL="0" lvl="0" indent="0" algn="l" rtl="0">
                        <a:spcBef>
                          <a:spcPts val="0"/>
                        </a:spcBef>
                        <a:spcAft>
                          <a:spcPts val="0"/>
                        </a:spcAft>
                        <a:buNone/>
                      </a:pPr>
                      <a:r>
                        <a:rPr lang="en" sz="1000"/>
                        <a:t>F1</a:t>
                      </a:r>
                      <a:endParaRPr sz="1000"/>
                    </a:p>
                  </a:txBody>
                  <a:tcPr marL="91425" marR="91425" marT="91425" marB="91425"/>
                </a:tc>
                <a:tc>
                  <a:txBody>
                    <a:bodyPr/>
                    <a:lstStyle/>
                    <a:p>
                      <a:pPr marL="0" lvl="0" indent="0" algn="l" rtl="0">
                        <a:spcBef>
                          <a:spcPts val="0"/>
                        </a:spcBef>
                        <a:spcAft>
                          <a:spcPts val="0"/>
                        </a:spcAft>
                        <a:buNone/>
                      </a:pPr>
                      <a:r>
                        <a:rPr lang="en" sz="1000"/>
                        <a:t>ROC-AUC Score</a:t>
                      </a:r>
                      <a:endParaRPr sz="1000"/>
                    </a:p>
                  </a:txBody>
                  <a:tcPr marL="91425" marR="91425" marT="91425" marB="91425"/>
                </a:tc>
                <a:extLst>
                  <a:ext uri="{0D108BD9-81ED-4DB2-BD59-A6C34878D82A}">
                    <a16:rowId xmlns:a16="http://schemas.microsoft.com/office/drawing/2014/main" val="10000"/>
                  </a:ext>
                </a:extLst>
              </a:tr>
              <a:tr h="322050">
                <a:tc>
                  <a:txBody>
                    <a:bodyPr/>
                    <a:lstStyle/>
                    <a:p>
                      <a:pPr marL="0" lvl="0" indent="0" algn="l" rtl="0">
                        <a:spcBef>
                          <a:spcPts val="0"/>
                        </a:spcBef>
                        <a:spcAft>
                          <a:spcPts val="0"/>
                        </a:spcAft>
                        <a:buNone/>
                      </a:pPr>
                      <a:r>
                        <a:rPr lang="en" sz="1000"/>
                        <a:t>Logistic</a:t>
                      </a:r>
                      <a:endParaRPr sz="1000"/>
                    </a:p>
                  </a:txBody>
                  <a:tcPr marL="91425" marR="91425" marT="91425" marB="91425"/>
                </a:tc>
                <a:tc>
                  <a:txBody>
                    <a:bodyPr/>
                    <a:lstStyle/>
                    <a:p>
                      <a:pPr marL="0" lvl="0" indent="0" algn="l" rtl="0">
                        <a:spcBef>
                          <a:spcPts val="0"/>
                        </a:spcBef>
                        <a:spcAft>
                          <a:spcPts val="0"/>
                        </a:spcAft>
                        <a:buNone/>
                      </a:pPr>
                      <a:r>
                        <a:rPr lang="en" sz="1000"/>
                        <a:t>95.79 </a:t>
                      </a:r>
                      <a:endParaRPr sz="1000"/>
                    </a:p>
                  </a:txBody>
                  <a:tcPr marL="91425" marR="91425" marT="91425" marB="91425"/>
                </a:tc>
                <a:tc>
                  <a:txBody>
                    <a:bodyPr/>
                    <a:lstStyle/>
                    <a:p>
                      <a:pPr marL="0" lvl="0" indent="0" algn="l" rtl="0">
                        <a:spcBef>
                          <a:spcPts val="0"/>
                        </a:spcBef>
                        <a:spcAft>
                          <a:spcPts val="0"/>
                        </a:spcAft>
                        <a:buNone/>
                      </a:pPr>
                      <a:r>
                        <a:rPr lang="en" sz="1000"/>
                        <a:t>94.84</a:t>
                      </a:r>
                      <a:endParaRPr sz="1000"/>
                    </a:p>
                  </a:txBody>
                  <a:tcPr marL="91425" marR="91425" marT="91425" marB="91425"/>
                </a:tc>
                <a:tc>
                  <a:txBody>
                    <a:bodyPr/>
                    <a:lstStyle/>
                    <a:p>
                      <a:pPr marL="0" lvl="0" indent="0" algn="l" rtl="0">
                        <a:spcBef>
                          <a:spcPts val="0"/>
                        </a:spcBef>
                        <a:spcAft>
                          <a:spcPts val="0"/>
                        </a:spcAft>
                        <a:buNone/>
                      </a:pPr>
                      <a:r>
                        <a:rPr lang="en" sz="1000"/>
                        <a:t>89.01</a:t>
                      </a:r>
                      <a:endParaRPr sz="1000"/>
                    </a:p>
                  </a:txBody>
                  <a:tcPr marL="91425" marR="91425" marT="91425" marB="91425"/>
                </a:tc>
                <a:tc>
                  <a:txBody>
                    <a:bodyPr/>
                    <a:lstStyle/>
                    <a:p>
                      <a:pPr marL="0" lvl="0" indent="0" algn="l" rtl="0">
                        <a:spcBef>
                          <a:spcPts val="0"/>
                        </a:spcBef>
                        <a:spcAft>
                          <a:spcPts val="0"/>
                        </a:spcAft>
                        <a:buNone/>
                      </a:pPr>
                      <a:r>
                        <a:rPr lang="en" sz="1000"/>
                        <a:t>91.82</a:t>
                      </a:r>
                      <a:endParaRPr sz="1000"/>
                    </a:p>
                  </a:txBody>
                  <a:tcPr marL="91425" marR="91425" marT="91425" marB="91425"/>
                </a:tc>
                <a:tc>
                  <a:txBody>
                    <a:bodyPr/>
                    <a:lstStyle/>
                    <a:p>
                      <a:pPr marL="0" lvl="0" indent="0" algn="l" rtl="0">
                        <a:spcBef>
                          <a:spcPts val="0"/>
                        </a:spcBef>
                        <a:spcAft>
                          <a:spcPts val="0"/>
                        </a:spcAft>
                        <a:buNone/>
                      </a:pPr>
                      <a:r>
                        <a:rPr lang="en" sz="1000"/>
                        <a:t>98.1</a:t>
                      </a:r>
                      <a:endParaRPr sz="1000"/>
                    </a:p>
                  </a:txBody>
                  <a:tcPr marL="91425" marR="91425" marT="91425" marB="91425"/>
                </a:tc>
                <a:extLst>
                  <a:ext uri="{0D108BD9-81ED-4DB2-BD59-A6C34878D82A}">
                    <a16:rowId xmlns:a16="http://schemas.microsoft.com/office/drawing/2014/main" val="10001"/>
                  </a:ext>
                </a:extLst>
              </a:tr>
              <a:tr h="322050">
                <a:tc>
                  <a:txBody>
                    <a:bodyPr/>
                    <a:lstStyle/>
                    <a:p>
                      <a:pPr marL="0" lvl="0" indent="0" algn="l" rtl="0">
                        <a:spcBef>
                          <a:spcPts val="0"/>
                        </a:spcBef>
                        <a:spcAft>
                          <a:spcPts val="0"/>
                        </a:spcAft>
                        <a:buClr>
                          <a:schemeClr val="dk1"/>
                        </a:buClr>
                        <a:buSzPts val="1100"/>
                        <a:buFont typeface="Arial"/>
                        <a:buNone/>
                      </a:pPr>
                      <a:r>
                        <a:rPr lang="en" sz="1000">
                          <a:solidFill>
                            <a:schemeClr val="dk1"/>
                          </a:solidFill>
                        </a:rPr>
                        <a:t>Naive Bayes(Gaussian)</a:t>
                      </a:r>
                      <a:endParaRPr sz="1000"/>
                    </a:p>
                  </a:txBody>
                  <a:tcPr marL="91425" marR="91425" marT="91425" marB="91425"/>
                </a:tc>
                <a:tc>
                  <a:txBody>
                    <a:bodyPr/>
                    <a:lstStyle/>
                    <a:p>
                      <a:pPr marL="0" lvl="0" indent="0" algn="l" rtl="0">
                        <a:spcBef>
                          <a:spcPts val="0"/>
                        </a:spcBef>
                        <a:spcAft>
                          <a:spcPts val="0"/>
                        </a:spcAft>
                        <a:buNone/>
                      </a:pPr>
                      <a:r>
                        <a:rPr lang="en" sz="1000"/>
                        <a:t>93.16</a:t>
                      </a:r>
                      <a:endParaRPr sz="1000"/>
                    </a:p>
                  </a:txBody>
                  <a:tcPr marL="91425" marR="91425" marT="91425" marB="91425"/>
                </a:tc>
                <a:tc>
                  <a:txBody>
                    <a:bodyPr/>
                    <a:lstStyle/>
                    <a:p>
                      <a:pPr marL="0" lvl="0" indent="0" algn="l" rtl="0">
                        <a:spcBef>
                          <a:spcPts val="0"/>
                        </a:spcBef>
                        <a:spcAft>
                          <a:spcPts val="0"/>
                        </a:spcAft>
                        <a:buNone/>
                      </a:pPr>
                      <a:r>
                        <a:rPr lang="en" sz="1000"/>
                        <a:t>97.18</a:t>
                      </a:r>
                      <a:endParaRPr sz="1000"/>
                    </a:p>
                  </a:txBody>
                  <a:tcPr marL="91425" marR="91425" marT="91425" marB="91425"/>
                </a:tc>
                <a:tc>
                  <a:txBody>
                    <a:bodyPr/>
                    <a:lstStyle/>
                    <a:p>
                      <a:pPr marL="0" lvl="0" indent="0" algn="l" rtl="0">
                        <a:spcBef>
                          <a:spcPts val="0"/>
                        </a:spcBef>
                        <a:spcAft>
                          <a:spcPts val="0"/>
                        </a:spcAft>
                        <a:buNone/>
                      </a:pPr>
                      <a:r>
                        <a:rPr lang="en" sz="1000"/>
                        <a:t>76.4</a:t>
                      </a:r>
                      <a:endParaRPr sz="1000"/>
                    </a:p>
                  </a:txBody>
                  <a:tcPr marL="91425" marR="91425" marT="91425" marB="91425"/>
                </a:tc>
                <a:tc>
                  <a:txBody>
                    <a:bodyPr/>
                    <a:lstStyle/>
                    <a:p>
                      <a:pPr marL="0" lvl="0" indent="0" algn="l" rtl="0">
                        <a:spcBef>
                          <a:spcPts val="0"/>
                        </a:spcBef>
                        <a:spcAft>
                          <a:spcPts val="0"/>
                        </a:spcAft>
                        <a:buNone/>
                      </a:pPr>
                      <a:r>
                        <a:rPr lang="en" sz="1000"/>
                        <a:t>85.56</a:t>
                      </a:r>
                      <a:endParaRPr sz="1000"/>
                    </a:p>
                  </a:txBody>
                  <a:tcPr marL="91425" marR="91425" marT="91425" marB="91425"/>
                </a:tc>
                <a:tc>
                  <a:txBody>
                    <a:bodyPr/>
                    <a:lstStyle/>
                    <a:p>
                      <a:pPr marL="0" lvl="0" indent="0" algn="l" rtl="0">
                        <a:spcBef>
                          <a:spcPts val="0"/>
                        </a:spcBef>
                        <a:spcAft>
                          <a:spcPts val="0"/>
                        </a:spcAft>
                        <a:buNone/>
                      </a:pPr>
                      <a:r>
                        <a:rPr lang="en" sz="1000"/>
                        <a:t>97.3</a:t>
                      </a:r>
                      <a:endParaRPr sz="1000"/>
                    </a:p>
                  </a:txBody>
                  <a:tcPr marL="91425" marR="91425" marT="91425" marB="91425"/>
                </a:tc>
                <a:extLst>
                  <a:ext uri="{0D108BD9-81ED-4DB2-BD59-A6C34878D82A}">
                    <a16:rowId xmlns:a16="http://schemas.microsoft.com/office/drawing/2014/main" val="10002"/>
                  </a:ext>
                </a:extLst>
              </a:tr>
              <a:tr h="322050">
                <a:tc>
                  <a:txBody>
                    <a:bodyPr/>
                    <a:lstStyle/>
                    <a:p>
                      <a:pPr marL="0" lvl="0" indent="0" algn="l" rtl="0">
                        <a:spcBef>
                          <a:spcPts val="0"/>
                        </a:spcBef>
                        <a:spcAft>
                          <a:spcPts val="0"/>
                        </a:spcAft>
                        <a:buClr>
                          <a:schemeClr val="dk1"/>
                        </a:buClr>
                        <a:buSzPts val="1100"/>
                        <a:buFont typeface="Arial"/>
                        <a:buNone/>
                      </a:pPr>
                      <a:r>
                        <a:rPr lang="en" sz="1000">
                          <a:solidFill>
                            <a:schemeClr val="dk1"/>
                          </a:solidFill>
                        </a:rPr>
                        <a:t>Naive Bayes(Bernoulli)</a:t>
                      </a:r>
                      <a:endParaRPr sz="1000"/>
                    </a:p>
                  </a:txBody>
                  <a:tcPr marL="91425" marR="91425" marT="91425" marB="91425"/>
                </a:tc>
                <a:tc>
                  <a:txBody>
                    <a:bodyPr/>
                    <a:lstStyle/>
                    <a:p>
                      <a:pPr marL="0" lvl="0" indent="0" algn="l" rtl="0">
                        <a:spcBef>
                          <a:spcPts val="0"/>
                        </a:spcBef>
                        <a:spcAft>
                          <a:spcPts val="0"/>
                        </a:spcAft>
                        <a:buNone/>
                      </a:pPr>
                      <a:r>
                        <a:rPr lang="en" sz="1000"/>
                        <a:t>87.03</a:t>
                      </a:r>
                      <a:endParaRPr sz="1000"/>
                    </a:p>
                  </a:txBody>
                  <a:tcPr marL="91425" marR="91425" marT="91425" marB="91425"/>
                </a:tc>
                <a:tc>
                  <a:txBody>
                    <a:bodyPr/>
                    <a:lstStyle/>
                    <a:p>
                      <a:pPr marL="0" lvl="0" indent="0" algn="l" rtl="0">
                        <a:spcBef>
                          <a:spcPts val="0"/>
                        </a:spcBef>
                        <a:spcAft>
                          <a:spcPts val="0"/>
                        </a:spcAft>
                        <a:buNone/>
                      </a:pPr>
                      <a:r>
                        <a:rPr lang="en" sz="1000"/>
                        <a:t>85.91</a:t>
                      </a:r>
                      <a:endParaRPr sz="1000"/>
                    </a:p>
                  </a:txBody>
                  <a:tcPr marL="91425" marR="91425" marT="91425" marB="91425"/>
                </a:tc>
                <a:tc>
                  <a:txBody>
                    <a:bodyPr/>
                    <a:lstStyle/>
                    <a:p>
                      <a:pPr marL="0" lvl="0" indent="0" algn="l" rtl="0">
                        <a:spcBef>
                          <a:spcPts val="0"/>
                        </a:spcBef>
                        <a:spcAft>
                          <a:spcPts val="0"/>
                        </a:spcAft>
                        <a:buNone/>
                      </a:pPr>
                      <a:r>
                        <a:rPr lang="en" sz="1000"/>
                        <a:t>61.20</a:t>
                      </a:r>
                      <a:endParaRPr sz="1000"/>
                    </a:p>
                  </a:txBody>
                  <a:tcPr marL="91425" marR="91425" marT="91425" marB="91425"/>
                </a:tc>
                <a:tc>
                  <a:txBody>
                    <a:bodyPr/>
                    <a:lstStyle/>
                    <a:p>
                      <a:pPr marL="0" lvl="0" indent="0" algn="l" rtl="0">
                        <a:spcBef>
                          <a:spcPts val="0"/>
                        </a:spcBef>
                        <a:spcAft>
                          <a:spcPts val="0"/>
                        </a:spcAft>
                        <a:buNone/>
                      </a:pPr>
                      <a:r>
                        <a:rPr lang="en" sz="1000"/>
                        <a:t>71.44</a:t>
                      </a:r>
                      <a:endParaRPr sz="1000"/>
                    </a:p>
                  </a:txBody>
                  <a:tcPr marL="91425" marR="91425" marT="91425" marB="91425"/>
                </a:tc>
                <a:tc>
                  <a:txBody>
                    <a:bodyPr/>
                    <a:lstStyle/>
                    <a:p>
                      <a:pPr marL="0" lvl="0" indent="0" algn="l" rtl="0">
                        <a:spcBef>
                          <a:spcPts val="0"/>
                        </a:spcBef>
                        <a:spcAft>
                          <a:spcPts val="0"/>
                        </a:spcAft>
                        <a:buNone/>
                      </a:pPr>
                      <a:r>
                        <a:rPr lang="en" sz="1000"/>
                        <a:t>93.4</a:t>
                      </a:r>
                      <a:endParaRPr sz="1000"/>
                    </a:p>
                  </a:txBody>
                  <a:tcPr marL="91425" marR="91425" marT="91425" marB="91425"/>
                </a:tc>
                <a:extLst>
                  <a:ext uri="{0D108BD9-81ED-4DB2-BD59-A6C34878D82A}">
                    <a16:rowId xmlns:a16="http://schemas.microsoft.com/office/drawing/2014/main" val="10003"/>
                  </a:ext>
                </a:extLst>
              </a:tr>
              <a:tr h="468450">
                <a:tc>
                  <a:txBody>
                    <a:bodyPr/>
                    <a:lstStyle/>
                    <a:p>
                      <a:pPr marL="0" lvl="0" indent="0" algn="l" rtl="0">
                        <a:spcBef>
                          <a:spcPts val="0"/>
                        </a:spcBef>
                        <a:spcAft>
                          <a:spcPts val="0"/>
                        </a:spcAft>
                        <a:buNone/>
                      </a:pPr>
                      <a:r>
                        <a:rPr lang="en" sz="1000"/>
                        <a:t>SVM(kernel=rbf)</a:t>
                      </a:r>
                      <a:endParaRPr sz="1000"/>
                    </a:p>
                  </a:txBody>
                  <a:tcPr marL="91425" marR="91425" marT="91425" marB="91425"/>
                </a:tc>
                <a:tc>
                  <a:txBody>
                    <a:bodyPr/>
                    <a:lstStyle/>
                    <a:p>
                      <a:pPr marL="0" lvl="0" indent="0" algn="l" rtl="0">
                        <a:spcBef>
                          <a:spcPts val="0"/>
                        </a:spcBef>
                        <a:spcAft>
                          <a:spcPts val="0"/>
                        </a:spcAft>
                        <a:buNone/>
                      </a:pPr>
                      <a:r>
                        <a:rPr lang="en" sz="1000"/>
                        <a:t>96.72</a:t>
                      </a:r>
                      <a:endParaRPr sz="1000"/>
                    </a:p>
                  </a:txBody>
                  <a:tcPr marL="91425" marR="91425" marT="91425" marB="91425"/>
                </a:tc>
                <a:tc>
                  <a:txBody>
                    <a:bodyPr/>
                    <a:lstStyle/>
                    <a:p>
                      <a:pPr marL="0" lvl="0" indent="0" algn="l" rtl="0">
                        <a:spcBef>
                          <a:spcPts val="0"/>
                        </a:spcBef>
                        <a:spcAft>
                          <a:spcPts val="0"/>
                        </a:spcAft>
                        <a:buNone/>
                      </a:pPr>
                      <a:r>
                        <a:rPr lang="en" sz="1000"/>
                        <a:t>98.42</a:t>
                      </a:r>
                      <a:endParaRPr sz="1000"/>
                    </a:p>
                  </a:txBody>
                  <a:tcPr marL="91425" marR="91425" marT="91425" marB="91425"/>
                </a:tc>
                <a:tc>
                  <a:txBody>
                    <a:bodyPr/>
                    <a:lstStyle/>
                    <a:p>
                      <a:pPr marL="0" lvl="0" indent="0" algn="l" rtl="0">
                        <a:spcBef>
                          <a:spcPts val="0"/>
                        </a:spcBef>
                        <a:spcAft>
                          <a:spcPts val="0"/>
                        </a:spcAft>
                        <a:buNone/>
                      </a:pPr>
                      <a:r>
                        <a:rPr lang="en" sz="1000"/>
                        <a:t>89.08</a:t>
                      </a:r>
                      <a:endParaRPr sz="1000"/>
                    </a:p>
                  </a:txBody>
                  <a:tcPr marL="91425" marR="91425" marT="91425" marB="91425"/>
                </a:tc>
                <a:tc>
                  <a:txBody>
                    <a:bodyPr/>
                    <a:lstStyle/>
                    <a:p>
                      <a:pPr marL="0" lvl="0" indent="0" algn="l" rtl="0">
                        <a:spcBef>
                          <a:spcPts val="0"/>
                        </a:spcBef>
                        <a:spcAft>
                          <a:spcPts val="0"/>
                        </a:spcAft>
                        <a:buNone/>
                      </a:pPr>
                      <a:r>
                        <a:rPr lang="en" sz="1000"/>
                        <a:t>93.515</a:t>
                      </a:r>
                      <a:endParaRPr sz="10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000">
                          <a:solidFill>
                            <a:schemeClr val="dk1"/>
                          </a:solidFill>
                        </a:rPr>
                        <a:t>98.8</a:t>
                      </a:r>
                      <a:endParaRPr sz="1000"/>
                    </a:p>
                  </a:txBody>
                  <a:tcPr marL="91425" marR="91425" marT="91425" marB="91425"/>
                </a:tc>
                <a:extLst>
                  <a:ext uri="{0D108BD9-81ED-4DB2-BD59-A6C34878D82A}">
                    <a16:rowId xmlns:a16="http://schemas.microsoft.com/office/drawing/2014/main" val="10004"/>
                  </a:ext>
                </a:extLst>
              </a:tr>
              <a:tr h="614850">
                <a:tc>
                  <a:txBody>
                    <a:bodyPr/>
                    <a:lstStyle/>
                    <a:p>
                      <a:pPr marL="0" lvl="0" indent="0" algn="l" rtl="0">
                        <a:spcBef>
                          <a:spcPts val="0"/>
                        </a:spcBef>
                        <a:spcAft>
                          <a:spcPts val="0"/>
                        </a:spcAft>
                        <a:buNone/>
                      </a:pPr>
                      <a:r>
                        <a:rPr lang="en" sz="1000"/>
                        <a:t>Random forest</a:t>
                      </a:r>
                      <a:endParaRPr sz="1000"/>
                    </a:p>
                    <a:p>
                      <a:pPr marL="0" lvl="0" indent="0" algn="l" rtl="0">
                        <a:spcBef>
                          <a:spcPts val="0"/>
                        </a:spcBef>
                        <a:spcAft>
                          <a:spcPts val="0"/>
                        </a:spcAft>
                        <a:buNone/>
                      </a:pPr>
                      <a:r>
                        <a:rPr lang="en" sz="1000"/>
                        <a:t>(estimator=20,depth=10,criteria=gini)</a:t>
                      </a:r>
                      <a:endParaRPr sz="1000"/>
                    </a:p>
                  </a:txBody>
                  <a:tcPr marL="91425" marR="91425" marT="91425" marB="91425"/>
                </a:tc>
                <a:tc>
                  <a:txBody>
                    <a:bodyPr/>
                    <a:lstStyle/>
                    <a:p>
                      <a:pPr marL="0" lvl="0" indent="0" algn="l" rtl="0">
                        <a:spcBef>
                          <a:spcPts val="0"/>
                        </a:spcBef>
                        <a:spcAft>
                          <a:spcPts val="0"/>
                        </a:spcAft>
                        <a:buNone/>
                      </a:pPr>
                      <a:r>
                        <a:rPr lang="en" sz="1000"/>
                        <a:t>94.51</a:t>
                      </a:r>
                      <a:endParaRPr sz="1000"/>
                    </a:p>
                  </a:txBody>
                  <a:tcPr marL="91425" marR="91425" marT="91425" marB="91425"/>
                </a:tc>
                <a:tc>
                  <a:txBody>
                    <a:bodyPr/>
                    <a:lstStyle/>
                    <a:p>
                      <a:pPr marL="0" lvl="0" indent="0" algn="l" rtl="0">
                        <a:spcBef>
                          <a:spcPts val="0"/>
                        </a:spcBef>
                        <a:spcAft>
                          <a:spcPts val="0"/>
                        </a:spcAft>
                        <a:buNone/>
                      </a:pPr>
                      <a:r>
                        <a:rPr lang="en" sz="1000"/>
                        <a:t>95.63</a:t>
                      </a:r>
                      <a:endParaRPr sz="1000"/>
                    </a:p>
                  </a:txBody>
                  <a:tcPr marL="91425" marR="91425" marT="91425" marB="91425"/>
                </a:tc>
                <a:tc>
                  <a:txBody>
                    <a:bodyPr/>
                    <a:lstStyle/>
                    <a:p>
                      <a:pPr marL="0" lvl="0" indent="0" algn="l" rtl="0">
                        <a:spcBef>
                          <a:spcPts val="0"/>
                        </a:spcBef>
                        <a:spcAft>
                          <a:spcPts val="0"/>
                        </a:spcAft>
                        <a:buNone/>
                      </a:pPr>
                      <a:r>
                        <a:rPr lang="en" sz="1000"/>
                        <a:t>83.95</a:t>
                      </a:r>
                      <a:endParaRPr sz="1000"/>
                    </a:p>
                  </a:txBody>
                  <a:tcPr marL="91425" marR="91425" marT="91425" marB="91425"/>
                </a:tc>
                <a:tc>
                  <a:txBody>
                    <a:bodyPr/>
                    <a:lstStyle/>
                    <a:p>
                      <a:pPr marL="0" lvl="0" indent="0" algn="l" rtl="0">
                        <a:spcBef>
                          <a:spcPts val="0"/>
                        </a:spcBef>
                        <a:spcAft>
                          <a:spcPts val="0"/>
                        </a:spcAft>
                        <a:buNone/>
                      </a:pPr>
                      <a:r>
                        <a:rPr lang="en" sz="1000"/>
                        <a:t>89.00</a:t>
                      </a:r>
                      <a:endParaRPr sz="1000"/>
                    </a:p>
                  </a:txBody>
                  <a:tcPr marL="91425" marR="91425" marT="91425" marB="91425"/>
                </a:tc>
                <a:tc>
                  <a:txBody>
                    <a:bodyPr/>
                    <a:lstStyle/>
                    <a:p>
                      <a:pPr marL="0" lvl="0" indent="0" algn="l" rtl="0">
                        <a:spcBef>
                          <a:spcPts val="0"/>
                        </a:spcBef>
                        <a:spcAft>
                          <a:spcPts val="0"/>
                        </a:spcAft>
                        <a:buNone/>
                      </a:pPr>
                      <a:r>
                        <a:rPr lang="en" sz="1000"/>
                        <a:t>98.8</a:t>
                      </a:r>
                      <a:endParaRPr sz="1000"/>
                    </a:p>
                  </a:txBody>
                  <a:tcPr marL="91425" marR="91425" marT="91425" marB="91425"/>
                </a:tc>
                <a:extLst>
                  <a:ext uri="{0D108BD9-81ED-4DB2-BD59-A6C34878D82A}">
                    <a16:rowId xmlns:a16="http://schemas.microsoft.com/office/drawing/2014/main" val="10005"/>
                  </a:ext>
                </a:extLst>
              </a:tr>
              <a:tr h="614850">
                <a:tc>
                  <a:txBody>
                    <a:bodyPr/>
                    <a:lstStyle/>
                    <a:p>
                      <a:pPr marL="0" lvl="0" indent="0" algn="l" rtl="0">
                        <a:spcBef>
                          <a:spcPts val="0"/>
                        </a:spcBef>
                        <a:spcAft>
                          <a:spcPts val="0"/>
                        </a:spcAft>
                        <a:buNone/>
                      </a:pPr>
                      <a:r>
                        <a:rPr lang="en" sz="1000"/>
                        <a:t>AdaBoost</a:t>
                      </a:r>
                      <a:r>
                        <a:rPr lang="en" sz="1000">
                          <a:solidFill>
                            <a:schemeClr val="dk1"/>
                          </a:solidFill>
                        </a:rPr>
                        <a:t>(estimator=20,depth=10,criteria=gini)</a:t>
                      </a:r>
                      <a:endParaRPr sz="1000">
                        <a:solidFill>
                          <a:schemeClr val="dk1"/>
                        </a:solidFill>
                      </a:endParaRPr>
                    </a:p>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r>
                        <a:rPr lang="en" sz="1000"/>
                        <a:t>95.23</a:t>
                      </a:r>
                      <a:endParaRPr sz="1000"/>
                    </a:p>
                  </a:txBody>
                  <a:tcPr marL="91425" marR="91425" marT="91425" marB="91425"/>
                </a:tc>
                <a:tc>
                  <a:txBody>
                    <a:bodyPr/>
                    <a:lstStyle/>
                    <a:p>
                      <a:pPr marL="0" lvl="0" indent="0" algn="l" rtl="0">
                        <a:spcBef>
                          <a:spcPts val="0"/>
                        </a:spcBef>
                        <a:spcAft>
                          <a:spcPts val="0"/>
                        </a:spcAft>
                        <a:buNone/>
                      </a:pPr>
                      <a:r>
                        <a:rPr lang="en" sz="1000"/>
                        <a:t>94.20</a:t>
                      </a:r>
                      <a:endParaRPr sz="1000"/>
                    </a:p>
                  </a:txBody>
                  <a:tcPr marL="91425" marR="91425" marT="91425" marB="91425"/>
                </a:tc>
                <a:tc>
                  <a:txBody>
                    <a:bodyPr/>
                    <a:lstStyle/>
                    <a:p>
                      <a:pPr marL="0" lvl="0" indent="0" algn="l" rtl="0">
                        <a:spcBef>
                          <a:spcPts val="0"/>
                        </a:spcBef>
                        <a:spcAft>
                          <a:spcPts val="0"/>
                        </a:spcAft>
                        <a:buNone/>
                      </a:pPr>
                      <a:r>
                        <a:rPr lang="en" sz="1000"/>
                        <a:t>87.45</a:t>
                      </a:r>
                      <a:endParaRPr sz="1000"/>
                    </a:p>
                  </a:txBody>
                  <a:tcPr marL="91425" marR="91425" marT="91425" marB="91425"/>
                </a:tc>
                <a:tc>
                  <a:txBody>
                    <a:bodyPr/>
                    <a:lstStyle/>
                    <a:p>
                      <a:pPr marL="0" lvl="0" indent="0" algn="l" rtl="0">
                        <a:spcBef>
                          <a:spcPts val="0"/>
                        </a:spcBef>
                        <a:spcAft>
                          <a:spcPts val="0"/>
                        </a:spcAft>
                        <a:buNone/>
                      </a:pPr>
                      <a:r>
                        <a:rPr lang="en" sz="1000"/>
                        <a:t>90.31</a:t>
                      </a:r>
                      <a:endParaRPr sz="1000"/>
                    </a:p>
                  </a:txBody>
                  <a:tcPr marL="91425" marR="91425" marT="91425" marB="91425"/>
                </a:tc>
                <a:tc>
                  <a:txBody>
                    <a:bodyPr/>
                    <a:lstStyle/>
                    <a:p>
                      <a:pPr marL="0" lvl="0" indent="0" algn="l" rtl="0">
                        <a:spcBef>
                          <a:spcPts val="0"/>
                        </a:spcBef>
                        <a:spcAft>
                          <a:spcPts val="0"/>
                        </a:spcAft>
                        <a:buNone/>
                      </a:pPr>
                      <a:r>
                        <a:rPr lang="en" sz="1000"/>
                        <a:t>99.7</a:t>
                      </a:r>
                      <a:endParaRPr sz="1000"/>
                    </a:p>
                  </a:txBody>
                  <a:tcPr marL="91425" marR="91425" marT="91425" marB="91425"/>
                </a:tc>
                <a:extLst>
                  <a:ext uri="{0D108BD9-81ED-4DB2-BD59-A6C34878D82A}">
                    <a16:rowId xmlns:a16="http://schemas.microsoft.com/office/drawing/2014/main" val="10006"/>
                  </a:ext>
                </a:extLst>
              </a:tr>
              <a:tr h="468450">
                <a:tc>
                  <a:txBody>
                    <a:bodyPr/>
                    <a:lstStyle/>
                    <a:p>
                      <a:pPr marL="0" lvl="0" indent="0" algn="l" rtl="0">
                        <a:spcBef>
                          <a:spcPts val="0"/>
                        </a:spcBef>
                        <a:spcAft>
                          <a:spcPts val="0"/>
                        </a:spcAft>
                        <a:buNone/>
                      </a:pPr>
                      <a:r>
                        <a:rPr lang="en" sz="1000"/>
                        <a:t>XGboost(estimator=20,depth=8,objective=’binary:logistic)</a:t>
                      </a:r>
                      <a:endParaRPr sz="1000"/>
                    </a:p>
                  </a:txBody>
                  <a:tcPr marL="91425" marR="91425" marT="91425" marB="91425"/>
                </a:tc>
                <a:tc>
                  <a:txBody>
                    <a:bodyPr/>
                    <a:lstStyle/>
                    <a:p>
                      <a:pPr marL="0" lvl="0" indent="0" algn="l" rtl="0">
                        <a:spcBef>
                          <a:spcPts val="0"/>
                        </a:spcBef>
                        <a:spcAft>
                          <a:spcPts val="0"/>
                        </a:spcAft>
                        <a:buNone/>
                      </a:pPr>
                      <a:r>
                        <a:rPr lang="en" sz="1000"/>
                        <a:t>95.47</a:t>
                      </a:r>
                      <a:endParaRPr sz="1000"/>
                    </a:p>
                  </a:txBody>
                  <a:tcPr marL="91425" marR="91425" marT="91425" marB="91425"/>
                </a:tc>
                <a:tc>
                  <a:txBody>
                    <a:bodyPr/>
                    <a:lstStyle/>
                    <a:p>
                      <a:pPr marL="0" lvl="0" indent="0" algn="l" rtl="0">
                        <a:spcBef>
                          <a:spcPts val="0"/>
                        </a:spcBef>
                        <a:spcAft>
                          <a:spcPts val="0"/>
                        </a:spcAft>
                        <a:buNone/>
                      </a:pPr>
                      <a:r>
                        <a:rPr lang="en" sz="1000"/>
                        <a:t>94.34</a:t>
                      </a:r>
                      <a:endParaRPr sz="1000"/>
                    </a:p>
                  </a:txBody>
                  <a:tcPr marL="91425" marR="91425" marT="91425" marB="91425"/>
                </a:tc>
                <a:tc>
                  <a:txBody>
                    <a:bodyPr/>
                    <a:lstStyle/>
                    <a:p>
                      <a:pPr marL="0" lvl="0" indent="0" algn="l" rtl="0">
                        <a:spcBef>
                          <a:spcPts val="0"/>
                        </a:spcBef>
                        <a:spcAft>
                          <a:spcPts val="0"/>
                        </a:spcAft>
                        <a:buNone/>
                      </a:pPr>
                      <a:r>
                        <a:rPr lang="en" sz="1000"/>
                        <a:t>88.23</a:t>
                      </a:r>
                      <a:endParaRPr sz="1000"/>
                    </a:p>
                  </a:txBody>
                  <a:tcPr marL="91425" marR="91425" marT="91425" marB="91425"/>
                </a:tc>
                <a:tc>
                  <a:txBody>
                    <a:bodyPr/>
                    <a:lstStyle/>
                    <a:p>
                      <a:pPr marL="0" lvl="0" indent="0" algn="l" rtl="0">
                        <a:spcBef>
                          <a:spcPts val="0"/>
                        </a:spcBef>
                        <a:spcAft>
                          <a:spcPts val="0"/>
                        </a:spcAft>
                        <a:buNone/>
                      </a:pPr>
                      <a:r>
                        <a:rPr lang="en" sz="1000"/>
                        <a:t>91.11</a:t>
                      </a:r>
                      <a:endParaRPr sz="1000"/>
                    </a:p>
                  </a:txBody>
                  <a:tcPr marL="91425" marR="91425" marT="91425" marB="91425"/>
                </a:tc>
                <a:tc>
                  <a:txBody>
                    <a:bodyPr/>
                    <a:lstStyle/>
                    <a:p>
                      <a:pPr marL="0" lvl="0" indent="0" algn="l" rtl="0">
                        <a:spcBef>
                          <a:spcPts val="0"/>
                        </a:spcBef>
                        <a:spcAft>
                          <a:spcPts val="0"/>
                        </a:spcAft>
                        <a:buNone/>
                      </a:pPr>
                      <a:r>
                        <a:rPr lang="en" sz="1000"/>
                        <a:t>99.8</a:t>
                      </a:r>
                      <a:endParaRPr sz="1000"/>
                    </a:p>
                  </a:txBody>
                  <a:tcPr marL="91425" marR="91425" marT="91425" marB="91425"/>
                </a:tc>
                <a:extLst>
                  <a:ext uri="{0D108BD9-81ED-4DB2-BD59-A6C34878D82A}">
                    <a16:rowId xmlns:a16="http://schemas.microsoft.com/office/drawing/2014/main" val="10007"/>
                  </a:ext>
                </a:extLst>
              </a:tr>
              <a:tr h="468450">
                <a:tc>
                  <a:txBody>
                    <a:bodyPr/>
                    <a:lstStyle/>
                    <a:p>
                      <a:pPr marL="0" lvl="0" indent="0" algn="l" rtl="0">
                        <a:spcBef>
                          <a:spcPts val="0"/>
                        </a:spcBef>
                        <a:spcAft>
                          <a:spcPts val="0"/>
                        </a:spcAft>
                        <a:buNone/>
                      </a:pPr>
                      <a:r>
                        <a:rPr lang="en" sz="1000"/>
                        <a:t>ANN</a:t>
                      </a:r>
                      <a:endParaRPr sz="1000"/>
                    </a:p>
                  </a:txBody>
                  <a:tcPr marL="91425" marR="91425" marT="91425" marB="91425"/>
                </a:tc>
                <a:tc>
                  <a:txBody>
                    <a:bodyPr/>
                    <a:lstStyle/>
                    <a:p>
                      <a:pPr marL="0" lvl="0" indent="0" algn="l" rtl="0">
                        <a:spcBef>
                          <a:spcPts val="0"/>
                        </a:spcBef>
                        <a:spcAft>
                          <a:spcPts val="0"/>
                        </a:spcAft>
                        <a:buNone/>
                      </a:pPr>
                      <a:r>
                        <a:rPr lang="en" sz="1000"/>
                        <a:t>94.38</a:t>
                      </a:r>
                      <a:endParaRPr sz="1000"/>
                    </a:p>
                  </a:txBody>
                  <a:tcPr marL="91425" marR="91425" marT="91425" marB="91425"/>
                </a:tc>
                <a:tc>
                  <a:txBody>
                    <a:bodyPr/>
                    <a:lstStyle/>
                    <a:p>
                      <a:pPr marL="0" lvl="0" indent="0" algn="l" rtl="0">
                        <a:spcBef>
                          <a:spcPts val="0"/>
                        </a:spcBef>
                        <a:spcAft>
                          <a:spcPts val="0"/>
                        </a:spcAft>
                        <a:buNone/>
                      </a:pPr>
                      <a:r>
                        <a:rPr lang="en" sz="1000"/>
                        <a:t>80.48</a:t>
                      </a:r>
                      <a:endParaRPr sz="1000"/>
                    </a:p>
                  </a:txBody>
                  <a:tcPr marL="91425" marR="91425" marT="91425" marB="91425"/>
                </a:tc>
                <a:tc>
                  <a:txBody>
                    <a:bodyPr/>
                    <a:lstStyle/>
                    <a:p>
                      <a:pPr marL="0" lvl="0" indent="0" algn="l" rtl="0">
                        <a:spcBef>
                          <a:spcPts val="0"/>
                        </a:spcBef>
                        <a:spcAft>
                          <a:spcPts val="0"/>
                        </a:spcAft>
                        <a:buNone/>
                      </a:pPr>
                      <a:r>
                        <a:rPr lang="en" sz="1000"/>
                        <a:t>99.66</a:t>
                      </a:r>
                      <a:endParaRPr sz="1000"/>
                    </a:p>
                  </a:txBody>
                  <a:tcPr marL="91425" marR="91425" marT="91425" marB="91425"/>
                </a:tc>
                <a:tc>
                  <a:txBody>
                    <a:bodyPr/>
                    <a:lstStyle/>
                    <a:p>
                      <a:pPr marL="0" lvl="0" indent="0" algn="l" rtl="0">
                        <a:spcBef>
                          <a:spcPts val="0"/>
                        </a:spcBef>
                        <a:spcAft>
                          <a:spcPts val="0"/>
                        </a:spcAft>
                        <a:buNone/>
                      </a:pPr>
                      <a:r>
                        <a:rPr lang="en" sz="1000"/>
                        <a:t>89.05</a:t>
                      </a:r>
                      <a:endParaRPr sz="1000"/>
                    </a:p>
                  </a:txBody>
                  <a:tcPr marL="91425" marR="91425" marT="91425" marB="91425"/>
                </a:tc>
                <a:tc>
                  <a:txBody>
                    <a:bodyPr/>
                    <a:lstStyle/>
                    <a:p>
                      <a:pPr marL="0" lvl="0" indent="0" algn="l" rtl="0">
                        <a:spcBef>
                          <a:spcPts val="0"/>
                        </a:spcBef>
                        <a:spcAft>
                          <a:spcPts val="0"/>
                        </a:spcAft>
                        <a:buNone/>
                      </a:pPr>
                      <a:r>
                        <a:rPr lang="en" sz="1000"/>
                        <a:t>97.8</a:t>
                      </a:r>
                      <a:endParaRPr sz="1000"/>
                    </a:p>
                  </a:txBody>
                  <a:tcPr marL="91425" marR="91425" marT="91425" marB="91425"/>
                </a:tc>
                <a:extLst>
                  <a:ext uri="{0D108BD9-81ED-4DB2-BD59-A6C34878D82A}">
                    <a16:rowId xmlns:a16="http://schemas.microsoft.com/office/drawing/2014/main" val="10008"/>
                  </a:ext>
                </a:extLst>
              </a:tr>
            </a:tbl>
          </a:graphicData>
        </a:graphic>
      </p:graphicFrame>
      <p:sp>
        <p:nvSpPr>
          <p:cNvPr id="226" name="Google Shape;226;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3"/>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 ( AUC-ROC of TOP 4)</a:t>
            </a:r>
            <a:endParaRPr/>
          </a:p>
        </p:txBody>
      </p:sp>
      <p:sp>
        <p:nvSpPr>
          <p:cNvPr id="232" name="Google Shape;232;p33"/>
          <p:cNvSpPr txBox="1">
            <a:spLocks noGrp="1"/>
          </p:cNvSpPr>
          <p:nvPr>
            <p:ph type="body" idx="1"/>
          </p:nvPr>
        </p:nvSpPr>
        <p:spPr>
          <a:xfrm>
            <a:off x="1760075" y="1009575"/>
            <a:ext cx="1229400" cy="664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SVM</a:t>
            </a:r>
            <a:endParaRPr/>
          </a:p>
        </p:txBody>
      </p:sp>
      <p:sp>
        <p:nvSpPr>
          <p:cNvPr id="233" name="Google Shape;233;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pic>
        <p:nvPicPr>
          <p:cNvPr id="234" name="Google Shape;234;p33"/>
          <p:cNvPicPr preferRelativeResize="0"/>
          <p:nvPr/>
        </p:nvPicPr>
        <p:blipFill>
          <a:blip r:embed="rId3">
            <a:alphaModFix/>
          </a:blip>
          <a:stretch>
            <a:fillRect/>
          </a:stretch>
        </p:blipFill>
        <p:spPr>
          <a:xfrm>
            <a:off x="289826" y="1576125"/>
            <a:ext cx="4169925" cy="2830375"/>
          </a:xfrm>
          <a:prstGeom prst="rect">
            <a:avLst/>
          </a:prstGeom>
          <a:noFill/>
          <a:ln>
            <a:noFill/>
          </a:ln>
        </p:spPr>
      </p:pic>
      <p:pic>
        <p:nvPicPr>
          <p:cNvPr id="235" name="Google Shape;235;p33"/>
          <p:cNvPicPr preferRelativeResize="0"/>
          <p:nvPr/>
        </p:nvPicPr>
        <p:blipFill>
          <a:blip r:embed="rId4">
            <a:alphaModFix/>
          </a:blip>
          <a:stretch>
            <a:fillRect/>
          </a:stretch>
        </p:blipFill>
        <p:spPr>
          <a:xfrm>
            <a:off x="4614275" y="1673775"/>
            <a:ext cx="4325250" cy="2237376"/>
          </a:xfrm>
          <a:prstGeom prst="rect">
            <a:avLst/>
          </a:prstGeom>
          <a:noFill/>
          <a:ln>
            <a:noFill/>
          </a:ln>
        </p:spPr>
      </p:pic>
      <p:sp>
        <p:nvSpPr>
          <p:cNvPr id="236" name="Google Shape;236;p33"/>
          <p:cNvSpPr txBox="1">
            <a:spLocks noGrp="1"/>
          </p:cNvSpPr>
          <p:nvPr>
            <p:ph type="body" idx="1"/>
          </p:nvPr>
        </p:nvSpPr>
        <p:spPr>
          <a:xfrm>
            <a:off x="6343650" y="1009575"/>
            <a:ext cx="2128800" cy="664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Random Forest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p:nvPr/>
        </p:nvSpPr>
        <p:spPr>
          <a:xfrm>
            <a:off x="234725" y="292375"/>
            <a:ext cx="7455300" cy="9993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2800" b="1">
                <a:solidFill>
                  <a:srgbClr val="424242"/>
                </a:solidFill>
                <a:latin typeface="Maven Pro"/>
                <a:ea typeface="Maven Pro"/>
                <a:cs typeface="Maven Pro"/>
                <a:sym typeface="Maven Pro"/>
              </a:rPr>
              <a:t>Motivation</a:t>
            </a:r>
            <a:endParaRPr sz="2800" b="1">
              <a:solidFill>
                <a:srgbClr val="424242"/>
              </a:solidFill>
              <a:latin typeface="Maven Pro"/>
              <a:ea typeface="Maven Pro"/>
              <a:cs typeface="Maven Pro"/>
              <a:sym typeface="Maven Pro"/>
            </a:endParaRPr>
          </a:p>
        </p:txBody>
      </p:sp>
      <p:sp>
        <p:nvSpPr>
          <p:cNvPr id="86" name="Google Shape;86;p16"/>
          <p:cNvSpPr txBox="1"/>
          <p:nvPr/>
        </p:nvSpPr>
        <p:spPr>
          <a:xfrm>
            <a:off x="234725" y="1012500"/>
            <a:ext cx="8643900" cy="38964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SzPts val="275"/>
              <a:buNone/>
            </a:pPr>
            <a:r>
              <a:rPr lang="en" sz="2095" b="1">
                <a:solidFill>
                  <a:srgbClr val="424242"/>
                </a:solidFill>
                <a:latin typeface="Nunito"/>
                <a:ea typeface="Nunito"/>
                <a:cs typeface="Nunito"/>
                <a:sym typeface="Nunito"/>
              </a:rPr>
              <a:t>Customer Attrition is defined as the loss of customers by a business.</a:t>
            </a:r>
            <a:endParaRPr sz="2095" b="1">
              <a:solidFill>
                <a:srgbClr val="424242"/>
              </a:solidFill>
              <a:latin typeface="Nunito"/>
              <a:ea typeface="Nunito"/>
              <a:cs typeface="Nunito"/>
              <a:sym typeface="Nunito"/>
            </a:endParaRPr>
          </a:p>
          <a:p>
            <a:pPr marL="0" lvl="0" indent="0" algn="just" rtl="0">
              <a:lnSpc>
                <a:spcPct val="115000"/>
              </a:lnSpc>
              <a:spcBef>
                <a:spcPts val="1200"/>
              </a:spcBef>
              <a:spcAft>
                <a:spcPts val="0"/>
              </a:spcAft>
              <a:buSzPts val="275"/>
              <a:buNone/>
            </a:pPr>
            <a:r>
              <a:rPr lang="en" sz="2095" b="1">
                <a:solidFill>
                  <a:srgbClr val="424242"/>
                </a:solidFill>
                <a:latin typeface="Nunito"/>
                <a:ea typeface="Nunito"/>
                <a:cs typeface="Nunito"/>
                <a:sym typeface="Nunito"/>
              </a:rPr>
              <a:t>Predicting the churn/attrition rate is very useful because a low attrition rate implies customers are happy with the service provided. And also for every customer that churns, you are losing potential profits.</a:t>
            </a:r>
            <a:endParaRPr sz="2095" b="1">
              <a:solidFill>
                <a:srgbClr val="424242"/>
              </a:solidFill>
              <a:latin typeface="Nunito"/>
              <a:ea typeface="Nunito"/>
              <a:cs typeface="Nunito"/>
              <a:sym typeface="Nunito"/>
            </a:endParaRPr>
          </a:p>
          <a:p>
            <a:pPr marL="0" lvl="0" indent="0" algn="just" rtl="0">
              <a:lnSpc>
                <a:spcPct val="115000"/>
              </a:lnSpc>
              <a:spcBef>
                <a:spcPts val="1200"/>
              </a:spcBef>
              <a:spcAft>
                <a:spcPts val="1200"/>
              </a:spcAft>
              <a:buSzPts val="275"/>
              <a:buNone/>
            </a:pPr>
            <a:r>
              <a:rPr lang="en" sz="2095" b="1">
                <a:solidFill>
                  <a:srgbClr val="424242"/>
                </a:solidFill>
                <a:latin typeface="Nunito"/>
                <a:ea typeface="Nunito"/>
                <a:cs typeface="Nunito"/>
                <a:sym typeface="Nunito"/>
              </a:rPr>
              <a:t>In contrast, high attrition rate implies dissatisfaction of customers with the service, causing them to leave. High attrition is a clear sign of losing foothold and rival rising as the customers who leave would mostly turn up to some other service provider.</a:t>
            </a:r>
            <a:endParaRPr sz="725" b="1">
              <a:solidFill>
                <a:srgbClr val="424242"/>
              </a:solidFill>
              <a:latin typeface="Nunito"/>
              <a:ea typeface="Nunito"/>
              <a:cs typeface="Nunito"/>
              <a:sym typeface="Nunito"/>
            </a:endParaRPr>
          </a:p>
        </p:txBody>
      </p:sp>
      <p:sp>
        <p:nvSpPr>
          <p:cNvPr id="87" name="Google Shape;8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4"/>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 ( AUC-ROC of TOP 4)</a:t>
            </a:r>
            <a:endParaRPr/>
          </a:p>
        </p:txBody>
      </p:sp>
      <p:sp>
        <p:nvSpPr>
          <p:cNvPr id="242" name="Google Shape;242;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243" name="Google Shape;243;p34"/>
          <p:cNvSpPr txBox="1">
            <a:spLocks noGrp="1"/>
          </p:cNvSpPr>
          <p:nvPr>
            <p:ph type="body" idx="1"/>
          </p:nvPr>
        </p:nvSpPr>
        <p:spPr>
          <a:xfrm>
            <a:off x="1760075" y="1009575"/>
            <a:ext cx="1229400" cy="664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XGBoost</a:t>
            </a:r>
            <a:endParaRPr/>
          </a:p>
        </p:txBody>
      </p:sp>
      <p:sp>
        <p:nvSpPr>
          <p:cNvPr id="244" name="Google Shape;244;p34"/>
          <p:cNvSpPr txBox="1">
            <a:spLocks noGrp="1"/>
          </p:cNvSpPr>
          <p:nvPr>
            <p:ph type="body" idx="1"/>
          </p:nvPr>
        </p:nvSpPr>
        <p:spPr>
          <a:xfrm>
            <a:off x="6343650" y="1009575"/>
            <a:ext cx="2128800" cy="664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ADABoost</a:t>
            </a:r>
            <a:endParaRPr/>
          </a:p>
        </p:txBody>
      </p:sp>
      <p:pic>
        <p:nvPicPr>
          <p:cNvPr id="245" name="Google Shape;245;p34"/>
          <p:cNvPicPr preferRelativeResize="0"/>
          <p:nvPr/>
        </p:nvPicPr>
        <p:blipFill>
          <a:blip r:embed="rId3">
            <a:alphaModFix/>
          </a:blip>
          <a:stretch>
            <a:fillRect/>
          </a:stretch>
        </p:blipFill>
        <p:spPr>
          <a:xfrm>
            <a:off x="114175" y="1673777"/>
            <a:ext cx="4325250" cy="2237377"/>
          </a:xfrm>
          <a:prstGeom prst="rect">
            <a:avLst/>
          </a:prstGeom>
          <a:noFill/>
          <a:ln>
            <a:noFill/>
          </a:ln>
        </p:spPr>
      </p:pic>
      <p:pic>
        <p:nvPicPr>
          <p:cNvPr id="246" name="Google Shape;246;p34"/>
          <p:cNvPicPr preferRelativeResize="0"/>
          <p:nvPr/>
        </p:nvPicPr>
        <p:blipFill>
          <a:blip r:embed="rId4">
            <a:alphaModFix/>
          </a:blip>
          <a:stretch>
            <a:fillRect/>
          </a:stretch>
        </p:blipFill>
        <p:spPr>
          <a:xfrm>
            <a:off x="4946725" y="1804550"/>
            <a:ext cx="3993481" cy="2065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5"/>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 (Category Wise Best Performance)</a:t>
            </a:r>
            <a:endParaRPr/>
          </a:p>
        </p:txBody>
      </p:sp>
      <p:sp>
        <p:nvSpPr>
          <p:cNvPr id="252" name="Google Shape;252;p35"/>
          <p:cNvSpPr txBox="1">
            <a:spLocks noGrp="1"/>
          </p:cNvSpPr>
          <p:nvPr>
            <p:ph type="body" idx="1"/>
          </p:nvPr>
        </p:nvSpPr>
        <p:spPr>
          <a:xfrm>
            <a:off x="311700" y="949100"/>
            <a:ext cx="8520600" cy="410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Accuracy: SVM (kernel=rbf) [96.72] &gt; XGBoost (estimator=20, depth=8, objective=’binary:logistic’) [95.47] &gt; ADABoost (estimator=20, depth=10, criteria=’gini’) [95.23]</a:t>
            </a:r>
            <a:endParaRPr/>
          </a:p>
          <a:p>
            <a:pPr marL="0" lvl="0" indent="0" algn="l" rtl="0">
              <a:spcBef>
                <a:spcPts val="1600"/>
              </a:spcBef>
              <a:spcAft>
                <a:spcPts val="0"/>
              </a:spcAft>
              <a:buNone/>
            </a:pPr>
            <a:r>
              <a:rPr lang="en"/>
              <a:t>Precision: SVM [98.42] &gt; Naive Bayes(Gaussian) [97.18] &gt; Random Forest (estimator=20, depth=10, criteria=’gini’) [95.63]</a:t>
            </a:r>
            <a:endParaRPr/>
          </a:p>
          <a:p>
            <a:pPr marL="0" lvl="0" indent="0" algn="l" rtl="0">
              <a:spcBef>
                <a:spcPts val="1600"/>
              </a:spcBef>
              <a:spcAft>
                <a:spcPts val="0"/>
              </a:spcAft>
              <a:buNone/>
            </a:pPr>
            <a:r>
              <a:rPr lang="en"/>
              <a:t>Recall: ANN [99.66] &gt; SVM [89.08] &gt; Logistic [89.01]</a:t>
            </a:r>
            <a:endParaRPr/>
          </a:p>
          <a:p>
            <a:pPr marL="0" lvl="0" indent="0" algn="l" rtl="0">
              <a:spcBef>
                <a:spcPts val="1600"/>
              </a:spcBef>
              <a:spcAft>
                <a:spcPts val="0"/>
              </a:spcAft>
              <a:buNone/>
            </a:pPr>
            <a:r>
              <a:rPr lang="en"/>
              <a:t>F1: SVM [93.51] &gt; Logistic [91.82] &gt; XGBoost [91.11]</a:t>
            </a:r>
            <a:endParaRPr/>
          </a:p>
          <a:p>
            <a:pPr marL="0" lvl="0" indent="0" algn="l" rtl="0">
              <a:spcBef>
                <a:spcPts val="1600"/>
              </a:spcBef>
              <a:spcAft>
                <a:spcPts val="0"/>
              </a:spcAft>
              <a:buNone/>
            </a:pPr>
            <a:r>
              <a:rPr lang="en"/>
              <a:t>AUC-ROC Score: XGBoost [99.8] &gt; ADABoost [99.7] &gt; SVM [98.8]</a:t>
            </a:r>
            <a:endParaRPr/>
          </a:p>
          <a:p>
            <a:pPr marL="0" lvl="0" indent="0" algn="l" rtl="0">
              <a:spcBef>
                <a:spcPts val="1600"/>
              </a:spcBef>
              <a:spcAft>
                <a:spcPts val="1600"/>
              </a:spcAft>
              <a:buNone/>
            </a:pPr>
            <a:r>
              <a:rPr lang="en" b="1"/>
              <a:t>OVERALL: SVM is best, followed by XGBoost with small margin</a:t>
            </a:r>
            <a:endParaRPr b="1"/>
          </a:p>
        </p:txBody>
      </p:sp>
      <p:sp>
        <p:nvSpPr>
          <p:cNvPr id="253" name="Google Shape;253;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6"/>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Timeline</a:t>
            </a:r>
            <a:endParaRPr/>
          </a:p>
        </p:txBody>
      </p:sp>
      <p:sp>
        <p:nvSpPr>
          <p:cNvPr id="259" name="Google Shape;259;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200"/>
              <a:t>Followed:</a:t>
            </a:r>
            <a:endParaRPr sz="1200"/>
          </a:p>
          <a:p>
            <a:pPr marL="0" lvl="0" indent="0" algn="l" rtl="0">
              <a:lnSpc>
                <a:spcPct val="100000"/>
              </a:lnSpc>
              <a:spcBef>
                <a:spcPts val="1600"/>
              </a:spcBef>
              <a:spcAft>
                <a:spcPts val="0"/>
              </a:spcAft>
              <a:buClr>
                <a:schemeClr val="dk1"/>
              </a:buClr>
              <a:buSzPts val="1100"/>
              <a:buFont typeface="Arial"/>
              <a:buNone/>
            </a:pPr>
            <a:r>
              <a:rPr lang="en" sz="1200"/>
              <a:t>Week 3- Data Exploration, Data pre-processing and Data Visualization</a:t>
            </a:r>
            <a:endParaRPr sz="1200"/>
          </a:p>
          <a:p>
            <a:pPr marL="0" lvl="0" indent="0" algn="l" rtl="0">
              <a:lnSpc>
                <a:spcPct val="100000"/>
              </a:lnSpc>
              <a:spcBef>
                <a:spcPts val="1600"/>
              </a:spcBef>
              <a:spcAft>
                <a:spcPts val="0"/>
              </a:spcAft>
              <a:buClr>
                <a:schemeClr val="dk1"/>
              </a:buClr>
              <a:buSzPts val="1100"/>
              <a:buFont typeface="Arial"/>
              <a:buNone/>
            </a:pPr>
            <a:r>
              <a:rPr lang="en" sz="1200"/>
              <a:t>Week 4-5- Feature Selection</a:t>
            </a:r>
            <a:endParaRPr sz="1200"/>
          </a:p>
          <a:p>
            <a:pPr marL="0" lvl="0" indent="0" algn="l" rtl="0">
              <a:lnSpc>
                <a:spcPct val="100000"/>
              </a:lnSpc>
              <a:spcBef>
                <a:spcPts val="1600"/>
              </a:spcBef>
              <a:spcAft>
                <a:spcPts val="0"/>
              </a:spcAft>
              <a:buClr>
                <a:schemeClr val="dk1"/>
              </a:buClr>
              <a:buSzPts val="1100"/>
              <a:buFont typeface="Arial"/>
              <a:buNone/>
            </a:pPr>
            <a:r>
              <a:rPr lang="en" sz="1200"/>
              <a:t>Week 6- Logistic Regression, Naive Bayes</a:t>
            </a:r>
            <a:endParaRPr sz="1200"/>
          </a:p>
          <a:p>
            <a:pPr marL="0" lvl="0" indent="0" algn="l" rtl="0">
              <a:lnSpc>
                <a:spcPct val="100000"/>
              </a:lnSpc>
              <a:spcBef>
                <a:spcPts val="1600"/>
              </a:spcBef>
              <a:spcAft>
                <a:spcPts val="0"/>
              </a:spcAft>
              <a:buClr>
                <a:schemeClr val="dk1"/>
              </a:buClr>
              <a:buSzPts val="1100"/>
              <a:buFont typeface="Arial"/>
              <a:buNone/>
            </a:pPr>
            <a:r>
              <a:rPr lang="en" sz="1200"/>
              <a:t>Week 7- Support Vector Machines,Decision Trees and Random Forest</a:t>
            </a:r>
            <a:endParaRPr sz="1200"/>
          </a:p>
          <a:p>
            <a:pPr marL="0" lvl="0" indent="0" algn="l" rtl="0">
              <a:lnSpc>
                <a:spcPct val="100000"/>
              </a:lnSpc>
              <a:spcBef>
                <a:spcPts val="1600"/>
              </a:spcBef>
              <a:spcAft>
                <a:spcPts val="0"/>
              </a:spcAft>
              <a:buClr>
                <a:schemeClr val="dk1"/>
              </a:buClr>
              <a:buSzPts val="1100"/>
              <a:buFont typeface="Arial"/>
              <a:buNone/>
            </a:pPr>
            <a:r>
              <a:rPr lang="en" sz="1200"/>
              <a:t>Week 8- Artificial Neural Network</a:t>
            </a:r>
            <a:endParaRPr sz="1200"/>
          </a:p>
          <a:p>
            <a:pPr marL="0" lvl="0" indent="0" algn="l" rtl="0">
              <a:lnSpc>
                <a:spcPct val="100000"/>
              </a:lnSpc>
              <a:spcBef>
                <a:spcPts val="1600"/>
              </a:spcBef>
              <a:spcAft>
                <a:spcPts val="0"/>
              </a:spcAft>
              <a:buClr>
                <a:schemeClr val="dk1"/>
              </a:buClr>
              <a:buSzPts val="1100"/>
              <a:buFont typeface="Arial"/>
              <a:buNone/>
            </a:pPr>
            <a:r>
              <a:rPr lang="en" sz="1200"/>
              <a:t>Week 9- Performance Analysis of Models</a:t>
            </a:r>
            <a:endParaRPr sz="1200"/>
          </a:p>
          <a:p>
            <a:pPr marL="0" lvl="0" indent="0" algn="l" rtl="0">
              <a:lnSpc>
                <a:spcPct val="100000"/>
              </a:lnSpc>
              <a:spcBef>
                <a:spcPts val="1600"/>
              </a:spcBef>
              <a:spcAft>
                <a:spcPts val="0"/>
              </a:spcAft>
              <a:buClr>
                <a:schemeClr val="dk1"/>
              </a:buClr>
              <a:buSzPts val="1100"/>
              <a:buFont typeface="Arial"/>
              <a:buNone/>
            </a:pPr>
            <a:r>
              <a:rPr lang="en" sz="1200"/>
              <a:t>Week 10- Model Testing and Improvement(Bias, Variance, Hyperparameter Tuning)</a:t>
            </a:r>
            <a:endParaRPr sz="1200"/>
          </a:p>
          <a:p>
            <a:pPr marL="0" lvl="0" indent="0" algn="l" rtl="0">
              <a:lnSpc>
                <a:spcPct val="100000"/>
              </a:lnSpc>
              <a:spcBef>
                <a:spcPts val="1600"/>
              </a:spcBef>
              <a:spcAft>
                <a:spcPts val="0"/>
              </a:spcAft>
              <a:buClr>
                <a:schemeClr val="dk1"/>
              </a:buClr>
              <a:buSzPts val="1100"/>
              <a:buFont typeface="Arial"/>
              <a:buNone/>
            </a:pPr>
            <a:r>
              <a:rPr lang="en" sz="1200"/>
              <a:t>Week 11- Final Report Writing</a:t>
            </a:r>
            <a:endParaRPr sz="1200"/>
          </a:p>
          <a:p>
            <a:pPr marL="0" lvl="0" indent="0" algn="l" rtl="0">
              <a:lnSpc>
                <a:spcPct val="100000"/>
              </a:lnSpc>
              <a:spcBef>
                <a:spcPts val="1600"/>
              </a:spcBef>
              <a:spcAft>
                <a:spcPts val="1600"/>
              </a:spcAft>
              <a:buNone/>
            </a:pPr>
            <a:endParaRPr sz="1200"/>
          </a:p>
        </p:txBody>
      </p:sp>
      <p:sp>
        <p:nvSpPr>
          <p:cNvPr id="260" name="Google Shape;260;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7"/>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Contribution</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66" name="Google Shape;266;p37"/>
          <p:cNvSpPr txBox="1">
            <a:spLocks noGrp="1"/>
          </p:cNvSpPr>
          <p:nvPr>
            <p:ph type="body" idx="1"/>
          </p:nvPr>
        </p:nvSpPr>
        <p:spPr>
          <a:xfrm>
            <a:off x="311700" y="1152475"/>
            <a:ext cx="8520600" cy="34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dirty="0"/>
              <a:t>All Members had equal contributions. There distributed work is given below:</a:t>
            </a:r>
            <a:endParaRPr sz="1500" b="1" dirty="0"/>
          </a:p>
          <a:p>
            <a:pPr marL="0" lvl="0" indent="0" algn="l" rtl="0">
              <a:spcBef>
                <a:spcPts val="1600"/>
              </a:spcBef>
              <a:spcAft>
                <a:spcPts val="0"/>
              </a:spcAft>
              <a:buNone/>
            </a:pPr>
            <a:r>
              <a:rPr lang="en" sz="1500" b="1" dirty="0"/>
              <a:t>Ishit Bajpai - EDA, Data Cleaning, Naive Bayes, Logistic Regression, ANN</a:t>
            </a:r>
            <a:endParaRPr sz="1500" b="1" dirty="0"/>
          </a:p>
          <a:p>
            <a:pPr marL="0" lvl="0" indent="0" algn="l" rtl="0">
              <a:spcBef>
                <a:spcPts val="1600"/>
              </a:spcBef>
              <a:spcAft>
                <a:spcPts val="0"/>
              </a:spcAft>
              <a:buNone/>
            </a:pPr>
            <a:r>
              <a:rPr lang="en" sz="1500" b="1" dirty="0"/>
              <a:t>Keshav Rajput - Debugging , Result Analysis and Report(TSNE,PCA) splits etc, Dataset</a:t>
            </a:r>
            <a:endParaRPr sz="1500" b="1" dirty="0"/>
          </a:p>
          <a:p>
            <a:pPr marL="0" lvl="0" indent="0" algn="l" rtl="0">
              <a:spcBef>
                <a:spcPts val="1600"/>
              </a:spcBef>
              <a:spcAft>
                <a:spcPts val="0"/>
              </a:spcAft>
              <a:buNone/>
            </a:pPr>
            <a:r>
              <a:rPr lang="en" sz="1500" b="1" dirty="0"/>
              <a:t>Prachi - Random Forest,  KFold Cross validation, EDA, SVM, ADABoost</a:t>
            </a:r>
            <a:endParaRPr sz="1500" b="1" dirty="0"/>
          </a:p>
          <a:p>
            <a:pPr marL="0" lvl="0" indent="0" algn="l" rtl="0">
              <a:spcBef>
                <a:spcPts val="1600"/>
              </a:spcBef>
              <a:spcAft>
                <a:spcPts val="1600"/>
              </a:spcAft>
              <a:buNone/>
            </a:pPr>
            <a:r>
              <a:rPr lang="en" sz="1500" b="1" dirty="0"/>
              <a:t>Satyam - Literature Review, Report, Presentation, EDA, Result Analysis, PCA, XGBoost</a:t>
            </a:r>
            <a:endParaRPr sz="1500" b="1" dirty="0"/>
          </a:p>
        </p:txBody>
      </p:sp>
      <p:sp>
        <p:nvSpPr>
          <p:cNvPr id="267" name="Google Shape;267;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p:nvPr/>
        </p:nvSpPr>
        <p:spPr>
          <a:xfrm>
            <a:off x="234725" y="292375"/>
            <a:ext cx="7455300" cy="9993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2800" b="1">
                <a:solidFill>
                  <a:srgbClr val="424242"/>
                </a:solidFill>
                <a:latin typeface="Maven Pro"/>
                <a:ea typeface="Maven Pro"/>
                <a:cs typeface="Maven Pro"/>
                <a:sym typeface="Maven Pro"/>
              </a:rPr>
              <a:t>Motivation</a:t>
            </a:r>
            <a:endParaRPr sz="2800" b="1">
              <a:solidFill>
                <a:srgbClr val="424242"/>
              </a:solidFill>
              <a:latin typeface="Maven Pro"/>
              <a:ea typeface="Maven Pro"/>
              <a:cs typeface="Maven Pro"/>
              <a:sym typeface="Maven Pro"/>
            </a:endParaRPr>
          </a:p>
        </p:txBody>
      </p:sp>
      <p:sp>
        <p:nvSpPr>
          <p:cNvPr id="93" name="Google Shape;93;p17"/>
          <p:cNvSpPr txBox="1"/>
          <p:nvPr/>
        </p:nvSpPr>
        <p:spPr>
          <a:xfrm>
            <a:off x="234725" y="1012500"/>
            <a:ext cx="8613300" cy="3896400"/>
          </a:xfrm>
          <a:prstGeom prst="rect">
            <a:avLst/>
          </a:prstGeom>
          <a:noFill/>
          <a:ln>
            <a:noFill/>
          </a:ln>
        </p:spPr>
        <p:txBody>
          <a:bodyPr spcFirstLastPara="1" wrap="square" lIns="91425" tIns="91425" rIns="91425" bIns="91425" anchor="t" anchorCtr="0">
            <a:noAutofit/>
          </a:bodyPr>
          <a:lstStyle/>
          <a:p>
            <a:pPr marL="457200" lvl="0" indent="-361950" algn="just" rtl="0">
              <a:lnSpc>
                <a:spcPct val="115000"/>
              </a:lnSpc>
              <a:spcBef>
                <a:spcPts val="0"/>
              </a:spcBef>
              <a:spcAft>
                <a:spcPts val="0"/>
              </a:spcAft>
              <a:buClr>
                <a:srgbClr val="424242"/>
              </a:buClr>
              <a:buSzPts val="2100"/>
              <a:buFont typeface="Nunito"/>
              <a:buChar char="●"/>
            </a:pPr>
            <a:r>
              <a:rPr lang="en" sz="2100" b="1">
                <a:solidFill>
                  <a:srgbClr val="424242"/>
                </a:solidFill>
                <a:latin typeface="Nunito"/>
                <a:ea typeface="Nunito"/>
                <a:cs typeface="Nunito"/>
                <a:sym typeface="Nunito"/>
              </a:rPr>
              <a:t>According to Forbes, it costs 5 times more to acquire a new customer than it does to retain one.</a:t>
            </a:r>
            <a:endParaRPr sz="2100" b="1">
              <a:solidFill>
                <a:srgbClr val="424242"/>
              </a:solidFill>
              <a:latin typeface="Nunito"/>
              <a:ea typeface="Nunito"/>
              <a:cs typeface="Nunito"/>
              <a:sym typeface="Nunito"/>
            </a:endParaRPr>
          </a:p>
          <a:p>
            <a:pPr marL="457200" lvl="0" indent="-361950" algn="just" rtl="0">
              <a:lnSpc>
                <a:spcPct val="115000"/>
              </a:lnSpc>
              <a:spcBef>
                <a:spcPts val="0"/>
              </a:spcBef>
              <a:spcAft>
                <a:spcPts val="0"/>
              </a:spcAft>
              <a:buClr>
                <a:srgbClr val="424242"/>
              </a:buClr>
              <a:buSzPts val="2100"/>
              <a:buFont typeface="Nunito"/>
              <a:buChar char="●"/>
            </a:pPr>
            <a:r>
              <a:rPr lang="en" sz="2100" b="1">
                <a:solidFill>
                  <a:srgbClr val="424242"/>
                </a:solidFill>
                <a:latin typeface="Nunito"/>
                <a:ea typeface="Nunito"/>
                <a:cs typeface="Nunito"/>
                <a:sym typeface="Nunito"/>
              </a:rPr>
              <a:t>Companies lose about $1.6 trillion per year due to customer attrition.</a:t>
            </a:r>
            <a:endParaRPr sz="2100" b="1">
              <a:solidFill>
                <a:srgbClr val="424242"/>
              </a:solidFill>
              <a:latin typeface="Nunito"/>
              <a:ea typeface="Nunito"/>
              <a:cs typeface="Nunito"/>
              <a:sym typeface="Nunito"/>
            </a:endParaRPr>
          </a:p>
          <a:p>
            <a:pPr marL="457200" lvl="0" indent="-361950" algn="just" rtl="0">
              <a:lnSpc>
                <a:spcPct val="115000"/>
              </a:lnSpc>
              <a:spcBef>
                <a:spcPts val="0"/>
              </a:spcBef>
              <a:spcAft>
                <a:spcPts val="0"/>
              </a:spcAft>
              <a:buClr>
                <a:srgbClr val="424242"/>
              </a:buClr>
              <a:buSzPts val="2100"/>
              <a:buFont typeface="Nunito"/>
              <a:buChar char="●"/>
            </a:pPr>
            <a:r>
              <a:rPr lang="en" sz="2100" b="1">
                <a:solidFill>
                  <a:srgbClr val="424242"/>
                </a:solidFill>
                <a:latin typeface="Nunito"/>
                <a:ea typeface="Nunito"/>
                <a:cs typeface="Nunito"/>
                <a:sym typeface="Nunito"/>
              </a:rPr>
              <a:t>Moreover, the Harvard Business School report claims that on average, a 5% increase in customer retention rates results in 25% – 95% increase of profits. </a:t>
            </a:r>
            <a:endParaRPr sz="2100" b="1">
              <a:solidFill>
                <a:srgbClr val="424242"/>
              </a:solidFill>
              <a:latin typeface="Nunito"/>
              <a:ea typeface="Nunito"/>
              <a:cs typeface="Nunito"/>
              <a:sym typeface="Nunito"/>
            </a:endParaRPr>
          </a:p>
          <a:p>
            <a:pPr marL="457200" lvl="0" indent="-361950" algn="just" rtl="0">
              <a:lnSpc>
                <a:spcPct val="115000"/>
              </a:lnSpc>
              <a:spcBef>
                <a:spcPts val="0"/>
              </a:spcBef>
              <a:spcAft>
                <a:spcPts val="0"/>
              </a:spcAft>
              <a:buClr>
                <a:srgbClr val="424242"/>
              </a:buClr>
              <a:buSzPts val="2100"/>
              <a:buFont typeface="Nunito"/>
              <a:buChar char="●"/>
            </a:pPr>
            <a:r>
              <a:rPr lang="en" sz="2100" b="1">
                <a:solidFill>
                  <a:srgbClr val="424242"/>
                </a:solidFill>
                <a:latin typeface="Nunito"/>
                <a:ea typeface="Nunito"/>
                <a:cs typeface="Nunito"/>
                <a:sym typeface="Nunito"/>
              </a:rPr>
              <a:t>We aim to analyze the factors on which attrition depends along with predicting customer attrition in order to sustain the company.</a:t>
            </a:r>
            <a:endParaRPr sz="2100" b="1">
              <a:solidFill>
                <a:srgbClr val="424242"/>
              </a:solidFill>
              <a:latin typeface="Nunito"/>
              <a:ea typeface="Nunito"/>
              <a:cs typeface="Nunito"/>
              <a:sym typeface="Nunito"/>
            </a:endParaRPr>
          </a:p>
          <a:p>
            <a:pPr marL="457200" lvl="0" indent="0" algn="just" rtl="0">
              <a:lnSpc>
                <a:spcPct val="115000"/>
              </a:lnSpc>
              <a:spcBef>
                <a:spcPts val="1200"/>
              </a:spcBef>
              <a:spcAft>
                <a:spcPts val="1200"/>
              </a:spcAft>
              <a:buNone/>
            </a:pPr>
            <a:endParaRPr sz="2100">
              <a:solidFill>
                <a:srgbClr val="424242"/>
              </a:solidFill>
              <a:latin typeface="Nunito"/>
              <a:ea typeface="Nunito"/>
              <a:cs typeface="Nunito"/>
              <a:sym typeface="Nunito"/>
            </a:endParaRPr>
          </a:p>
        </p:txBody>
      </p:sp>
      <p:sp>
        <p:nvSpPr>
          <p:cNvPr id="94" name="Google Shape;9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Literature Review</a:t>
            </a:r>
            <a:endParaRPr/>
          </a:p>
        </p:txBody>
      </p:sp>
      <p:sp>
        <p:nvSpPr>
          <p:cNvPr id="100" name="Google Shape;100;p18"/>
          <p:cNvSpPr txBox="1"/>
          <p:nvPr/>
        </p:nvSpPr>
        <p:spPr>
          <a:xfrm>
            <a:off x="0" y="1252775"/>
            <a:ext cx="9144000" cy="1686300"/>
          </a:xfrm>
          <a:prstGeom prst="rect">
            <a:avLst/>
          </a:prstGeom>
          <a:noFill/>
          <a:ln>
            <a:noFill/>
          </a:ln>
        </p:spPr>
        <p:txBody>
          <a:bodyPr spcFirstLastPara="1" wrap="square" lIns="91425" tIns="91425" rIns="91425" bIns="91425" anchor="t" anchorCtr="0">
            <a:normAutofit lnSpcReduction="20000"/>
          </a:bodyPr>
          <a:lstStyle/>
          <a:p>
            <a:pPr marL="0" lvl="0" indent="0" algn="just" rtl="0">
              <a:lnSpc>
                <a:spcPct val="115000"/>
              </a:lnSpc>
              <a:spcBef>
                <a:spcPts val="0"/>
              </a:spcBef>
              <a:spcAft>
                <a:spcPts val="0"/>
              </a:spcAft>
              <a:buNone/>
            </a:pPr>
            <a:r>
              <a:rPr lang="en" sz="1300">
                <a:solidFill>
                  <a:srgbClr val="424242"/>
                </a:solidFill>
                <a:latin typeface="Nunito"/>
                <a:ea typeface="Nunito"/>
                <a:cs typeface="Nunito"/>
                <a:sym typeface="Nunito"/>
              </a:rPr>
              <a:t>Different features of Datasets are introduced: 2 six-month Henley segmentation(divides customers and potential customers into different groups or levels according to characteristics, needs, and commercial values), precise 4-month call details, line information, bill and payment information, account information, etc.</a:t>
            </a:r>
            <a:endParaRPr sz="1300">
              <a:solidFill>
                <a:srgbClr val="424242"/>
              </a:solidFill>
              <a:latin typeface="Nunito"/>
              <a:ea typeface="Nunito"/>
              <a:cs typeface="Nunito"/>
              <a:sym typeface="Nunito"/>
            </a:endParaRPr>
          </a:p>
          <a:p>
            <a:pPr marL="0" lvl="0" indent="0" algn="just" rtl="0">
              <a:lnSpc>
                <a:spcPct val="115000"/>
              </a:lnSpc>
              <a:spcBef>
                <a:spcPts val="1200"/>
              </a:spcBef>
              <a:spcAft>
                <a:spcPts val="1200"/>
              </a:spcAft>
              <a:buNone/>
            </a:pPr>
            <a:r>
              <a:rPr lang="en" sz="1300">
                <a:solidFill>
                  <a:srgbClr val="424242"/>
                </a:solidFill>
                <a:latin typeface="Nunito"/>
                <a:ea typeface="Nunito"/>
                <a:cs typeface="Nunito"/>
                <a:sym typeface="Nunito"/>
              </a:rPr>
              <a:t>Results: feature subset of call details is more effective for churn prediction, most useful type of call detail is information of local calls, feature of the 6-bill with payment is the best for the SVM and C4.5, results from SVM and C4.5 are the best. AUC values from DMEL are the lowest for any feature set, prediction rates obtained by Naive Bayes modelling technique are very bad (large number of features, not transformed into low dimension).</a:t>
            </a:r>
            <a:endParaRPr sz="1300">
              <a:solidFill>
                <a:srgbClr val="424242"/>
              </a:solidFill>
              <a:latin typeface="Nunito"/>
              <a:ea typeface="Nunito"/>
              <a:cs typeface="Nunito"/>
              <a:sym typeface="Nunito"/>
            </a:endParaRPr>
          </a:p>
        </p:txBody>
      </p:sp>
      <p:sp>
        <p:nvSpPr>
          <p:cNvPr id="101" name="Google Shape;101;p18"/>
          <p:cNvSpPr txBox="1"/>
          <p:nvPr/>
        </p:nvSpPr>
        <p:spPr>
          <a:xfrm>
            <a:off x="0" y="839600"/>
            <a:ext cx="9144000" cy="4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u="sng">
                <a:solidFill>
                  <a:srgbClr val="27278B"/>
                </a:solid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Customer churn prediction in telecom</a:t>
            </a:r>
            <a:r>
              <a:rPr lang="en" sz="1200" b="1">
                <a:solidFill>
                  <a:srgbClr val="424242"/>
                </a:solidFill>
                <a:latin typeface="Maven Pro"/>
                <a:ea typeface="Maven Pro"/>
                <a:cs typeface="Maven Pro"/>
                <a:sym typeface="Maven Pro"/>
              </a:rPr>
              <a:t> </a:t>
            </a:r>
            <a:r>
              <a:rPr lang="en" sz="1100" b="1">
                <a:solidFill>
                  <a:srgbClr val="424242"/>
                </a:solidFill>
                <a:latin typeface="Maven Pro"/>
                <a:ea typeface="Maven Pro"/>
                <a:cs typeface="Maven Pro"/>
                <a:sym typeface="Maven Pro"/>
              </a:rPr>
              <a:t>(Bingquan Huang, Mohand Tahar Kechadi, Brian Buckley, Jan 2012)</a:t>
            </a:r>
            <a:endParaRPr sz="1100" b="1">
              <a:solidFill>
                <a:srgbClr val="424242"/>
              </a:solidFill>
              <a:latin typeface="Maven Pro"/>
              <a:ea typeface="Maven Pro"/>
              <a:cs typeface="Maven Pro"/>
              <a:sym typeface="Maven Pro"/>
            </a:endParaRPr>
          </a:p>
        </p:txBody>
      </p:sp>
      <p:sp>
        <p:nvSpPr>
          <p:cNvPr id="102" name="Google Shape;102;p18"/>
          <p:cNvSpPr txBox="1"/>
          <p:nvPr/>
        </p:nvSpPr>
        <p:spPr>
          <a:xfrm>
            <a:off x="0" y="3178750"/>
            <a:ext cx="9144000" cy="1913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300">
                <a:solidFill>
                  <a:srgbClr val="333333"/>
                </a:solidFill>
                <a:highlight>
                  <a:srgbClr val="FCFCFC"/>
                </a:highlight>
                <a:latin typeface="Nunito"/>
                <a:ea typeface="Nunito"/>
                <a:cs typeface="Nunito"/>
                <a:sym typeface="Nunito"/>
              </a:rPr>
              <a:t>Model developed in this work uses machine learning techniques on big data platform and builds a new way of feature engineering and selection. In order to measure the performance of the model, the Area Under Curve (AUC) standard measure is adopted, and the AUC value obtained is 93.3%.</a:t>
            </a:r>
            <a:endParaRPr sz="1300">
              <a:solidFill>
                <a:srgbClr val="333333"/>
              </a:solidFill>
              <a:highlight>
                <a:srgbClr val="FCFCFC"/>
              </a:highlight>
              <a:latin typeface="Nunito"/>
              <a:ea typeface="Nunito"/>
              <a:cs typeface="Nunito"/>
              <a:sym typeface="Nunito"/>
            </a:endParaRPr>
          </a:p>
          <a:p>
            <a:pPr marL="0" lvl="0" indent="0" algn="just" rtl="0">
              <a:lnSpc>
                <a:spcPct val="115000"/>
              </a:lnSpc>
              <a:spcBef>
                <a:spcPts val="1200"/>
              </a:spcBef>
              <a:spcAft>
                <a:spcPts val="1200"/>
              </a:spcAft>
              <a:buNone/>
            </a:pPr>
            <a:r>
              <a:rPr lang="en" sz="1300">
                <a:solidFill>
                  <a:srgbClr val="333333"/>
                </a:solidFill>
                <a:highlight>
                  <a:srgbClr val="FCFCFC"/>
                </a:highlight>
                <a:latin typeface="Nunito"/>
                <a:ea typeface="Nunito"/>
                <a:cs typeface="Nunito"/>
                <a:sym typeface="Nunito"/>
              </a:rPr>
              <a:t>Another main contribution is to use customer social network in the prediction model by extracting Social Network Analysis (SNA) features. The use of SNA enhanced the performance of the model from 84 to 93.3% against AUC standard. The model experimented four algorithms: Decision Tree, Random Forest, Gradient Boosted Machine Tree “GBM” and Extreme Gradient Boosting “XGBOOST”. Best results were obtained by applying XGBOOST algorithm.</a:t>
            </a:r>
            <a:endParaRPr sz="1300">
              <a:solidFill>
                <a:srgbClr val="333333"/>
              </a:solidFill>
              <a:highlight>
                <a:srgbClr val="FCFCFC"/>
              </a:highlight>
              <a:latin typeface="Nunito"/>
              <a:ea typeface="Nunito"/>
              <a:cs typeface="Nunito"/>
              <a:sym typeface="Nunito"/>
            </a:endParaRPr>
          </a:p>
        </p:txBody>
      </p:sp>
      <p:sp>
        <p:nvSpPr>
          <p:cNvPr id="103" name="Google Shape;103;p18"/>
          <p:cNvSpPr txBox="1"/>
          <p:nvPr/>
        </p:nvSpPr>
        <p:spPr>
          <a:xfrm>
            <a:off x="0" y="2773175"/>
            <a:ext cx="9419700" cy="4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u="sng">
                <a:solidFill>
                  <a:srgbClr val="27278B"/>
                </a:solid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Churn prediction in telecom. using big data</a:t>
            </a:r>
            <a:r>
              <a:rPr lang="en" sz="1200" b="1">
                <a:solidFill>
                  <a:srgbClr val="424242"/>
                </a:solidFill>
                <a:latin typeface="Maven Pro"/>
                <a:ea typeface="Maven Pro"/>
                <a:cs typeface="Maven Pro"/>
                <a:sym typeface="Maven Pro"/>
              </a:rPr>
              <a:t> </a:t>
            </a:r>
            <a:r>
              <a:rPr lang="en" sz="1100" b="1">
                <a:solidFill>
                  <a:srgbClr val="424242"/>
                </a:solidFill>
                <a:latin typeface="Maven Pro"/>
                <a:ea typeface="Maven Pro"/>
                <a:cs typeface="Maven Pro"/>
                <a:sym typeface="Maven Pro"/>
              </a:rPr>
              <a:t>(</a:t>
            </a:r>
            <a:r>
              <a:rPr lang="en" sz="1100" b="1">
                <a:solidFill>
                  <a:srgbClr val="424242"/>
                </a:solidFill>
                <a:highlight>
                  <a:srgbClr val="FCFCFC"/>
                </a:highlight>
                <a:latin typeface="Maven Pro"/>
                <a:ea typeface="Maven Pro"/>
                <a:cs typeface="Maven Pro"/>
                <a:sym typeface="Maven Pro"/>
              </a:rPr>
              <a:t>Abdelrahim K. Ahmad</a:t>
            </a:r>
            <a:r>
              <a:rPr lang="en" sz="1100" b="1">
                <a:solidFill>
                  <a:srgbClr val="333333"/>
                </a:solidFill>
                <a:highlight>
                  <a:srgbClr val="FCFCFC"/>
                </a:highlight>
                <a:latin typeface="Maven Pro"/>
                <a:ea typeface="Maven Pro"/>
                <a:cs typeface="Maven Pro"/>
                <a:sym typeface="Maven Pro"/>
              </a:rPr>
              <a:t>, Assef Jafar,  Kadan Aljoumaa, Mar 2019</a:t>
            </a:r>
            <a:r>
              <a:rPr lang="en" sz="1100" b="1">
                <a:solidFill>
                  <a:srgbClr val="424242"/>
                </a:solidFill>
                <a:latin typeface="Maven Pro"/>
                <a:ea typeface="Maven Pro"/>
                <a:cs typeface="Maven Pro"/>
                <a:sym typeface="Maven Pro"/>
              </a:rPr>
              <a:t>)</a:t>
            </a:r>
            <a:endParaRPr sz="1100" b="1">
              <a:solidFill>
                <a:srgbClr val="424242"/>
              </a:solidFill>
              <a:latin typeface="Maven Pro"/>
              <a:ea typeface="Maven Pro"/>
              <a:cs typeface="Maven Pro"/>
              <a:sym typeface="Maven Pro"/>
            </a:endParaRPr>
          </a:p>
        </p:txBody>
      </p:sp>
      <p:sp>
        <p:nvSpPr>
          <p:cNvPr id="104" name="Google Shape;10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p:nvPr/>
        </p:nvSpPr>
        <p:spPr>
          <a:xfrm>
            <a:off x="-1" y="785775"/>
            <a:ext cx="9222581" cy="43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u="sng" dirty="0">
                <a:solidFill>
                  <a:srgbClr val="27278B"/>
                </a:solid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Model of Customer Churn Prediction on Support Vector Machine</a:t>
            </a:r>
            <a:r>
              <a:rPr lang="en" sz="1900" b="1" dirty="0">
                <a:solidFill>
                  <a:srgbClr val="424242"/>
                </a:solidFill>
                <a:latin typeface="Maven Pro"/>
                <a:ea typeface="Maven Pro"/>
                <a:cs typeface="Maven Pro"/>
                <a:sym typeface="Maven Pro"/>
              </a:rPr>
              <a:t> </a:t>
            </a:r>
            <a:r>
              <a:rPr lang="en" sz="1100" b="1" dirty="0">
                <a:solidFill>
                  <a:srgbClr val="424242"/>
                </a:solidFill>
                <a:latin typeface="Maven Pro"/>
                <a:ea typeface="Maven Pro"/>
                <a:cs typeface="Maven Pro"/>
                <a:sym typeface="Maven Pro"/>
              </a:rPr>
              <a:t>(XIA Guo-en, JIN Wei-dong, Sept 2008)</a:t>
            </a:r>
            <a:endParaRPr sz="1100" b="1" dirty="0">
              <a:solidFill>
                <a:srgbClr val="424242"/>
              </a:solidFill>
              <a:latin typeface="Maven Pro"/>
              <a:ea typeface="Maven Pro"/>
              <a:cs typeface="Maven Pro"/>
              <a:sym typeface="Maven Pro"/>
            </a:endParaRPr>
          </a:p>
        </p:txBody>
      </p:sp>
      <p:sp>
        <p:nvSpPr>
          <p:cNvPr id="110" name="Google Shape;110;p19"/>
          <p:cNvSpPr txBox="1"/>
          <p:nvPr/>
        </p:nvSpPr>
        <p:spPr>
          <a:xfrm>
            <a:off x="0" y="1156225"/>
            <a:ext cx="9144000" cy="1905300"/>
          </a:xfrm>
          <a:prstGeom prst="rect">
            <a:avLst/>
          </a:prstGeom>
          <a:noFill/>
          <a:ln>
            <a:noFill/>
          </a:ln>
        </p:spPr>
        <p:txBody>
          <a:bodyPr spcFirstLastPara="1" wrap="square" lIns="91425" tIns="91425" rIns="91425" bIns="91425" anchor="t" anchorCtr="0">
            <a:normAutofit lnSpcReduction="20000"/>
          </a:bodyPr>
          <a:lstStyle/>
          <a:p>
            <a:pPr marL="0" lvl="0" indent="0" algn="just" rtl="0">
              <a:lnSpc>
                <a:spcPct val="115000"/>
              </a:lnSpc>
              <a:spcBef>
                <a:spcPts val="0"/>
              </a:spcBef>
              <a:spcAft>
                <a:spcPts val="0"/>
              </a:spcAft>
              <a:buNone/>
            </a:pPr>
            <a:r>
              <a:rPr lang="en" sz="1300">
                <a:solidFill>
                  <a:srgbClr val="424242"/>
                </a:solidFill>
                <a:latin typeface="Nunito"/>
                <a:ea typeface="Nunito"/>
                <a:cs typeface="Nunito"/>
                <a:sym typeface="Nunito"/>
              </a:rPr>
              <a:t>Current machine learning models are of 2 types, Classification(good for small scale, uncertain at large scale) &amp; AI based(more complex, low generalization ability). This paper uses SVM on structural risk minimization to improve the prediction. On comparing it proved to be the best in accuracy rate, hit rate, covering rate, and lift coefficient. 2 datasets are used (UCI database of University of California and home telecommunication carry. Results using  SVM model are superior to the other methods except that ANN in the hit rate and decision tree C4.5 in the coverage rate</a:t>
            </a:r>
            <a:endParaRPr sz="1300">
              <a:solidFill>
                <a:srgbClr val="424242"/>
              </a:solidFill>
              <a:latin typeface="Nunito"/>
              <a:ea typeface="Nunito"/>
              <a:cs typeface="Nunito"/>
              <a:sym typeface="Nunito"/>
            </a:endParaRPr>
          </a:p>
          <a:p>
            <a:pPr marL="0" lvl="0" indent="0" algn="just" rtl="0">
              <a:lnSpc>
                <a:spcPct val="115000"/>
              </a:lnSpc>
              <a:spcBef>
                <a:spcPts val="1200"/>
              </a:spcBef>
              <a:spcAft>
                <a:spcPts val="1200"/>
              </a:spcAft>
              <a:buNone/>
            </a:pPr>
            <a:r>
              <a:rPr lang="en" sz="1300">
                <a:solidFill>
                  <a:srgbClr val="424242"/>
                </a:solidFill>
                <a:latin typeface="Nunito"/>
                <a:ea typeface="Nunito"/>
                <a:cs typeface="Nunito"/>
                <a:sym typeface="Nunito"/>
              </a:rPr>
              <a:t>Final Outcome Analysis: Customer with big churn rate have the following traits: strong charge willingness, long mobile service, and considerable customer care. Large scale, high dimension, nonlinearity, nonnormality, time series, and rare class, SVM can also be developed in the bank industries using similar customer churn data.</a:t>
            </a:r>
            <a:endParaRPr sz="1300">
              <a:solidFill>
                <a:srgbClr val="424242"/>
              </a:solidFill>
              <a:latin typeface="Nunito"/>
              <a:ea typeface="Nunito"/>
              <a:cs typeface="Nunito"/>
              <a:sym typeface="Nunito"/>
            </a:endParaRPr>
          </a:p>
        </p:txBody>
      </p:sp>
      <p:sp>
        <p:nvSpPr>
          <p:cNvPr id="111" name="Google Shape;111;p19"/>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Literature Review</a:t>
            </a:r>
            <a:endParaRPr/>
          </a:p>
        </p:txBody>
      </p:sp>
      <p:sp>
        <p:nvSpPr>
          <p:cNvPr id="112" name="Google Shape;112;p19"/>
          <p:cNvSpPr txBox="1"/>
          <p:nvPr/>
        </p:nvSpPr>
        <p:spPr>
          <a:xfrm>
            <a:off x="0" y="2867750"/>
            <a:ext cx="9144000" cy="43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u="sng">
                <a:solidFill>
                  <a:srgbClr val="27278B"/>
                </a:solid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Churn Prediction using Improved Random Forest</a:t>
            </a:r>
            <a:r>
              <a:rPr lang="en" sz="1900" b="1">
                <a:solidFill>
                  <a:srgbClr val="424242"/>
                </a:solidFill>
                <a:latin typeface="Maven Pro"/>
                <a:ea typeface="Maven Pro"/>
                <a:cs typeface="Maven Pro"/>
                <a:sym typeface="Maven Pro"/>
              </a:rPr>
              <a:t> </a:t>
            </a:r>
            <a:r>
              <a:rPr lang="en" sz="1100" b="1">
                <a:solidFill>
                  <a:srgbClr val="424242"/>
                </a:solidFill>
                <a:latin typeface="Maven Pro"/>
                <a:ea typeface="Maven Pro"/>
                <a:cs typeface="Maven Pro"/>
                <a:sym typeface="Maven Pro"/>
              </a:rPr>
              <a:t>(Yaya Xie, Xiu Li, E.W.T. Ngai, Weiyun Ying, Apr 2009)</a:t>
            </a:r>
            <a:endParaRPr sz="1100" b="1">
              <a:solidFill>
                <a:srgbClr val="424242"/>
              </a:solidFill>
              <a:latin typeface="Maven Pro"/>
              <a:ea typeface="Maven Pro"/>
              <a:cs typeface="Maven Pro"/>
              <a:sym typeface="Maven Pro"/>
            </a:endParaRPr>
          </a:p>
        </p:txBody>
      </p:sp>
      <p:sp>
        <p:nvSpPr>
          <p:cNvPr id="113" name="Google Shape;113;p19"/>
          <p:cNvSpPr txBox="1"/>
          <p:nvPr/>
        </p:nvSpPr>
        <p:spPr>
          <a:xfrm>
            <a:off x="-82775" y="3238200"/>
            <a:ext cx="9144000" cy="1905300"/>
          </a:xfrm>
          <a:prstGeom prst="rect">
            <a:avLst/>
          </a:prstGeom>
          <a:noFill/>
          <a:ln>
            <a:noFill/>
          </a:ln>
        </p:spPr>
        <p:txBody>
          <a:bodyPr spcFirstLastPara="1" wrap="square" lIns="91425" tIns="91425" rIns="91425" bIns="91425" anchor="t" anchorCtr="0">
            <a:normAutofit lnSpcReduction="20000"/>
          </a:bodyPr>
          <a:lstStyle/>
          <a:p>
            <a:pPr marL="0" lvl="0" indent="0" algn="just" rtl="0">
              <a:lnSpc>
                <a:spcPct val="115000"/>
              </a:lnSpc>
              <a:spcBef>
                <a:spcPts val="0"/>
              </a:spcBef>
              <a:spcAft>
                <a:spcPts val="0"/>
              </a:spcAft>
              <a:buNone/>
            </a:pPr>
            <a:r>
              <a:rPr lang="en" sz="1300">
                <a:solidFill>
                  <a:srgbClr val="424242"/>
                </a:solidFill>
                <a:latin typeface="Nunito"/>
                <a:ea typeface="Nunito"/>
                <a:cs typeface="Nunito"/>
                <a:sym typeface="Nunito"/>
              </a:rPr>
              <a:t>In this paper, a novel learning method, called improved balanced random forests (IBRF) is used. Using the effectiveness of the standard random forests approach in predicting customer churn, while also integrating sampling techniques and cost-sensitive learning into the approach to achieve a better performance than most existing algorithms. In it, best features are iteratively learned by altering the class distribution and by putting higher penalties on misclassification of the minority class.</a:t>
            </a:r>
            <a:endParaRPr sz="1300">
              <a:solidFill>
                <a:srgbClr val="424242"/>
              </a:solidFill>
              <a:latin typeface="Nunito"/>
              <a:ea typeface="Nunito"/>
              <a:cs typeface="Nunito"/>
              <a:sym typeface="Nunito"/>
            </a:endParaRPr>
          </a:p>
          <a:p>
            <a:pPr marL="0" lvl="0" indent="0" algn="just" rtl="0">
              <a:lnSpc>
                <a:spcPct val="115000"/>
              </a:lnSpc>
              <a:spcBef>
                <a:spcPts val="1200"/>
              </a:spcBef>
              <a:spcAft>
                <a:spcPts val="1200"/>
              </a:spcAft>
              <a:buNone/>
            </a:pPr>
            <a:r>
              <a:rPr lang="en" sz="1300">
                <a:solidFill>
                  <a:srgbClr val="424242"/>
                </a:solidFill>
                <a:latin typeface="Nunito"/>
                <a:ea typeface="Nunito"/>
                <a:cs typeface="Nunito"/>
                <a:sym typeface="Nunito"/>
              </a:rPr>
              <a:t>It is found to improve prediction accuracy significantly compared with other algorithms, such as artificial neural networks, decision trees, and class-weighted core support vector machines (CWC-SVM). Moreover, IBRF also produces better prediction results than other random forests algorithms such as balanced random forests and weighted random forests.</a:t>
            </a:r>
            <a:endParaRPr sz="1300">
              <a:solidFill>
                <a:srgbClr val="424242"/>
              </a:solidFill>
              <a:latin typeface="Nunito"/>
              <a:ea typeface="Nunito"/>
              <a:cs typeface="Nunito"/>
              <a:sym typeface="Nunito"/>
            </a:endParaRPr>
          </a:p>
        </p:txBody>
      </p:sp>
      <p:sp>
        <p:nvSpPr>
          <p:cNvPr id="114" name="Google Shape;11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 Description</a:t>
            </a:r>
            <a:endParaRPr/>
          </a:p>
        </p:txBody>
      </p:sp>
      <p:sp>
        <p:nvSpPr>
          <p:cNvPr id="120" name="Google Shape;120;p20"/>
          <p:cNvSpPr txBox="1">
            <a:spLocks noGrp="1"/>
          </p:cNvSpPr>
          <p:nvPr>
            <p:ph type="body" idx="1"/>
          </p:nvPr>
        </p:nvSpPr>
        <p:spPr>
          <a:xfrm>
            <a:off x="311700" y="1152475"/>
            <a:ext cx="8520600" cy="3797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Data Source:</a:t>
            </a:r>
            <a:r>
              <a:rPr lang="en" sz="1600">
                <a:latin typeface="Nunito"/>
                <a:ea typeface="Nunito"/>
                <a:cs typeface="Nunito"/>
                <a:sym typeface="Nunito"/>
              </a:rPr>
              <a:t> </a:t>
            </a:r>
            <a:r>
              <a:rPr lang="en">
                <a:solidFill>
                  <a:schemeClr val="dk1"/>
                </a:solidFill>
                <a:highlight>
                  <a:srgbClr val="FFFFFF"/>
                </a:highlight>
                <a:latin typeface="Nunito"/>
                <a:ea typeface="Nunito"/>
                <a:cs typeface="Nunito"/>
                <a:sym typeface="Nunito"/>
              </a:rPr>
              <a:t>The public dataset is completely available on the </a:t>
            </a:r>
            <a:r>
              <a:rPr lang="en" b="1">
                <a:solidFill>
                  <a:schemeClr val="dk1"/>
                </a:solidFill>
                <a:highlight>
                  <a:srgbClr val="FFFFFF"/>
                </a:highlight>
                <a:latin typeface="Nunito"/>
                <a:ea typeface="Nunito"/>
                <a:cs typeface="Nunito"/>
                <a:sym typeface="Nunito"/>
              </a:rPr>
              <a:t>Maven Analytics website platform</a:t>
            </a:r>
            <a:r>
              <a:rPr lang="en">
                <a:solidFill>
                  <a:schemeClr val="dk1"/>
                </a:solidFill>
                <a:highlight>
                  <a:srgbClr val="FFFFFF"/>
                </a:highlight>
                <a:latin typeface="Nunito"/>
                <a:ea typeface="Nunito"/>
                <a:cs typeface="Nunito"/>
                <a:sym typeface="Nunito"/>
              </a:rPr>
              <a:t> where it stores and consolidates all available datasets for analysis in the Data Playground. The specific telecom customer churn dataset at hand can be obtained in this link below: </a:t>
            </a:r>
            <a:r>
              <a:rPr lang="en">
                <a:solidFill>
                  <a:srgbClr val="008ABC"/>
                </a:solidFill>
                <a:highlight>
                  <a:srgbClr val="FFFFFF"/>
                </a:highlight>
                <a:uFill>
                  <a:noFill/>
                </a:uFill>
                <a:latin typeface="Nunito"/>
                <a:ea typeface="Nunito"/>
                <a:cs typeface="Nunito"/>
                <a:sym typeface="Nunito"/>
                <a:hlinkClick r:id="rId3">
                  <a:extLst>
                    <a:ext uri="{A12FA001-AC4F-418D-AE19-62706E023703}">
                      <ahyp:hlinkClr xmlns:ahyp="http://schemas.microsoft.com/office/drawing/2018/hyperlinkcolor" val="tx"/>
                    </a:ext>
                  </a:extLst>
                </a:hlinkClick>
              </a:rPr>
              <a:t>https://www.mavenanalytics.io/blog/maven-churn-challenge</a:t>
            </a:r>
            <a:endParaRPr>
              <a:latin typeface="Nunito"/>
              <a:ea typeface="Nunito"/>
              <a:cs typeface="Nunito"/>
              <a:sym typeface="Nunito"/>
            </a:endParaRPr>
          </a:p>
          <a:p>
            <a:pPr marL="0" lvl="0" indent="0" algn="just" rtl="0">
              <a:spcBef>
                <a:spcPts val="1600"/>
              </a:spcBef>
              <a:spcAft>
                <a:spcPts val="1600"/>
              </a:spcAft>
              <a:buNone/>
            </a:pPr>
            <a:r>
              <a:rPr lang="en">
                <a:latin typeface="Nunito Medium"/>
                <a:ea typeface="Nunito Medium"/>
                <a:cs typeface="Nunito Medium"/>
                <a:sym typeface="Nunito Medium"/>
              </a:rPr>
              <a:t>After downloading the dataset, we can access the telecom_customer_churn.csv file.</a:t>
            </a:r>
            <a:endParaRPr>
              <a:latin typeface="Nunito"/>
              <a:ea typeface="Nunito"/>
              <a:cs typeface="Nunito"/>
              <a:sym typeface="Nunito"/>
            </a:endParaRPr>
          </a:p>
        </p:txBody>
      </p:sp>
      <p:sp>
        <p:nvSpPr>
          <p:cNvPr id="121" name="Google Shape;121;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 Description</a:t>
            </a:r>
            <a:endParaRPr/>
          </a:p>
        </p:txBody>
      </p:sp>
      <p:sp>
        <p:nvSpPr>
          <p:cNvPr id="127" name="Google Shape;127;p21"/>
          <p:cNvSpPr txBox="1">
            <a:spLocks noGrp="1"/>
          </p:cNvSpPr>
          <p:nvPr>
            <p:ph type="body" idx="1"/>
          </p:nvPr>
        </p:nvSpPr>
        <p:spPr>
          <a:xfrm>
            <a:off x="311700" y="918475"/>
            <a:ext cx="8520600" cy="4102500"/>
          </a:xfrm>
          <a:prstGeom prst="rect">
            <a:avLst/>
          </a:prstGeom>
        </p:spPr>
        <p:txBody>
          <a:bodyPr spcFirstLastPara="1" wrap="square" lIns="91425" tIns="91425" rIns="91425" bIns="91425" anchor="t" anchorCtr="0">
            <a:noAutofit/>
          </a:bodyPr>
          <a:lstStyle/>
          <a:p>
            <a:pPr marL="0" lvl="0" indent="0" algn="l" rtl="0">
              <a:spcBef>
                <a:spcPts val="300"/>
              </a:spcBef>
              <a:spcAft>
                <a:spcPts val="0"/>
              </a:spcAft>
              <a:buNone/>
            </a:pPr>
            <a:endParaRPr>
              <a:solidFill>
                <a:schemeClr val="dk1"/>
              </a:solidFill>
              <a:highlight>
                <a:srgbClr val="FFFFFF"/>
              </a:highlight>
              <a:latin typeface="Nunito"/>
              <a:ea typeface="Nunito"/>
              <a:cs typeface="Nunito"/>
              <a:sym typeface="Nunito"/>
            </a:endParaRPr>
          </a:p>
          <a:p>
            <a:pPr marL="0" lvl="0" indent="0" algn="l" rtl="0">
              <a:spcBef>
                <a:spcPts val="2700"/>
              </a:spcBef>
              <a:spcAft>
                <a:spcPts val="2700"/>
              </a:spcAft>
              <a:buNone/>
            </a:pPr>
            <a:endParaRPr>
              <a:solidFill>
                <a:schemeClr val="dk1"/>
              </a:solidFill>
              <a:highlight>
                <a:srgbClr val="FFFFFF"/>
              </a:highlight>
              <a:latin typeface="Nunito"/>
              <a:ea typeface="Nunito"/>
              <a:cs typeface="Nunito"/>
              <a:sym typeface="Nunito"/>
            </a:endParaRPr>
          </a:p>
        </p:txBody>
      </p:sp>
      <p:sp>
        <p:nvSpPr>
          <p:cNvPr id="128" name="Google Shape;128;p21"/>
          <p:cNvSpPr txBox="1"/>
          <p:nvPr/>
        </p:nvSpPr>
        <p:spPr>
          <a:xfrm>
            <a:off x="190625" y="850225"/>
            <a:ext cx="6956100" cy="3118200"/>
          </a:xfrm>
          <a:prstGeom prst="rect">
            <a:avLst/>
          </a:prstGeom>
          <a:noFill/>
          <a:ln>
            <a:noFill/>
          </a:ln>
        </p:spPr>
        <p:txBody>
          <a:bodyPr spcFirstLastPara="1" wrap="square" lIns="91425" tIns="91425" rIns="91425" bIns="91425" anchor="t" anchorCtr="0">
            <a:normAutofit fontScale="32500"/>
          </a:bodyPr>
          <a:lstStyle/>
          <a:p>
            <a:pPr marL="457200" lvl="0" indent="-317959" algn="l" rtl="0">
              <a:lnSpc>
                <a:spcPct val="115000"/>
              </a:lnSpc>
              <a:spcBef>
                <a:spcPts val="0"/>
              </a:spcBef>
              <a:spcAft>
                <a:spcPts val="0"/>
              </a:spcAft>
              <a:buClr>
                <a:srgbClr val="424242"/>
              </a:buClr>
              <a:buSzPct val="100000"/>
              <a:buFont typeface="Nunito"/>
              <a:buChar char="●"/>
            </a:pPr>
            <a:r>
              <a:rPr lang="en" sz="4329">
                <a:solidFill>
                  <a:srgbClr val="424242"/>
                </a:solidFill>
                <a:latin typeface="Nunito"/>
                <a:ea typeface="Nunito"/>
                <a:cs typeface="Nunito"/>
                <a:sym typeface="Nunito"/>
              </a:rPr>
              <a:t>Data has </a:t>
            </a:r>
            <a:r>
              <a:rPr lang="en" sz="4329" b="1">
                <a:solidFill>
                  <a:srgbClr val="424242"/>
                </a:solidFill>
                <a:latin typeface="Nunito"/>
                <a:ea typeface="Nunito"/>
                <a:cs typeface="Nunito"/>
                <a:sym typeface="Nunito"/>
              </a:rPr>
              <a:t>7043 </a:t>
            </a:r>
            <a:r>
              <a:rPr lang="en" sz="4329">
                <a:solidFill>
                  <a:srgbClr val="424242"/>
                </a:solidFill>
                <a:latin typeface="Nunito"/>
                <a:ea typeface="Nunito"/>
                <a:cs typeface="Nunito"/>
                <a:sym typeface="Nunito"/>
              </a:rPr>
              <a:t>rows and </a:t>
            </a:r>
            <a:r>
              <a:rPr lang="en" sz="4329" b="1">
                <a:solidFill>
                  <a:srgbClr val="424242"/>
                </a:solidFill>
                <a:latin typeface="Nunito"/>
                <a:ea typeface="Nunito"/>
                <a:cs typeface="Nunito"/>
                <a:sym typeface="Nunito"/>
              </a:rPr>
              <a:t>38 </a:t>
            </a:r>
            <a:r>
              <a:rPr lang="en" sz="4329">
                <a:solidFill>
                  <a:srgbClr val="424242"/>
                </a:solidFill>
                <a:latin typeface="Nunito"/>
                <a:ea typeface="Nunito"/>
                <a:cs typeface="Nunito"/>
                <a:sym typeface="Nunito"/>
              </a:rPr>
              <a:t>columns(23  categorical and 15 numerical)</a:t>
            </a:r>
            <a:endParaRPr sz="4329">
              <a:solidFill>
                <a:srgbClr val="424242"/>
              </a:solidFill>
              <a:latin typeface="Nunito"/>
              <a:ea typeface="Nunito"/>
              <a:cs typeface="Nunito"/>
              <a:sym typeface="Nunito"/>
            </a:endParaRPr>
          </a:p>
          <a:p>
            <a:pPr marL="457200" lvl="0" indent="-317959" algn="l" rtl="0">
              <a:lnSpc>
                <a:spcPct val="115000"/>
              </a:lnSpc>
              <a:spcBef>
                <a:spcPts val="0"/>
              </a:spcBef>
              <a:spcAft>
                <a:spcPts val="0"/>
              </a:spcAft>
              <a:buClr>
                <a:srgbClr val="424242"/>
              </a:buClr>
              <a:buSzPct val="100000"/>
              <a:buFont typeface="Nunito"/>
              <a:buChar char="●"/>
            </a:pPr>
            <a:r>
              <a:rPr lang="en" sz="4329">
                <a:solidFill>
                  <a:srgbClr val="424242"/>
                </a:solidFill>
                <a:latin typeface="Nunito"/>
                <a:ea typeface="Nunito"/>
                <a:cs typeface="Nunito"/>
                <a:sym typeface="Nunito"/>
              </a:rPr>
              <a:t>Target Variable is </a:t>
            </a:r>
            <a:r>
              <a:rPr lang="en" sz="4329" b="1">
                <a:solidFill>
                  <a:srgbClr val="424242"/>
                </a:solidFill>
                <a:latin typeface="Nunito"/>
                <a:ea typeface="Nunito"/>
                <a:cs typeface="Nunito"/>
                <a:sym typeface="Nunito"/>
              </a:rPr>
              <a:t>Customer Status</a:t>
            </a:r>
            <a:endParaRPr sz="4329" b="1">
              <a:solidFill>
                <a:srgbClr val="424242"/>
              </a:solidFill>
              <a:latin typeface="Nunito"/>
              <a:ea typeface="Nunito"/>
              <a:cs typeface="Nunito"/>
              <a:sym typeface="Nunito"/>
            </a:endParaRPr>
          </a:p>
          <a:p>
            <a:pPr marL="457200" lvl="0" indent="-317959" algn="l" rtl="0">
              <a:lnSpc>
                <a:spcPct val="115000"/>
              </a:lnSpc>
              <a:spcBef>
                <a:spcPts val="0"/>
              </a:spcBef>
              <a:spcAft>
                <a:spcPts val="0"/>
              </a:spcAft>
              <a:buClr>
                <a:srgbClr val="424242"/>
              </a:buClr>
              <a:buSzPct val="100000"/>
              <a:buFont typeface="Nunito"/>
              <a:buChar char="●"/>
            </a:pPr>
            <a:r>
              <a:rPr lang="en" sz="4329">
                <a:solidFill>
                  <a:srgbClr val="424242"/>
                </a:solidFill>
                <a:latin typeface="Nunito"/>
                <a:ea typeface="Nunito"/>
                <a:cs typeface="Nunito"/>
                <a:sym typeface="Nunito"/>
              </a:rPr>
              <a:t>14 columns have </a:t>
            </a:r>
            <a:r>
              <a:rPr lang="en" sz="4329" b="1">
                <a:solidFill>
                  <a:srgbClr val="424242"/>
                </a:solidFill>
                <a:latin typeface="Nunito"/>
                <a:ea typeface="Nunito"/>
                <a:cs typeface="Nunito"/>
                <a:sym typeface="Nunito"/>
              </a:rPr>
              <a:t>null-values</a:t>
            </a:r>
            <a:r>
              <a:rPr lang="en" sz="4329">
                <a:solidFill>
                  <a:srgbClr val="424242"/>
                </a:solidFill>
                <a:latin typeface="Nunito"/>
                <a:ea typeface="Nunito"/>
                <a:cs typeface="Nunito"/>
                <a:sym typeface="Nunito"/>
              </a:rPr>
              <a:t> with missing value percentage ranging from 10-70 %</a:t>
            </a:r>
            <a:endParaRPr sz="4329">
              <a:solidFill>
                <a:srgbClr val="424242"/>
              </a:solidFill>
              <a:latin typeface="Nunito"/>
              <a:ea typeface="Nunito"/>
              <a:cs typeface="Nunito"/>
              <a:sym typeface="Nunito"/>
            </a:endParaRPr>
          </a:p>
          <a:p>
            <a:pPr marL="457200" lvl="0" indent="-317959" algn="l" rtl="0">
              <a:lnSpc>
                <a:spcPct val="115000"/>
              </a:lnSpc>
              <a:spcBef>
                <a:spcPts val="0"/>
              </a:spcBef>
              <a:spcAft>
                <a:spcPts val="0"/>
              </a:spcAft>
              <a:buClr>
                <a:srgbClr val="424242"/>
              </a:buClr>
              <a:buSzPct val="100000"/>
              <a:buFont typeface="Nunito"/>
              <a:buChar char="●"/>
            </a:pPr>
            <a:r>
              <a:rPr lang="en" sz="4329">
                <a:solidFill>
                  <a:srgbClr val="424242"/>
                </a:solidFill>
                <a:latin typeface="Nunito"/>
                <a:ea typeface="Nunito"/>
                <a:cs typeface="Nunito"/>
                <a:sym typeface="Nunito"/>
              </a:rPr>
              <a:t>61% of Categorical variables have 2 categories and 87% of Categorical variables  have less than 5 categories(excluding nan)</a:t>
            </a:r>
            <a:endParaRPr sz="4329">
              <a:solidFill>
                <a:srgbClr val="424242"/>
              </a:solidFill>
              <a:latin typeface="Nunito"/>
              <a:ea typeface="Nunito"/>
              <a:cs typeface="Nunito"/>
              <a:sym typeface="Nunito"/>
            </a:endParaRPr>
          </a:p>
          <a:p>
            <a:pPr marL="457200" lvl="0" indent="-317959" algn="l" rtl="0">
              <a:lnSpc>
                <a:spcPct val="115000"/>
              </a:lnSpc>
              <a:spcBef>
                <a:spcPts val="0"/>
              </a:spcBef>
              <a:spcAft>
                <a:spcPts val="0"/>
              </a:spcAft>
              <a:buClr>
                <a:srgbClr val="424242"/>
              </a:buClr>
              <a:buSzPct val="100000"/>
              <a:buFont typeface="Nunito"/>
              <a:buChar char="●"/>
            </a:pPr>
            <a:r>
              <a:rPr lang="en" sz="4329">
                <a:solidFill>
                  <a:srgbClr val="424242"/>
                </a:solidFill>
                <a:latin typeface="Nunito"/>
                <a:ea typeface="Nunito"/>
                <a:cs typeface="Nunito"/>
                <a:sym typeface="Nunito"/>
              </a:rPr>
              <a:t>60% of Numeric variables have more than 1000 unique values.</a:t>
            </a:r>
            <a:endParaRPr sz="4329">
              <a:solidFill>
                <a:srgbClr val="424242"/>
              </a:solidFill>
              <a:latin typeface="Nunito"/>
              <a:ea typeface="Nunito"/>
              <a:cs typeface="Nunito"/>
              <a:sym typeface="Nunito"/>
            </a:endParaRPr>
          </a:p>
          <a:p>
            <a:pPr marL="457200" lvl="0" indent="0" algn="l" rtl="0">
              <a:lnSpc>
                <a:spcPct val="115000"/>
              </a:lnSpc>
              <a:spcBef>
                <a:spcPts val="1200"/>
              </a:spcBef>
              <a:spcAft>
                <a:spcPts val="0"/>
              </a:spcAft>
              <a:buNone/>
            </a:pPr>
            <a:endParaRPr sz="4329">
              <a:solidFill>
                <a:srgbClr val="424242"/>
              </a:solidFill>
              <a:latin typeface="Nunito"/>
              <a:ea typeface="Nunito"/>
              <a:cs typeface="Nunito"/>
              <a:sym typeface="Nunito"/>
            </a:endParaRPr>
          </a:p>
          <a:p>
            <a:pPr marL="0" lvl="0" indent="0" algn="l" rtl="0">
              <a:lnSpc>
                <a:spcPct val="115000"/>
              </a:lnSpc>
              <a:spcBef>
                <a:spcPts val="1200"/>
              </a:spcBef>
              <a:spcAft>
                <a:spcPts val="0"/>
              </a:spcAft>
              <a:buNone/>
            </a:pPr>
            <a:endParaRPr sz="1300">
              <a:solidFill>
                <a:srgbClr val="424242"/>
              </a:solidFill>
              <a:latin typeface="Nunito"/>
              <a:ea typeface="Nunito"/>
              <a:cs typeface="Nunito"/>
              <a:sym typeface="Nunito"/>
            </a:endParaRPr>
          </a:p>
          <a:p>
            <a:pPr marL="0" lvl="0" indent="0" algn="l" rtl="0">
              <a:lnSpc>
                <a:spcPct val="115000"/>
              </a:lnSpc>
              <a:spcBef>
                <a:spcPts val="1200"/>
              </a:spcBef>
              <a:spcAft>
                <a:spcPts val="1200"/>
              </a:spcAft>
              <a:buNone/>
            </a:pPr>
            <a:endParaRPr sz="1300">
              <a:solidFill>
                <a:srgbClr val="424242"/>
              </a:solidFill>
              <a:latin typeface="Nunito"/>
              <a:ea typeface="Nunito"/>
              <a:cs typeface="Nunito"/>
              <a:sym typeface="Nunito"/>
            </a:endParaRPr>
          </a:p>
        </p:txBody>
      </p:sp>
      <p:sp>
        <p:nvSpPr>
          <p:cNvPr id="129" name="Google Shape;129;p21"/>
          <p:cNvSpPr txBox="1"/>
          <p:nvPr/>
        </p:nvSpPr>
        <p:spPr>
          <a:xfrm>
            <a:off x="3556863" y="4577350"/>
            <a:ext cx="2352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pic>
        <p:nvPicPr>
          <p:cNvPr id="130" name="Google Shape;130;p21"/>
          <p:cNvPicPr preferRelativeResize="0"/>
          <p:nvPr/>
        </p:nvPicPr>
        <p:blipFill>
          <a:blip r:embed="rId3">
            <a:alphaModFix/>
          </a:blip>
          <a:stretch>
            <a:fillRect/>
          </a:stretch>
        </p:blipFill>
        <p:spPr>
          <a:xfrm>
            <a:off x="6790012" y="2906162"/>
            <a:ext cx="1973575" cy="1973575"/>
          </a:xfrm>
          <a:prstGeom prst="rect">
            <a:avLst/>
          </a:prstGeom>
          <a:noFill/>
          <a:ln w="9525" cap="flat" cmpd="sng">
            <a:solidFill>
              <a:srgbClr val="333333"/>
            </a:solidFill>
            <a:prstDash val="solid"/>
            <a:round/>
            <a:headEnd type="none" w="sm" len="sm"/>
            <a:tailEnd type="none" w="sm" len="sm"/>
          </a:ln>
        </p:spPr>
      </p:pic>
      <p:sp>
        <p:nvSpPr>
          <p:cNvPr id="131" name="Google Shape;131;p21"/>
          <p:cNvSpPr txBox="1"/>
          <p:nvPr/>
        </p:nvSpPr>
        <p:spPr>
          <a:xfrm>
            <a:off x="6893450" y="4620775"/>
            <a:ext cx="2352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
        <p:nvSpPr>
          <p:cNvPr id="132" name="Google Shape;13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Preprocessing</a:t>
            </a:r>
            <a:endParaRPr/>
          </a:p>
        </p:txBody>
      </p:sp>
      <p:sp>
        <p:nvSpPr>
          <p:cNvPr id="138" name="Google Shape;138;p22"/>
          <p:cNvSpPr txBox="1">
            <a:spLocks noGrp="1"/>
          </p:cNvSpPr>
          <p:nvPr>
            <p:ph type="body" idx="1"/>
          </p:nvPr>
        </p:nvSpPr>
        <p:spPr>
          <a:xfrm>
            <a:off x="0" y="836850"/>
            <a:ext cx="9144000" cy="43068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SzPts val="1400"/>
              <a:buChar char="●"/>
            </a:pPr>
            <a:r>
              <a:rPr lang="en" sz="1400" b="1"/>
              <a:t>Data Cleaning:</a:t>
            </a:r>
            <a:r>
              <a:rPr lang="en" sz="1400"/>
              <a:t>This involved the removal of Customer ID column(index column).</a:t>
            </a:r>
            <a:endParaRPr sz="1400"/>
          </a:p>
          <a:p>
            <a:pPr marL="457200" lvl="0" indent="-317500" algn="just" rtl="0">
              <a:spcBef>
                <a:spcPts val="0"/>
              </a:spcBef>
              <a:spcAft>
                <a:spcPts val="0"/>
              </a:spcAft>
              <a:buSzPts val="1400"/>
              <a:buChar char="●"/>
            </a:pPr>
            <a:r>
              <a:rPr lang="en" sz="1400" b="1"/>
              <a:t>Filling missing values:</a:t>
            </a:r>
            <a:r>
              <a:rPr lang="en" sz="1400"/>
              <a:t> Majority of the columns had 20% NULL values. Missing Values are filled using KNN imputer(categorical) and Mean(numerical).</a:t>
            </a:r>
            <a:endParaRPr sz="1400"/>
          </a:p>
          <a:p>
            <a:pPr marL="457200" lvl="0" indent="-317500" algn="just" rtl="0">
              <a:spcBef>
                <a:spcPts val="0"/>
              </a:spcBef>
              <a:spcAft>
                <a:spcPts val="0"/>
              </a:spcAft>
              <a:buSzPts val="1400"/>
              <a:buChar char="●"/>
            </a:pPr>
            <a:r>
              <a:rPr lang="en" sz="1400" b="1"/>
              <a:t>Encoding Categorical Data:</a:t>
            </a:r>
            <a:r>
              <a:rPr lang="en" sz="1400"/>
              <a:t> Label encoding was performed for all categorical features as well as the class we are going to try to predict(Customer Status).</a:t>
            </a:r>
            <a:endParaRPr sz="1400"/>
          </a:p>
          <a:p>
            <a:pPr marL="457200" lvl="0" indent="-317500" algn="just" rtl="0">
              <a:spcBef>
                <a:spcPts val="0"/>
              </a:spcBef>
              <a:spcAft>
                <a:spcPts val="0"/>
              </a:spcAft>
              <a:buSzPts val="1400"/>
              <a:buChar char="●"/>
            </a:pPr>
            <a:r>
              <a:rPr lang="en" sz="1400" b="1"/>
              <a:t>Feature Selection:</a:t>
            </a:r>
            <a:r>
              <a:rPr lang="en" sz="1400"/>
              <a:t> pairwise relation &gt; 0.85 then one of the feature was removed ,  numerical features with variance threshold less than 0.05 were removed , chi-square testing for categorical features was also done</a:t>
            </a:r>
            <a:endParaRPr sz="1400"/>
          </a:p>
          <a:p>
            <a:pPr marL="457200" lvl="0" indent="-317500" algn="just" rtl="0">
              <a:spcBef>
                <a:spcPts val="0"/>
              </a:spcBef>
              <a:spcAft>
                <a:spcPts val="0"/>
              </a:spcAft>
              <a:buSzPts val="1400"/>
              <a:buChar char="●"/>
            </a:pPr>
            <a:r>
              <a:rPr lang="en" sz="1400" b="1"/>
              <a:t>Standardization and Normalization</a:t>
            </a:r>
            <a:r>
              <a:rPr lang="en" sz="1400"/>
              <a:t>: The dataset was normalized using sklearn's implementation called Standard Scaler, it normalizes as well as standardizes the data, this helps improving model accuracy for different models.</a:t>
            </a:r>
            <a:endParaRPr sz="1400" b="1">
              <a:solidFill>
                <a:srgbClr val="424242"/>
              </a:solidFill>
              <a:latin typeface="Nunito"/>
              <a:ea typeface="Nunito"/>
              <a:cs typeface="Nunito"/>
              <a:sym typeface="Nunito"/>
            </a:endParaRPr>
          </a:p>
          <a:p>
            <a:pPr marL="457200" lvl="0" indent="-317500" algn="just" rtl="0">
              <a:spcBef>
                <a:spcPts val="0"/>
              </a:spcBef>
              <a:spcAft>
                <a:spcPts val="0"/>
              </a:spcAft>
              <a:buClr>
                <a:srgbClr val="212121"/>
              </a:buClr>
              <a:buSzPts val="1400"/>
              <a:buChar char="●"/>
            </a:pPr>
            <a:r>
              <a:rPr lang="en" sz="1400">
                <a:solidFill>
                  <a:srgbClr val="212121"/>
                </a:solidFill>
                <a:highlight>
                  <a:srgbClr val="FFFFFF"/>
                </a:highlight>
              </a:rPr>
              <a:t> For rows with Customer Status , Joined was converted into Stayed.</a:t>
            </a:r>
            <a:endParaRPr sz="1400">
              <a:solidFill>
                <a:srgbClr val="212121"/>
              </a:solidFill>
              <a:highlight>
                <a:srgbClr val="FFFFFF"/>
              </a:highlight>
            </a:endParaRPr>
          </a:p>
          <a:p>
            <a:pPr marL="457200" lvl="0" indent="-317500" algn="just" rtl="0">
              <a:spcBef>
                <a:spcPts val="0"/>
              </a:spcBef>
              <a:spcAft>
                <a:spcPts val="0"/>
              </a:spcAft>
              <a:buSzPts val="1400"/>
              <a:buChar char="●"/>
            </a:pPr>
            <a:r>
              <a:rPr lang="en" sz="1400" b="1"/>
              <a:t>Dimensionality Reduction:</a:t>
            </a:r>
            <a:r>
              <a:rPr lang="en" sz="1400"/>
              <a:t> We performed Principal Component Analysis to reduce some of the dimensions down to 8 (from 31) since it helps with reducing the time it takes for models like logistic regression to converge. We determined 8 to be the best using trial and error method.</a:t>
            </a:r>
            <a:endParaRPr sz="1400"/>
          </a:p>
          <a:p>
            <a:pPr marL="457200" lvl="0" indent="-317500" algn="just" rtl="0">
              <a:spcBef>
                <a:spcPts val="0"/>
              </a:spcBef>
              <a:spcAft>
                <a:spcPts val="0"/>
              </a:spcAft>
              <a:buSzPts val="1400"/>
              <a:buChar char="●"/>
            </a:pPr>
            <a:r>
              <a:rPr lang="en" sz="1400" b="1"/>
              <a:t>Train test split</a:t>
            </a:r>
            <a:r>
              <a:rPr lang="en" sz="1400"/>
              <a:t>: Splitting the dataset into training and testing dataset of size 75:25 respectively.</a:t>
            </a:r>
            <a:endParaRPr sz="1400"/>
          </a:p>
          <a:p>
            <a:pPr marL="457200" lvl="0" indent="-317500" algn="just" rtl="0">
              <a:spcBef>
                <a:spcPts val="0"/>
              </a:spcBef>
              <a:spcAft>
                <a:spcPts val="0"/>
              </a:spcAft>
              <a:buSzPts val="1400"/>
              <a:buChar char="●"/>
            </a:pPr>
            <a:r>
              <a:rPr lang="en" sz="1400" b="1"/>
              <a:t>Separability of data:</a:t>
            </a:r>
            <a:r>
              <a:rPr lang="en" sz="1400"/>
              <a:t>  We performed TSNE to check whether the classes are separable or not. We observed that the data is indeed separable. </a:t>
            </a:r>
            <a:endParaRPr sz="1400"/>
          </a:p>
          <a:p>
            <a:pPr marL="457200" lvl="0" indent="0" algn="l" rtl="0">
              <a:spcBef>
                <a:spcPts val="1600"/>
              </a:spcBef>
              <a:spcAft>
                <a:spcPts val="0"/>
              </a:spcAft>
              <a:buNone/>
            </a:pPr>
            <a:endParaRPr sz="1200">
              <a:solidFill>
                <a:srgbClr val="212121"/>
              </a:solidFill>
              <a:highlight>
                <a:srgbClr val="FFFFFF"/>
              </a:highlight>
              <a:latin typeface="Nunito"/>
              <a:ea typeface="Nunito"/>
              <a:cs typeface="Nunito"/>
              <a:sym typeface="Nunito"/>
            </a:endParaRPr>
          </a:p>
          <a:p>
            <a:pPr marL="0" lvl="0" indent="0" algn="l" rtl="0">
              <a:spcBef>
                <a:spcPts val="1600"/>
              </a:spcBef>
              <a:spcAft>
                <a:spcPts val="1200"/>
              </a:spcAft>
              <a:buNone/>
            </a:pPr>
            <a:endParaRPr sz="1200">
              <a:solidFill>
                <a:srgbClr val="212121"/>
              </a:solidFill>
              <a:highlight>
                <a:srgbClr val="FFFFFF"/>
              </a:highlight>
              <a:latin typeface="Nunito"/>
              <a:ea typeface="Nunito"/>
              <a:cs typeface="Nunito"/>
              <a:sym typeface="Nunito"/>
            </a:endParaRPr>
          </a:p>
        </p:txBody>
      </p:sp>
      <p:sp>
        <p:nvSpPr>
          <p:cNvPr id="139" name="Google Shape;139;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Some EDA</a:t>
            </a:r>
            <a:endParaRPr/>
          </a:p>
        </p:txBody>
      </p:sp>
      <p:pic>
        <p:nvPicPr>
          <p:cNvPr id="145" name="Google Shape;145;p23"/>
          <p:cNvPicPr preferRelativeResize="0"/>
          <p:nvPr/>
        </p:nvPicPr>
        <p:blipFill>
          <a:blip r:embed="rId3">
            <a:alphaModFix/>
          </a:blip>
          <a:stretch>
            <a:fillRect/>
          </a:stretch>
        </p:blipFill>
        <p:spPr>
          <a:xfrm>
            <a:off x="1364212" y="937949"/>
            <a:ext cx="6371825" cy="3524325"/>
          </a:xfrm>
          <a:prstGeom prst="rect">
            <a:avLst/>
          </a:prstGeom>
          <a:noFill/>
          <a:ln w="9525" cap="flat" cmpd="sng">
            <a:solidFill>
              <a:srgbClr val="212121"/>
            </a:solidFill>
            <a:prstDash val="solid"/>
            <a:round/>
            <a:headEnd type="none" w="sm" len="sm"/>
            <a:tailEnd type="none" w="sm" len="sm"/>
          </a:ln>
        </p:spPr>
      </p:pic>
      <p:sp>
        <p:nvSpPr>
          <p:cNvPr id="146" name="Google Shape;146;p23"/>
          <p:cNvSpPr txBox="1"/>
          <p:nvPr/>
        </p:nvSpPr>
        <p:spPr>
          <a:xfrm>
            <a:off x="0" y="4480450"/>
            <a:ext cx="9144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Around 16% of the Customers Churned because competitor provided them with better offers and devices.</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Around 13% of attrition was because of bad attitude of support person.</a:t>
            </a:r>
            <a:endParaRPr>
              <a:latin typeface="Nunito"/>
              <a:ea typeface="Nunito"/>
              <a:cs typeface="Nunito"/>
              <a:sym typeface="Nunito"/>
            </a:endParaRPr>
          </a:p>
        </p:txBody>
      </p:sp>
      <p:sp>
        <p:nvSpPr>
          <p:cNvPr id="147" name="Google Shape;14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IIIT-Delh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2217</Words>
  <Application>Microsoft Office PowerPoint</Application>
  <PresentationFormat>On-screen Show (16:9)</PresentationFormat>
  <Paragraphs>232</Paragraphs>
  <Slides>23</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Courier New</vt:lpstr>
      <vt:lpstr>Droid Sans</vt:lpstr>
      <vt:lpstr>Proxima Nova</vt:lpstr>
      <vt:lpstr>Nunito Medium</vt:lpstr>
      <vt:lpstr>Nunito</vt:lpstr>
      <vt:lpstr>Maven Pro</vt:lpstr>
      <vt:lpstr>Quattrocento Sans</vt:lpstr>
      <vt:lpstr>Arial</vt:lpstr>
      <vt:lpstr>IIIT-Delhi</vt:lpstr>
      <vt:lpstr>Customer Attrition in Telecom Sector</vt:lpstr>
      <vt:lpstr>PowerPoint Presentation</vt:lpstr>
      <vt:lpstr>PowerPoint Presentation</vt:lpstr>
      <vt:lpstr>Literature Review</vt:lpstr>
      <vt:lpstr>Literature Review</vt:lpstr>
      <vt:lpstr>Dataset Description</vt:lpstr>
      <vt:lpstr>Dataset Description</vt:lpstr>
      <vt:lpstr>Data Preprocessing</vt:lpstr>
      <vt:lpstr>Some EDA</vt:lpstr>
      <vt:lpstr>Some EDA</vt:lpstr>
      <vt:lpstr>Some EDA</vt:lpstr>
      <vt:lpstr>PowerPoint Presentation</vt:lpstr>
      <vt:lpstr>Methodology</vt:lpstr>
      <vt:lpstr>Methodology</vt:lpstr>
      <vt:lpstr>SVM</vt:lpstr>
      <vt:lpstr>ANN (Best parameters {'activation': 'relu', 'learning_rate': 'adaptive', 'learning_rate_init': 0.001, 'solver': 'adam'})  </vt:lpstr>
      <vt:lpstr>Some results on ANN</vt:lpstr>
      <vt:lpstr>Results And Conclusion </vt:lpstr>
      <vt:lpstr>Conclusion ( AUC-ROC of TOP 4)</vt:lpstr>
      <vt:lpstr>Conclusion ( AUC-ROC of TOP 4)</vt:lpstr>
      <vt:lpstr>Conclusion (Category Wise Best Performance)</vt:lpstr>
      <vt:lpstr>Timeline</vt:lpstr>
      <vt:lpstr>Contribution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Attrition in Telecom Sector</dc:title>
  <cp:lastModifiedBy>Satyam</cp:lastModifiedBy>
  <cp:revision>1</cp:revision>
  <dcterms:modified xsi:type="dcterms:W3CDTF">2022-12-04T22:58:04Z</dcterms:modified>
</cp:coreProperties>
</file>