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0" r:id="rId1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899" autoAdjust="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hu-HU" b="0" i="0" dirty="0">
              <a:solidFill>
                <a:schemeClr val="bg1"/>
              </a:solidFill>
            </a:rPr>
            <a:t>Kód struktúrája: Modulokra bontva, könnyen érthető.</a:t>
          </a:r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hu-HU" b="0" i="0" dirty="0">
              <a:solidFill>
                <a:schemeClr val="bg1"/>
              </a:solidFill>
            </a:rPr>
            <a:t>Használt technológiák: C#, Visual </a:t>
          </a:r>
          <a:r>
            <a:rPr lang="hu-HU" b="0" i="0" dirty="0" err="1">
              <a:solidFill>
                <a:schemeClr val="bg1"/>
              </a:solidFill>
            </a:rPr>
            <a:t>Studio</a:t>
          </a:r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hu-HU" b="0" i="0" dirty="0">
              <a:solidFill>
                <a:schemeClr val="bg1"/>
              </a:solidFill>
            </a:rPr>
            <a:t>A projekt célja a Game of Life szimuláció létrehozása és működtetése.</a:t>
          </a:r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hu-H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-390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0" i="0" kern="1200" dirty="0">
              <a:solidFill>
                <a:schemeClr val="bg1"/>
              </a:solidFill>
            </a:rPr>
            <a:t>A projekt célja a Game of Life szimuláció létrehozása és működtetése.</a:t>
          </a:r>
          <a:endParaRPr lang="hu-HU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0" i="0" kern="1200" dirty="0">
              <a:solidFill>
                <a:schemeClr val="bg1"/>
              </a:solidFill>
            </a:rPr>
            <a:t>Kód struktúrája: Modulokra bontva, könnyen érthető.</a:t>
          </a:r>
          <a:endParaRPr lang="hu-HU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0" i="0" kern="1200" dirty="0">
              <a:solidFill>
                <a:schemeClr val="bg1"/>
              </a:solidFill>
            </a:rPr>
            <a:t>Használt technológiák: C#, Visual </a:t>
          </a:r>
          <a:r>
            <a:rPr lang="hu-HU" sz="2500" b="0" i="0" kern="1200" dirty="0" err="1">
              <a:solidFill>
                <a:schemeClr val="bg1"/>
              </a:solidFill>
            </a:rPr>
            <a:t>Studio</a:t>
          </a:r>
          <a:endParaRPr lang="hu-HU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Függőleges egyszínű lista ikonokból"/>
  <dgm:desc val="Segítségével a vizuális elemek sorozata fentről lefelé jeleníthető meg úgy, hogy az 1. szintű vagy az 1. és a 2. szintű szövegek egy alakzatban vannak csoportosítva. Ikonokkal vagy hosszabb leírásokat tartalmazó kis képekkel használható a legjobba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2023. 10. 20.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2023. 10. 20.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04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17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3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59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96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79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39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64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1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80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2023. 10. 20.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Game Of life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Első projekt az évben.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7" y="2681103"/>
            <a:ext cx="4527401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u-HU" sz="2300" dirty="0" err="1">
                <a:solidFill>
                  <a:srgbClr val="FFFFFF"/>
                </a:solidFill>
              </a:rPr>
              <a:t>CountLivingNeighbors</a:t>
            </a:r>
            <a:endParaRPr lang="hu-HU" sz="2300" dirty="0">
              <a:solidFill>
                <a:srgbClr val="FFFFFF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B7DB84C-38EC-4BB8-9E1C-582F9AFAB649}"/>
              </a:ext>
            </a:extLst>
          </p:cNvPr>
          <p:cNvSpPr txBox="1"/>
          <p:nvPr/>
        </p:nvSpPr>
        <p:spPr>
          <a:xfrm>
            <a:off x="5375684" y="3595232"/>
            <a:ext cx="60949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latin typeface="Gill Sans MT" panose="020B0502020104020203"/>
              </a:rPr>
              <a:t>A metódus a rácsban lévő egy adott cella szomszédos celláinak bejárásával dolgozik. </a:t>
            </a:r>
          </a:p>
          <a:p>
            <a:r>
              <a:rPr lang="hu-HU" sz="2000" dirty="0">
                <a:latin typeface="Gill Sans MT" panose="020B0502020104020203"/>
              </a:rPr>
              <a:t>A szomszédos cellák számolásához egy beágyazott </a:t>
            </a:r>
            <a:r>
              <a:rPr lang="hu-HU" sz="2000" dirty="0" err="1">
                <a:latin typeface="Gill Sans MT" panose="020B0502020104020203"/>
              </a:rPr>
              <a:t>for</a:t>
            </a:r>
            <a:r>
              <a:rPr lang="hu-HU" sz="2000" dirty="0">
                <a:latin typeface="Gill Sans MT" panose="020B0502020104020203"/>
              </a:rPr>
              <a:t> ciklusokat használ. </a:t>
            </a:r>
          </a:p>
          <a:p>
            <a:r>
              <a:rPr lang="hu-HU" sz="2000" dirty="0">
                <a:latin typeface="Gill Sans MT" panose="020B0502020104020203"/>
              </a:rPr>
              <a:t>A metódus meghatározza a cella szomszédos celláit, majd ellenőrzi, hogy ezek a cellák a rács határain belül vannak-e. </a:t>
            </a:r>
          </a:p>
          <a:p>
            <a:r>
              <a:rPr lang="hu-HU" sz="2000" dirty="0">
                <a:latin typeface="Gill Sans MT" panose="020B0502020104020203"/>
              </a:rPr>
              <a:t>Ha a szomszédos cella élő (az értéke </a:t>
            </a:r>
            <a:r>
              <a:rPr lang="hu-HU" sz="2000" dirty="0" err="1">
                <a:latin typeface="Gill Sans MT" panose="020B0502020104020203"/>
              </a:rPr>
              <a:t>true</a:t>
            </a:r>
            <a:r>
              <a:rPr lang="hu-HU" sz="2000" dirty="0">
                <a:latin typeface="Gill Sans MT" panose="020B0502020104020203"/>
              </a:rPr>
              <a:t>), akkor növeli a szomszédos élő sejtek számát. </a:t>
            </a:r>
          </a:p>
          <a:p>
            <a:r>
              <a:rPr lang="hu-HU" sz="2000" dirty="0">
                <a:latin typeface="Gill Sans MT" panose="020B0502020104020203"/>
              </a:rPr>
              <a:t>Visszatér a számolt élő szomszédok számával.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7FAA05-DD79-4ED1-8C86-0F27DE3A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52" y="173958"/>
            <a:ext cx="4430189" cy="3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pic>
        <p:nvPicPr>
          <p:cNvPr id="4" name="Kép 3" descr="Pénzügyi számokra mutató tollat tartó kéz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hu-HU" dirty="0">
                <a:solidFill>
                  <a:schemeClr val="bg1"/>
                </a:solidFill>
              </a:rPr>
              <a:t>Czerok Bálint</a:t>
            </a:r>
          </a:p>
          <a:p>
            <a:pPr rtl="0"/>
            <a:r>
              <a:rPr lang="hu-HU" dirty="0">
                <a:solidFill>
                  <a:schemeClr val="bg1"/>
                </a:solidFill>
              </a:rPr>
              <a:t>Németh Benedek</a:t>
            </a:r>
          </a:p>
          <a:p>
            <a:pPr rtl="0"/>
            <a:r>
              <a:rPr lang="hu-HU" dirty="0">
                <a:solidFill>
                  <a:schemeClr val="bg1"/>
                </a:solidFill>
              </a:rPr>
              <a:t>Radován Zdenkó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>
                <a:solidFill>
                  <a:schemeClr val="bg1"/>
                </a:solidFill>
              </a:rPr>
              <a:t>Tudnivalók</a:t>
            </a:r>
          </a:p>
        </p:txBody>
      </p:sp>
      <p:pic>
        <p:nvPicPr>
          <p:cNvPr id="4" name="Kép 3" descr="Pénzügyi kereskedelmi számok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Tartalom helye 2" descr="Listajelikonok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59164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b="0" i="0" dirty="0">
                <a:solidFill>
                  <a:srgbClr val="DBDEE1"/>
                </a:solidFill>
                <a:effectLst/>
                <a:latin typeface="gg sans"/>
              </a:rPr>
              <a:t>Funkciók és Működés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1C06203-BDCA-4288-89F8-B3643A7E9921}"/>
              </a:ext>
            </a:extLst>
          </p:cNvPr>
          <p:cNvSpPr txBox="1"/>
          <p:nvPr/>
        </p:nvSpPr>
        <p:spPr>
          <a:xfrm>
            <a:off x="646855" y="1558708"/>
            <a:ext cx="60949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Szimuláció működése: Élő és halott sejtek, generációk váltakozása.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6EE203A-D7FA-4D79-8879-DA4FC691B534}"/>
              </a:ext>
            </a:extLst>
          </p:cNvPr>
          <p:cNvSpPr txBox="1"/>
          <p:nvPr/>
        </p:nvSpPr>
        <p:spPr>
          <a:xfrm>
            <a:off x="646855" y="2681103"/>
            <a:ext cx="60949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Interakció: A felhasználók megfigyelhetik a sejtek evolúcióját.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hu-HU" b="0" i="0" dirty="0">
                <a:solidFill>
                  <a:srgbClr val="DBDEE1"/>
                </a:solidFill>
                <a:effectLst/>
                <a:latin typeface="gg sans"/>
              </a:rPr>
              <a:t>Fejlesztői Élmények és Kihívások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0BC37A1-2C94-429D-AD8D-762E5A775FED}"/>
              </a:ext>
            </a:extLst>
          </p:cNvPr>
          <p:cNvSpPr txBox="1"/>
          <p:nvPr/>
        </p:nvSpPr>
        <p:spPr>
          <a:xfrm>
            <a:off x="5375684" y="1462117"/>
            <a:ext cx="60949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Nehézségek: A szomszédos sejtek számának számolása.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97E41ED-C86D-45BD-873C-67C18F26B637}"/>
              </a:ext>
            </a:extLst>
          </p:cNvPr>
          <p:cNvSpPr txBox="1"/>
          <p:nvPr/>
        </p:nvSpPr>
        <p:spPr>
          <a:xfrm>
            <a:off x="5375684" y="2681103"/>
            <a:ext cx="60949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Kiemelkedő megoldások: A generációk közötti változások kiemelése.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>
                <a:solidFill>
                  <a:srgbClr val="FFFFFF"/>
                </a:solidFill>
              </a:rPr>
              <a:t>GridUpdater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D41983A-1256-46FA-9C53-336EB3E6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34318" cy="685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3FDFFF1-BFF7-40E5-8F6E-56DB2D17A8E9}"/>
              </a:ext>
            </a:extLst>
          </p:cNvPr>
          <p:cNvSpPr txBox="1"/>
          <p:nvPr/>
        </p:nvSpPr>
        <p:spPr>
          <a:xfrm>
            <a:off x="809760" y="793767"/>
            <a:ext cx="623015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Bejárja a rács minden celláját. </a:t>
            </a:r>
          </a:p>
          <a:p>
            <a:r>
              <a:rPr lang="hu-HU" sz="2500" dirty="0">
                <a:latin typeface="Gill Sans MT" panose="020B0502020104020203"/>
              </a:rPr>
              <a:t>Számolja a cella élő szomszédjainak számát a </a:t>
            </a:r>
            <a:r>
              <a:rPr lang="hu-HU" sz="2500" dirty="0" err="1">
                <a:latin typeface="Gill Sans MT" panose="020B0502020104020203"/>
              </a:rPr>
              <a:t>CountLivingNeighbors</a:t>
            </a:r>
            <a:r>
              <a:rPr lang="hu-HU" sz="2500" dirty="0">
                <a:latin typeface="Gill Sans MT" panose="020B0502020104020203"/>
              </a:rPr>
              <a:t> privát metódus segítségével.</a:t>
            </a:r>
          </a:p>
          <a:p>
            <a:r>
              <a:rPr lang="hu-HU" sz="2500" dirty="0">
                <a:latin typeface="Gill Sans MT" panose="020B0502020104020203"/>
              </a:rPr>
              <a:t>Alkalmazza a Game of Life szabályokat:</a:t>
            </a:r>
          </a:p>
          <a:p>
            <a:r>
              <a:rPr lang="hu-HU" sz="2500" dirty="0">
                <a:latin typeface="Gill Sans MT" panose="020B0502020104020203"/>
              </a:rPr>
              <a:t> Az élő sejtek túlélnek, ha pontosan 2 vagy 3 élő szomszédjuk van, egyébként meghalnak. </a:t>
            </a:r>
          </a:p>
          <a:p>
            <a:r>
              <a:rPr lang="hu-HU" sz="2500" dirty="0">
                <a:latin typeface="Gill Sans MT" panose="020B0502020104020203"/>
              </a:rPr>
              <a:t>A halott sejtek újjászülethetnek, ha pontosan 3 élő szomszédjuk van, egyébként halottak maradnak. </a:t>
            </a:r>
          </a:p>
          <a:p>
            <a:r>
              <a:rPr lang="hu-HU" sz="2500" dirty="0">
                <a:latin typeface="Gill Sans MT" panose="020B0502020104020203"/>
              </a:rPr>
              <a:t>Ha a generáció sorszáma nagyobb, mint 1, akkor elmenti az előző generáció állapotát.</a:t>
            </a:r>
          </a:p>
        </p:txBody>
      </p:sp>
    </p:spTree>
    <p:extLst>
      <p:ext uri="{BB962C8B-B14F-4D97-AF65-F5344CB8AC3E}">
        <p14:creationId xmlns:p14="http://schemas.microsoft.com/office/powerpoint/2010/main" val="34240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u-HU" dirty="0">
                <a:solidFill>
                  <a:srgbClr val="FFFFFF"/>
                </a:solidFill>
              </a:rPr>
              <a:t>Program.cs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6CEE4E-0F5C-4C56-8441-BDDAD64E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16" y="746975"/>
            <a:ext cx="4498063" cy="2262717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7DB84C-38EC-4BB8-9E1C-582F9AFAB649}"/>
              </a:ext>
            </a:extLst>
          </p:cNvPr>
          <p:cNvSpPr txBox="1"/>
          <p:nvPr/>
        </p:nvSpPr>
        <p:spPr>
          <a:xfrm>
            <a:off x="5375684" y="3595232"/>
            <a:ext cx="609492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Ez a kód egy egyszerű példa arra, hogyan lehet elindítani egy Game of Life szimulációt egy 10x10-es rácsban.</a:t>
            </a:r>
          </a:p>
        </p:txBody>
      </p:sp>
    </p:spTree>
    <p:extLst>
      <p:ext uri="{BB962C8B-B14F-4D97-AF65-F5344CB8AC3E}">
        <p14:creationId xmlns:p14="http://schemas.microsoft.com/office/powerpoint/2010/main" val="12551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467770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err="1">
                <a:solidFill>
                  <a:srgbClr val="FFFFFF"/>
                </a:solidFill>
              </a:rPr>
              <a:t>GridInitializer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C03C6E1-E41E-4121-98F8-285B41D4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5" y="329681"/>
            <a:ext cx="6506483" cy="2953162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241022C1-5641-499F-A763-62004C7F601C}"/>
              </a:ext>
            </a:extLst>
          </p:cNvPr>
          <p:cNvSpPr txBox="1"/>
          <p:nvPr/>
        </p:nvSpPr>
        <p:spPr>
          <a:xfrm>
            <a:off x="852633" y="3704547"/>
            <a:ext cx="609492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Ez a kódrészlet egy "</a:t>
            </a:r>
            <a:r>
              <a:rPr lang="hu-HU" sz="2500" dirty="0" err="1">
                <a:latin typeface="Gill Sans MT" panose="020B0502020104020203"/>
              </a:rPr>
              <a:t>GridInitializer</a:t>
            </a:r>
            <a:r>
              <a:rPr lang="hu-HU" sz="2500" dirty="0">
                <a:latin typeface="Gill Sans MT" panose="020B0502020104020203"/>
              </a:rPr>
              <a:t>" osztályt definiál, amely felelős a Game of Life szimuláció rácsának inicializálásáért. </a:t>
            </a:r>
          </a:p>
          <a:p>
            <a:r>
              <a:rPr lang="hu-HU" sz="2500" dirty="0">
                <a:latin typeface="Gill Sans MT" panose="020B0502020104020203"/>
              </a:rPr>
              <a:t>A </a:t>
            </a:r>
            <a:r>
              <a:rPr lang="hu-HU" sz="2500" dirty="0" err="1">
                <a:latin typeface="Gill Sans MT" panose="020B0502020104020203"/>
              </a:rPr>
              <a:t>InitializeGrid</a:t>
            </a:r>
            <a:r>
              <a:rPr lang="hu-HU" sz="2500" dirty="0">
                <a:latin typeface="Gill Sans MT" panose="020B0502020104020203"/>
              </a:rPr>
              <a:t> metódus véletlenszerűen állítja be a rács sejtjeinek élő vagy halott állapotát a megadott sorok és oszlopok számával.</a:t>
            </a:r>
          </a:p>
        </p:txBody>
      </p:sp>
    </p:spTree>
    <p:extLst>
      <p:ext uri="{BB962C8B-B14F-4D97-AF65-F5344CB8AC3E}">
        <p14:creationId xmlns:p14="http://schemas.microsoft.com/office/powerpoint/2010/main" val="128403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7" y="2681103"/>
            <a:ext cx="4527401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u-HU" sz="25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hu-HU" sz="2500" dirty="0" err="1">
                <a:solidFill>
                  <a:srgbClr val="FFFFFF"/>
                </a:solidFill>
              </a:rPr>
              <a:t>GenerationComparer</a:t>
            </a:r>
            <a:endParaRPr lang="hu-HU" sz="2500" dirty="0">
              <a:solidFill>
                <a:srgbClr val="FFFFFF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B7DB84C-38EC-4BB8-9E1C-582F9AFAB649}"/>
              </a:ext>
            </a:extLst>
          </p:cNvPr>
          <p:cNvSpPr txBox="1"/>
          <p:nvPr/>
        </p:nvSpPr>
        <p:spPr>
          <a:xfrm>
            <a:off x="5375684" y="3595232"/>
            <a:ext cx="609492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Ez a kódrészlet egy "</a:t>
            </a:r>
            <a:r>
              <a:rPr lang="hu-HU" sz="2500" dirty="0" err="1">
                <a:latin typeface="Gill Sans MT" panose="020B0502020104020203"/>
              </a:rPr>
              <a:t>GenerationComparer</a:t>
            </a:r>
            <a:r>
              <a:rPr lang="hu-HU" sz="2500" dirty="0">
                <a:latin typeface="Gill Sans MT" panose="020B0502020104020203"/>
              </a:rPr>
              <a:t>" osztályt definiál, amelynek egyetlen </a:t>
            </a:r>
            <a:r>
              <a:rPr lang="hu-HU" sz="2500" dirty="0" err="1">
                <a:latin typeface="Gill Sans MT" panose="020B0502020104020203"/>
              </a:rPr>
              <a:t>GenerationsEqual</a:t>
            </a:r>
            <a:r>
              <a:rPr lang="hu-HU" sz="2500" dirty="0">
                <a:latin typeface="Gill Sans MT" panose="020B0502020104020203"/>
              </a:rPr>
              <a:t> metódusa van. Ez a metódus a két rácsot összehasonlítja, hogy megállapítsa, hogy azonosak-e vagy sem.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A29B675-88D8-46C9-9F67-2910035B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039" y="431843"/>
            <a:ext cx="5011361" cy="3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467770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err="1">
                <a:solidFill>
                  <a:srgbClr val="FFFFFF"/>
                </a:solidFill>
              </a:rPr>
              <a:t>GridDisplayer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41022C1-5641-499F-A763-62004C7F601C}"/>
              </a:ext>
            </a:extLst>
          </p:cNvPr>
          <p:cNvSpPr txBox="1"/>
          <p:nvPr/>
        </p:nvSpPr>
        <p:spPr>
          <a:xfrm>
            <a:off x="852633" y="3118810"/>
            <a:ext cx="609492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latin typeface="Gill Sans MT" panose="020B0502020104020203"/>
              </a:rPr>
              <a:t>A kódrészlet a rács celláinak bejárásával dolgozik.</a:t>
            </a:r>
          </a:p>
          <a:p>
            <a:r>
              <a:rPr lang="hu-HU" sz="2500" dirty="0">
                <a:latin typeface="Gill Sans MT" panose="020B0502020104020203"/>
              </a:rPr>
              <a:t>Minden cella állapotától függően a háttérszínt zöldre vagy pirosra állítja.</a:t>
            </a:r>
          </a:p>
          <a:p>
            <a:r>
              <a:rPr lang="hu-HU" sz="2500" dirty="0">
                <a:latin typeface="Gill Sans MT" panose="020B0502020104020203"/>
              </a:rPr>
              <a:t>A cellák vizuális megjelenítését a konzol ablakban hajtja végre.</a:t>
            </a:r>
          </a:p>
          <a:p>
            <a:r>
              <a:rPr lang="hu-HU" sz="2500" dirty="0">
                <a:latin typeface="Gill Sans MT" panose="020B0502020104020203"/>
              </a:rPr>
              <a:t>Zöld háttérszín esetén élő sejtet, piros háttérszín esetén halott sejtet jelenít meg a konzolon.</a:t>
            </a:r>
          </a:p>
          <a:p>
            <a:endParaRPr lang="hu-HU" sz="2500" dirty="0">
              <a:latin typeface="Gill Sans MT" panose="020B0502020104020203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EA4655D-FEE7-47CA-BEC1-C9707671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3" y="200350"/>
            <a:ext cx="5784166" cy="28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23791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45</TotalTime>
  <Words>393</Words>
  <Application>Microsoft Office PowerPoint</Application>
  <PresentationFormat>Szélesvásznú</PresentationFormat>
  <Paragraphs>52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Cascadia Mono</vt:lpstr>
      <vt:lpstr>gg sans</vt:lpstr>
      <vt:lpstr>Gill Sans MT</vt:lpstr>
      <vt:lpstr>Csomag</vt:lpstr>
      <vt:lpstr>Game Of life projekt</vt:lpstr>
      <vt:lpstr>Tudnivalók</vt:lpstr>
      <vt:lpstr>Funkciók és Működés</vt:lpstr>
      <vt:lpstr>Fejlesztői Élmények és Kihívások</vt:lpstr>
      <vt:lpstr>GridUpdater</vt:lpstr>
      <vt:lpstr>Program.cs</vt:lpstr>
      <vt:lpstr>GridInitializer</vt:lpstr>
      <vt:lpstr> GenerationComparer</vt:lpstr>
      <vt:lpstr>GridDisplayer</vt:lpstr>
      <vt:lpstr>CountLivingNeighbors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 projekt</dc:title>
  <dc:creator>Zdenko</dc:creator>
  <cp:lastModifiedBy>Zdenko</cp:lastModifiedBy>
  <cp:revision>8</cp:revision>
  <dcterms:created xsi:type="dcterms:W3CDTF">2023-10-20T16:27:13Z</dcterms:created>
  <dcterms:modified xsi:type="dcterms:W3CDTF">2023-10-20T17:12:27Z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