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5" r:id="rId9"/>
    <p:sldId id="262" r:id="rId10"/>
    <p:sldId id="268" r:id="rId11"/>
    <p:sldId id="269" r:id="rId12"/>
    <p:sldId id="270" r:id="rId13"/>
    <p:sldId id="271" r:id="rId14"/>
    <p:sldId id="263" r:id="rId15"/>
    <p:sldId id="266" r:id="rId16"/>
    <p:sldId id="267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5807"/>
  </p:normalViewPr>
  <p:slideViewPr>
    <p:cSldViewPr snapToGrid="0">
      <p:cViewPr varScale="1">
        <p:scale>
          <a:sx n="75" d="100"/>
          <a:sy n="75" d="100"/>
        </p:scale>
        <p:origin x="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93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7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9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5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0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5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5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8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961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23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6E9C-342F-3EA0-68B5-A7B04D7CA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in Supply Chain Management: A Classification Model for Assessing Delivery Timeliness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8A601-A08A-A7AA-7268-5B15AB0B2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8986580" cy="226372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Makadia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Yash Doshi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Patel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Domala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8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D66B-F225-AF7F-5882-DF73BFE9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4FF212-AE1F-0063-9829-624F2819F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0" y="1976718"/>
            <a:ext cx="5780042" cy="3567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8D7A40-48F3-C3BF-290B-0844488E02D9}"/>
              </a:ext>
            </a:extLst>
          </p:cNvPr>
          <p:cNvSpPr txBox="1"/>
          <p:nvPr/>
        </p:nvSpPr>
        <p:spPr>
          <a:xfrm>
            <a:off x="592667" y="688269"/>
            <a:ext cx="354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sales across all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58F24-E3D9-8EDD-014E-07FD9EA677BD}"/>
              </a:ext>
            </a:extLst>
          </p:cNvPr>
          <p:cNvSpPr txBox="1"/>
          <p:nvPr/>
        </p:nvSpPr>
        <p:spPr>
          <a:xfrm>
            <a:off x="6688666" y="2346284"/>
            <a:ext cx="4360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Computers tops the list in terms of average sales, demonstrating a notable lead over other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Toys and CDs appear to have lower average sales compared to the leading category</a:t>
            </a:r>
          </a:p>
        </p:txBody>
      </p:sp>
    </p:spTree>
    <p:extLst>
      <p:ext uri="{BB962C8B-B14F-4D97-AF65-F5344CB8AC3E}">
        <p14:creationId xmlns:p14="http://schemas.microsoft.com/office/powerpoint/2010/main" val="134036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F1D6-5D86-BF12-1EBB-D1FADF6F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3BC81E-8A6C-5F20-A144-926359F40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179" y="1976438"/>
            <a:ext cx="5780042" cy="3567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44C20B-43BC-21E4-844C-F9AA6CCCA2F9}"/>
              </a:ext>
            </a:extLst>
          </p:cNvPr>
          <p:cNvSpPr txBox="1"/>
          <p:nvPr/>
        </p:nvSpPr>
        <p:spPr>
          <a:xfrm>
            <a:off x="869179" y="1055355"/>
            <a:ext cx="383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 of Customer Segments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959EB-3644-3A1A-4386-1D5FE5AA8F73}"/>
              </a:ext>
            </a:extLst>
          </p:cNvPr>
          <p:cNvSpPr txBox="1"/>
          <p:nvPr/>
        </p:nvSpPr>
        <p:spPr>
          <a:xfrm>
            <a:off x="6853865" y="2413337"/>
            <a:ext cx="39904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The chart highlights a significant presence in the "Consumer" segment, outpacing "Corporate" and "Home Office." This emphasizes a consumer-centric market, providing insights for targeted strategies and informed business decisions.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4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E9EC-9688-4905-59F5-726BCDFD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72F260-AB12-D459-388B-F8FD8C253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255" y="1895166"/>
            <a:ext cx="5549900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390CE6-8F21-A2D0-3BAF-19C7C8F0AD4D}"/>
              </a:ext>
            </a:extLst>
          </p:cNvPr>
          <p:cNvSpPr txBox="1"/>
          <p:nvPr/>
        </p:nvSpPr>
        <p:spPr>
          <a:xfrm>
            <a:off x="971255" y="1031652"/>
            <a:ext cx="297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 of Order Status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ED1CF0-C8A4-F463-99DE-CCF6C9CEED53}"/>
              </a:ext>
            </a:extLst>
          </p:cNvPr>
          <p:cNvSpPr txBox="1"/>
          <p:nvPr/>
        </p:nvSpPr>
        <p:spPr>
          <a:xfrm>
            <a:off x="6841068" y="2233833"/>
            <a:ext cx="4207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graph shows the distribution of order in terms of statuses.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order statuses with COMPLETE has the highest distribution followed by PENDING_PAYMENT.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Whereas CANCELLED,PAYMENT_REVIEW, and SUSPECTED_FRAUD has the least amount of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26649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E9EC-9688-4905-59F5-726BCDFD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4D0846-884C-EDEC-7C99-B4ADA1509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133" y="1714500"/>
            <a:ext cx="5549900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C8EDCF-2B2F-87B9-C724-9FF0E0FEDD91}"/>
              </a:ext>
            </a:extLst>
          </p:cNvPr>
          <p:cNvSpPr txBox="1"/>
          <p:nvPr/>
        </p:nvSpPr>
        <p:spPr>
          <a:xfrm>
            <a:off x="846667" y="1067587"/>
            <a:ext cx="320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 of Delivery Status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F6939-080C-9705-6B2F-F672FE101F3C}"/>
              </a:ext>
            </a:extLst>
          </p:cNvPr>
          <p:cNvSpPr txBox="1"/>
          <p:nvPr/>
        </p:nvSpPr>
        <p:spPr>
          <a:xfrm>
            <a:off x="6756400" y="2044700"/>
            <a:ext cx="4588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graph shows the distribution of delivery status , i.e. , either the product is shipped in advance, on time, late or is it cancelled.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Orders being delivered late has the highest amount of distribution, followed by orders shipped in advance. Orders that are cancelled has the least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465691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9CD5-2397-9EC5-1DA9-4BE6BC84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58A90-C788-666C-CD26-4C0E55DB9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u="none" strike="noStrike" dirty="0">
                <a:effectLst/>
                <a:latin typeface="Söhne"/>
              </a:rPr>
              <a:t>Logistic Regression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892AD-7847-E81E-A364-0561E765B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85285"/>
            <a:ext cx="7466687" cy="1366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9FE036-9310-0B5A-458F-A7575A2B272E}"/>
              </a:ext>
            </a:extLst>
          </p:cNvPr>
          <p:cNvSpPr txBox="1"/>
          <p:nvPr/>
        </p:nvSpPr>
        <p:spPr>
          <a:xfrm>
            <a:off x="1143000" y="4995333"/>
            <a:ext cx="9762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shows exceptional performance in predicting late delivery status, and achieved a high accuracy of 98.89%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recall score of 100%, it successfully captured all actual late delivery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F1 score of 99.44% further underscores its precision and reliability</a:t>
            </a:r>
          </a:p>
        </p:txBody>
      </p:sp>
    </p:spTree>
    <p:extLst>
      <p:ext uri="{BB962C8B-B14F-4D97-AF65-F5344CB8AC3E}">
        <p14:creationId xmlns:p14="http://schemas.microsoft.com/office/powerpoint/2010/main" val="2168620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4B65-2DB8-2BA5-86E1-1ED6D767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A6BF-BA16-EEFB-CFAE-440C19463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57050"/>
            <a:ext cx="9905999" cy="3567118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u="none" strike="noStrike" dirty="0">
                <a:effectLst/>
                <a:latin typeface="Söhne"/>
              </a:rPr>
              <a:t>Naive Bayes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4DC2A-0745-F8E2-4BBB-C6376EE1996A}"/>
              </a:ext>
            </a:extLst>
          </p:cNvPr>
          <p:cNvSpPr txBox="1"/>
          <p:nvPr/>
        </p:nvSpPr>
        <p:spPr>
          <a:xfrm>
            <a:off x="1142999" y="4404035"/>
            <a:ext cx="990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achieved an exceptionally high recall score of 99.97%, indicating it almost perfectly identified all actual late deliveries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accuracy stands at a much lower 55.24%, which suggests a significant number of false 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F1 score, at 71.16%, reflects a better balance between precision and recall than the accuracy suggests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A3926-431D-8468-8C51-C13C439D6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8" y="2526829"/>
            <a:ext cx="8949634" cy="136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88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1A75-1DBB-B69C-A91C-2A708E18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805B-3295-52B8-159D-0A89D8615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58081"/>
            <a:ext cx="9905999" cy="3567118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u="none" strike="noStrike" dirty="0">
                <a:effectLst/>
                <a:latin typeface="Söhne"/>
              </a:rPr>
              <a:t>K-Nearest Neighbors (KNN) Model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B925D-A0DF-E2FF-6CB5-F04F1C574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8" y="2485062"/>
            <a:ext cx="7918067" cy="11944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356F53-9B2E-B720-73C6-5946CC001DCF}"/>
              </a:ext>
            </a:extLst>
          </p:cNvPr>
          <p:cNvSpPr txBox="1"/>
          <p:nvPr/>
        </p:nvSpPr>
        <p:spPr>
          <a:xfrm>
            <a:off x="1142998" y="4217691"/>
            <a:ext cx="11042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Achieved an accuracy of 84.93%, indicating a high level of correctness in its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recall score of 86.04% demonstrates its effectiveness in identifying a majority of actual late deliveries.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F1 score, at 85.48%, indicates a good balance between precision and recall</a:t>
            </a:r>
          </a:p>
        </p:txBody>
      </p:sp>
    </p:spTree>
    <p:extLst>
      <p:ext uri="{BB962C8B-B14F-4D97-AF65-F5344CB8AC3E}">
        <p14:creationId xmlns:p14="http://schemas.microsoft.com/office/powerpoint/2010/main" val="392292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6D26-B85D-BC59-0C5E-4C88B638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9A11A-830C-9A88-FE4C-F62AA26A6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233833"/>
            <a:ext cx="9905999" cy="3567118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Söhne"/>
              </a:rPr>
              <a:t>In conclusion, the Logistic Regression model stands out as the most reliable and effective choice for predicting late delivery status, offering unparalleled accuracy, recall, and F1 score.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69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20BB-CDBA-F284-FB4D-484C33FE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79713-AE35-84C4-5632-65A7DB30F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169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C45-BDF2-76A0-C949-043A3FEB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5DCDE-0787-4D93-253A-876F33A41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efficiency and resilience of supply chain operations are vital for any business's success. In a rapidly evolving business landscape, where data is an invaluable asset, leveraging advanced analytics becomes imperative. Our project embarks on a journey to unravel the untapped potential within supply chain data.</a:t>
            </a:r>
          </a:p>
          <a:p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delve into supply chain data? Because optimizing it goes beyond cost-cutting; it boosts customer satisfaction, ensures punctual deliveries, and minimizes risks. Our project focuses on modeling this complex data for transformative impacts on business outcomes.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64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B2AC-E865-43F2-3C5C-736D661A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C1D6B-3006-5FEE-5018-395AF98F3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115458"/>
            <a:ext cx="9905999" cy="3567118"/>
          </a:xfrm>
        </p:spPr>
        <p:txBody>
          <a:bodyPr/>
          <a:lstStyle/>
          <a:p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seeks to optimize supply chain management by leveraging data-driven insights extracted from a comprehensive dataset. Our primary objectives include identifying patterns in payment methods, understanding market and regional sales dynamics, and analyzing on-time delivery patterns of the supply chain system.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0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4EB0-CE77-82B3-C004-C0F5799C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br>
              <a:rPr lang="en-US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F5628-7C1B-C0C7-A45F-3BE4BF1A2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42479"/>
            <a:ext cx="9905999" cy="4242586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Feature Engineering:</a:t>
            </a: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Created a new feature, </a:t>
            </a:r>
            <a:r>
              <a:rPr lang="en-US" b="0" i="0" u="none" strike="noStrike" dirty="0" err="1">
                <a:effectLst/>
                <a:latin typeface="Söhne"/>
              </a:rPr>
              <a:t>Customer.Full.Name</a:t>
            </a:r>
            <a:r>
              <a:rPr lang="en-US" b="0" i="0" u="none" strike="noStrike" dirty="0">
                <a:effectLst/>
                <a:latin typeface="Söhne"/>
              </a:rPr>
              <a:t>, by combining first and last names.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Handling Missing Values:</a:t>
            </a: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Applied </a:t>
            </a:r>
            <a:r>
              <a:rPr lang="en-US" b="0" i="0" u="none" strike="noStrike" dirty="0" err="1">
                <a:effectLst/>
                <a:latin typeface="Söhne"/>
              </a:rPr>
              <a:t>na.omit</a:t>
            </a:r>
            <a:r>
              <a:rPr lang="en-US" b="0" i="0" u="none" strike="noStrike" dirty="0">
                <a:effectLst/>
                <a:latin typeface="Söhne"/>
              </a:rPr>
              <a:t>(data) to remove rows with missing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Column Removal for Streamlining:</a:t>
            </a: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Eliminated unnecessary columns (</a:t>
            </a:r>
            <a:r>
              <a:rPr lang="en-US" b="0" i="0" u="none" strike="noStrike" dirty="0" err="1">
                <a:effectLst/>
                <a:latin typeface="Söhne"/>
              </a:rPr>
              <a:t>Customer.Email</a:t>
            </a:r>
            <a:r>
              <a:rPr lang="en-US" b="0" i="0" u="none" strike="noStrike" dirty="0">
                <a:effectLst/>
                <a:latin typeface="Söhne"/>
              </a:rPr>
              <a:t>, </a:t>
            </a:r>
            <a:r>
              <a:rPr lang="en-US" b="0" i="0" u="none" strike="noStrike" dirty="0" err="1">
                <a:effectLst/>
                <a:latin typeface="Söhne"/>
              </a:rPr>
              <a:t>Customer.Password</a:t>
            </a:r>
            <a:r>
              <a:rPr lang="en-US" b="0" i="0" u="none" strike="noStrike" dirty="0">
                <a:effectLst/>
                <a:latin typeface="Söhne"/>
              </a:rPr>
              <a:t>, etc.) for simplicity.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Söhne"/>
              </a:rPr>
              <a:t>Target Variable Transformation:</a:t>
            </a:r>
            <a:endParaRPr lang="en-US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Transformed </a:t>
            </a:r>
            <a:r>
              <a:rPr lang="en-US" b="0" i="0" u="none" strike="noStrike" dirty="0" err="1">
                <a:effectLst/>
                <a:latin typeface="Söhne"/>
              </a:rPr>
              <a:t>Late_delivery_risk</a:t>
            </a:r>
            <a:r>
              <a:rPr lang="en-US" b="0" i="0" u="none" strike="noStrike" dirty="0">
                <a:effectLst/>
                <a:latin typeface="Söhne"/>
              </a:rPr>
              <a:t> into a tabular format using table(</a:t>
            </a:r>
            <a:r>
              <a:rPr lang="en-US" b="0" i="0" u="none" strike="noStrike" dirty="0" err="1">
                <a:effectLst/>
                <a:latin typeface="Söhne"/>
              </a:rPr>
              <a:t>data$Late_delivery_risk</a:t>
            </a:r>
            <a:r>
              <a:rPr lang="en-US" b="0" i="0" u="none" strike="noStrike" dirty="0">
                <a:effectLst/>
                <a:latin typeface="Söhn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Identified and removed redundant columns (</a:t>
            </a:r>
            <a:r>
              <a:rPr lang="en-US" b="0" i="0" u="none" strike="noStrike" dirty="0" err="1">
                <a:effectLst/>
                <a:latin typeface="Söhne"/>
              </a:rPr>
              <a:t>Order.Item.Product.Price</a:t>
            </a:r>
            <a:r>
              <a:rPr lang="en-US" b="0" i="0" u="none" strike="noStrike" dirty="0">
                <a:effectLst/>
                <a:latin typeface="Söhne"/>
              </a:rPr>
              <a:t>, etc.) for optimization.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6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2A28-DB5E-6D16-8F7F-BD1ADBAB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067" y="348001"/>
            <a:ext cx="9905999" cy="1360898"/>
          </a:xfrm>
        </p:spPr>
        <p:txBody>
          <a:bodyPr/>
          <a:lstStyle/>
          <a:p>
            <a:r>
              <a:rPr lang="en-US" dirty="0"/>
              <a:t>Correlation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FD534C-2849-19E0-E6D9-C3C638107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100" y="1714500"/>
            <a:ext cx="55499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B2CFE5-1B87-1852-1666-290134072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317" y="1714500"/>
            <a:ext cx="5549900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F25A6E-869A-AF9E-14F5-20AD290D1722}"/>
              </a:ext>
            </a:extLst>
          </p:cNvPr>
          <p:cNvSpPr txBox="1"/>
          <p:nvPr/>
        </p:nvSpPr>
        <p:spPr>
          <a:xfrm>
            <a:off x="2130660" y="5283200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pre-processing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A2159-53C0-BCF9-18E4-0B5AEF2E159E}"/>
              </a:ext>
            </a:extLst>
          </p:cNvPr>
          <p:cNvSpPr txBox="1"/>
          <p:nvPr/>
        </p:nvSpPr>
        <p:spPr>
          <a:xfrm>
            <a:off x="7214860" y="5283200"/>
            <a:ext cx="372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removing redundant columns</a:t>
            </a:r>
          </a:p>
        </p:txBody>
      </p:sp>
    </p:spTree>
    <p:extLst>
      <p:ext uri="{BB962C8B-B14F-4D97-AF65-F5344CB8AC3E}">
        <p14:creationId xmlns:p14="http://schemas.microsoft.com/office/powerpoint/2010/main" val="192163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932C-6122-3366-3A9B-98D60C2E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667107"/>
          </a:xfrm>
        </p:spPr>
        <p:txBody>
          <a:bodyPr>
            <a:normAutofit fontScale="90000"/>
          </a:bodyPr>
          <a:lstStyle/>
          <a:p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br>
              <a:rPr lang="en-US" b="1" i="0" u="none" strike="noStrike" dirty="0">
                <a:effectLst/>
                <a:latin typeface="Söhne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7ED3C-51C2-99CE-6894-4E8064B7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45441"/>
            <a:ext cx="9905999" cy="55947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u="none" strike="noStrike" dirty="0">
                <a:effectLst/>
                <a:latin typeface="Söhne"/>
              </a:rPr>
              <a:t>1. Distribution of Payment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8B3A4-66ED-E8C4-3302-6169248A8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99" y="2148426"/>
            <a:ext cx="5549900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89532C-E179-E06C-4AF5-D1526091AA4A}"/>
              </a:ext>
            </a:extLst>
          </p:cNvPr>
          <p:cNvSpPr txBox="1"/>
          <p:nvPr/>
        </p:nvSpPr>
        <p:spPr>
          <a:xfrm>
            <a:off x="1591733" y="56157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dirty="0">
                <a:effectLst/>
                <a:latin typeface="Söhne"/>
              </a:rPr>
              <a:t>Pie chart showing the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985056-1F45-CEE5-D114-86A4B60DCD8F}"/>
              </a:ext>
            </a:extLst>
          </p:cNvPr>
          <p:cNvSpPr txBox="1"/>
          <p:nvPr/>
        </p:nvSpPr>
        <p:spPr>
          <a:xfrm>
            <a:off x="6705600" y="15378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b="1" i="0" u="none" strike="noStrike" dirty="0">
                <a:effectLst/>
                <a:latin typeface="Söhne"/>
              </a:rPr>
              <a:t>Analysis of Payment Method Trends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9369AC-A51B-478C-7551-CF86A646A163}"/>
              </a:ext>
            </a:extLst>
          </p:cNvPr>
          <p:cNvSpPr txBox="1"/>
          <p:nvPr/>
        </p:nvSpPr>
        <p:spPr>
          <a:xfrm>
            <a:off x="6705600" y="2346390"/>
            <a:ext cx="3708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Debit payments emerge as the primary transaction method, constituting more than one-third of all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Electronic transfers represent a substantial share, signifying a prevailing inclination toward cashless transactions.</a:t>
            </a: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Söhne"/>
              </a:rPr>
              <a:t>Cash payments, although still utilized, occupy the smallest portion, implying a diminished role in the current payment landscape.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3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A366-2632-005C-F18D-226E2D9A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7333" y="872935"/>
            <a:ext cx="211666" cy="13608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11FE7-2683-164F-0E49-FCAB3E78B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83" y="472566"/>
            <a:ext cx="9905999" cy="1681174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u="none" strike="noStrike" dirty="0">
                <a:effectLst/>
                <a:latin typeface="Söhne"/>
              </a:rPr>
              <a:t>Total Sales Analysis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42AE6-F0B5-4E44-CDEA-6DAF8D7D9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022" y="1275261"/>
            <a:ext cx="4746977" cy="29329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F92480-F0A2-7374-0829-399FFE015DD6}"/>
              </a:ext>
            </a:extLst>
          </p:cNvPr>
          <p:cNvSpPr txBox="1"/>
          <p:nvPr/>
        </p:nvSpPr>
        <p:spPr>
          <a:xfrm>
            <a:off x="7440082" y="43212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Söhne"/>
              </a:rPr>
              <a:t>T</a:t>
            </a:r>
            <a:r>
              <a:rPr lang="en-US" b="0" i="0" u="none" strike="noStrike" dirty="0">
                <a:effectLst/>
                <a:latin typeface="Söhne"/>
              </a:rPr>
              <a:t>otal Sales across Markets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951286-3EFC-77CE-20D2-F4BB4B803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64" y="1275261"/>
            <a:ext cx="4746977" cy="29329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89A8C5-6854-86FF-5FD6-D21EA82DC57C}"/>
              </a:ext>
            </a:extLst>
          </p:cNvPr>
          <p:cNvSpPr txBox="1"/>
          <p:nvPr/>
        </p:nvSpPr>
        <p:spPr>
          <a:xfrm>
            <a:off x="2199216" y="4425836"/>
            <a:ext cx="6671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dirty="0">
                <a:effectLst/>
                <a:latin typeface="Söhne"/>
              </a:rPr>
              <a:t>Total Sales across Regions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9A6ECF-745A-7C53-1BA5-0725E982B276}"/>
              </a:ext>
            </a:extLst>
          </p:cNvPr>
          <p:cNvSpPr txBox="1"/>
          <p:nvPr/>
        </p:nvSpPr>
        <p:spPr>
          <a:xfrm>
            <a:off x="1068564" y="5121074"/>
            <a:ext cx="998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 has the highest overall sales, while Africa shows the lowest total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Western Europe and Central America top the list in terms of total sales by region, while Southern Africa, Canada, and the Central Asia region display the lowest sales.</a:t>
            </a:r>
          </a:p>
        </p:txBody>
      </p:sp>
    </p:spTree>
    <p:extLst>
      <p:ext uri="{BB962C8B-B14F-4D97-AF65-F5344CB8AC3E}">
        <p14:creationId xmlns:p14="http://schemas.microsoft.com/office/powerpoint/2010/main" val="11214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FE8E-0B4B-5262-BE97-101E03F6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7F977-07F1-DB17-7575-AEEC03EB5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4" y="450274"/>
            <a:ext cx="9905999" cy="3567118"/>
          </a:xfrm>
        </p:spPr>
        <p:txBody>
          <a:bodyPr/>
          <a:lstStyle/>
          <a:p>
            <a:pPr marL="0" indent="0" algn="l">
              <a:buNone/>
            </a:pPr>
            <a:r>
              <a:rPr lang="en-US" b="1" dirty="0">
                <a:latin typeface="Söhne"/>
              </a:rPr>
              <a:t>Highest selling product categories</a:t>
            </a:r>
            <a:endParaRPr lang="en-US" b="1" i="0" u="none" strike="noStrike" dirty="0">
              <a:effectLst/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A77A4-757E-FC17-C52C-A219D7B8C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4" y="1553384"/>
            <a:ext cx="5549900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3D4A89-0EDB-BF7B-89E9-B5957AB2B194}"/>
              </a:ext>
            </a:extLst>
          </p:cNvPr>
          <p:cNvSpPr txBox="1"/>
          <p:nvPr/>
        </p:nvSpPr>
        <p:spPr>
          <a:xfrm>
            <a:off x="6417735" y="1925283"/>
            <a:ext cx="447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market preference for outdoor and fitness-related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Computers category shows minimal sales</a:t>
            </a:r>
          </a:p>
        </p:txBody>
      </p:sp>
    </p:spTree>
    <p:extLst>
      <p:ext uri="{BB962C8B-B14F-4D97-AF65-F5344CB8AC3E}">
        <p14:creationId xmlns:p14="http://schemas.microsoft.com/office/powerpoint/2010/main" val="304829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B3D4-2601-7749-45B8-D91A0FB6B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048999" y="872935"/>
            <a:ext cx="211668" cy="13608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97376-D563-29DC-CFA2-442FC266B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76" y="373583"/>
            <a:ext cx="9905999" cy="544962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u="none" strike="noStrike" dirty="0">
                <a:effectLst/>
                <a:latin typeface="Söhne"/>
              </a:rPr>
              <a:t>Loss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0944C-2CCB-23AA-CEEF-8E6C135A4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7" y="1073856"/>
            <a:ext cx="4984574" cy="3079714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87193799-AABC-C150-B218-59102CD11F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896533" cy="189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2C3238-B70A-BDDC-FE49-2ABADE742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721" y="1100377"/>
            <a:ext cx="4990278" cy="30797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738650-A3F0-D703-AD95-29764BC31B6C}"/>
              </a:ext>
            </a:extLst>
          </p:cNvPr>
          <p:cNvSpPr txBox="1"/>
          <p:nvPr/>
        </p:nvSpPr>
        <p:spPr>
          <a:xfrm>
            <a:off x="1913465" y="44075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b="1" i="0" u="none" strike="noStrike" dirty="0">
                <a:effectLst/>
                <a:latin typeface="Söhne"/>
              </a:rPr>
              <a:t>Products with Most Loss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EFBCE3-C543-3FDF-E760-69C3D50C1A49}"/>
              </a:ext>
            </a:extLst>
          </p:cNvPr>
          <p:cNvSpPr txBox="1"/>
          <p:nvPr/>
        </p:nvSpPr>
        <p:spPr>
          <a:xfrm>
            <a:off x="7249575" y="43619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Söhne"/>
              </a:rPr>
              <a:t>Regions with Most Loss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79E5F6-02D4-B7D9-C015-BBD5C81DE286}"/>
              </a:ext>
            </a:extLst>
          </p:cNvPr>
          <p:cNvSpPr txBox="1"/>
          <p:nvPr/>
        </p:nvSpPr>
        <p:spPr>
          <a:xfrm>
            <a:off x="747357" y="5084491"/>
            <a:ext cx="103016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categories related to clothing and footwear, specifically Cleats, Men's Footwear, and Women's Apparel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Electronics category has the smallest number of loss-making orders</a:t>
            </a:r>
          </a:p>
        </p:txBody>
      </p:sp>
    </p:spTree>
    <p:extLst>
      <p:ext uri="{BB962C8B-B14F-4D97-AF65-F5344CB8AC3E}">
        <p14:creationId xmlns:p14="http://schemas.microsoft.com/office/powerpoint/2010/main" val="971637567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861</Words>
  <Application>Microsoft Macintosh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Söhne</vt:lpstr>
      <vt:lpstr>Times New Roman</vt:lpstr>
      <vt:lpstr>Walbaum Display</vt:lpstr>
      <vt:lpstr>RegattaVTI</vt:lpstr>
      <vt:lpstr>Predictive Analytics in Supply Chain Management: A Classification Model for Assessing Delivery Timeliness</vt:lpstr>
      <vt:lpstr>INTRODUCTION</vt:lpstr>
      <vt:lpstr>OBJECTIVE</vt:lpstr>
      <vt:lpstr>DATA PRE-PROCESSING </vt:lpstr>
      <vt:lpstr>Correlation Analysis</vt:lpstr>
      <vt:lpstr>Exploratory Data Analysis (EDA)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Building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in Supply Chain Management: A Classification Model for Assessing Delivery Timeliness</dc:title>
  <dc:creator>MAKADIA, Nemi</dc:creator>
  <cp:lastModifiedBy>MAKADIA, Nemi</cp:lastModifiedBy>
  <cp:revision>1</cp:revision>
  <dcterms:created xsi:type="dcterms:W3CDTF">2023-12-16T19:17:20Z</dcterms:created>
  <dcterms:modified xsi:type="dcterms:W3CDTF">2023-12-17T04:15:15Z</dcterms:modified>
</cp:coreProperties>
</file>