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8" r:id="rId51"/>
    <p:sldId id="309" r:id="rId52"/>
    <p:sldId id="310" r:id="rId53"/>
    <p:sldId id="312" r:id="rId54"/>
    <p:sldId id="313" r:id="rId55"/>
    <p:sldId id="305" r:id="rId56"/>
    <p:sldId id="306" r:id="rId57"/>
    <p:sldId id="311" r:id="rId58"/>
    <p:sldId id="307" r:id="rId59"/>
    <p:sldId id="314" r:id="rId60"/>
    <p:sldId id="315" r:id="rId61"/>
    <p:sldId id="316" r:id="rId62"/>
    <p:sldId id="317" r:id="rId63"/>
    <p:sldId id="318" r:id="rId64"/>
    <p:sldId id="319" r:id="rId65"/>
    <p:sldId id="320" r:id="rId66"/>
    <p:sldId id="321" r:id="rId67"/>
    <p:sldId id="322" r:id="rId68"/>
    <p:sldId id="323" r:id="rId69"/>
    <p:sldId id="337" r:id="rId70"/>
    <p:sldId id="338" r:id="rId71"/>
    <p:sldId id="339" r:id="rId72"/>
    <p:sldId id="340" r:id="rId73"/>
    <p:sldId id="324" r:id="rId74"/>
    <p:sldId id="341" r:id="rId75"/>
    <p:sldId id="342" r:id="rId76"/>
    <p:sldId id="325" r:id="rId77"/>
    <p:sldId id="326" r:id="rId78"/>
    <p:sldId id="327" r:id="rId79"/>
    <p:sldId id="328" r:id="rId80"/>
    <p:sldId id="330" r:id="rId81"/>
    <p:sldId id="329" r:id="rId82"/>
    <p:sldId id="331" r:id="rId83"/>
    <p:sldId id="332" r:id="rId84"/>
    <p:sldId id="333" r:id="rId85"/>
    <p:sldId id="334" r:id="rId86"/>
    <p:sldId id="335" r:id="rId87"/>
    <p:sldId id="336" r:id="rId88"/>
    <p:sldId id="343" r:id="rId89"/>
    <p:sldId id="344" r:id="rId90"/>
    <p:sldId id="345" r:id="rId91"/>
    <p:sldId id="346" r:id="rId92"/>
    <p:sldId id="353" r:id="rId93"/>
    <p:sldId id="354" r:id="rId94"/>
    <p:sldId id="355" r:id="rId95"/>
    <p:sldId id="356" r:id="rId96"/>
    <p:sldId id="357" r:id="rId97"/>
    <p:sldId id="347" r:id="rId98"/>
    <p:sldId id="348" r:id="rId99"/>
    <p:sldId id="349" r:id="rId100"/>
    <p:sldId id="350" r:id="rId101"/>
    <p:sldId id="351" r:id="rId102"/>
    <p:sldId id="352"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128C25D-2380-4FC1-A35B-A5ADFA641317}"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55630-92E9-4500-AF61-BDA8E891870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28C25D-2380-4FC1-A35B-A5ADFA641317}"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55630-92E9-4500-AF61-BDA8E891870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28C25D-2380-4FC1-A35B-A5ADFA641317}"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55630-92E9-4500-AF61-BDA8E891870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128C25D-2380-4FC1-A35B-A5ADFA641317}"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55630-92E9-4500-AF61-BDA8E891870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28C25D-2380-4FC1-A35B-A5ADFA641317}" type="datetimeFigureOut">
              <a:rPr lang="en-US" smtClean="0"/>
              <a:pPr/>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455630-92E9-4500-AF61-BDA8E891870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128C25D-2380-4FC1-A35B-A5ADFA641317}" type="datetimeFigureOut">
              <a:rPr lang="en-US" smtClean="0"/>
              <a:pPr/>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55630-92E9-4500-AF61-BDA8E891870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128C25D-2380-4FC1-A35B-A5ADFA641317}" type="datetimeFigureOut">
              <a:rPr lang="en-US" smtClean="0"/>
              <a:pPr/>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455630-92E9-4500-AF61-BDA8E891870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28C25D-2380-4FC1-A35B-A5ADFA641317}" type="datetimeFigureOut">
              <a:rPr lang="en-US" smtClean="0"/>
              <a:pPr/>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455630-92E9-4500-AF61-BDA8E891870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28C25D-2380-4FC1-A35B-A5ADFA641317}" type="datetimeFigureOut">
              <a:rPr lang="en-US" smtClean="0"/>
              <a:pPr/>
              <a:t>5/11/2025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455630-92E9-4500-AF61-BDA8E891870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28C25D-2380-4FC1-A35B-A5ADFA641317}" type="datetimeFigureOut">
              <a:rPr lang="en-US" smtClean="0"/>
              <a:pPr/>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55630-92E9-4500-AF61-BDA8E891870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28C25D-2380-4FC1-A35B-A5ADFA641317}" type="datetimeFigureOut">
              <a:rPr lang="en-US" smtClean="0"/>
              <a:pPr/>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455630-92E9-4500-AF61-BDA8E891870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28C25D-2380-4FC1-A35B-A5ADFA641317}" type="datetimeFigureOut">
              <a:rPr lang="en-US" smtClean="0"/>
              <a:pPr/>
              <a:t>5/11/2025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455630-92E9-4500-AF61-BDA8E891870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tpointtech.com/java-tutorial" TargetMode="Externa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geeksforgeeks.org/java-io-input-output-in-java-with-examples/" TargetMode="External"/><Relationship Id="rId2" Type="http://schemas.openxmlformats.org/officeDocument/2006/relationships/hyperlink" Target="https://www.geeksforgeeks.org/java-lang-package-java/" TargetMode="External"/><Relationship Id="rId1" Type="http://schemas.openxmlformats.org/officeDocument/2006/relationships/slideLayout" Target="../slideLayouts/slideLayout2.xml"/><Relationship Id="rId4" Type="http://schemas.openxmlformats.org/officeDocument/2006/relationships/hyperlink" Target="https://www.geeksforgeeks.org/java-util-package-java/"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s://www.geeksforgeeks.org/java-awt-tutorial/" TargetMode="External"/><Relationship Id="rId2" Type="http://schemas.openxmlformats.org/officeDocument/2006/relationships/hyperlink" Target="https://www.geeksforgeeks.org/java-applet-basics/"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chemeClr val="bg2">
                    <a:lumMod val="90000"/>
                  </a:schemeClr>
                </a:solidFill>
              </a:rPr>
              <a:t>Inheritance in JAVA</a:t>
            </a:r>
          </a:p>
        </p:txBody>
      </p:sp>
      <p:sp>
        <p:nvSpPr>
          <p:cNvPr id="4" name="Subtitle 3"/>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714356"/>
            <a:ext cx="8229600" cy="4525963"/>
          </a:xfrm>
        </p:spPr>
        <p:txBody>
          <a:bodyPr>
            <a:normAutofit fontScale="85000" lnSpcReduction="20000"/>
          </a:bodyPr>
          <a:lstStyle/>
          <a:p>
            <a:pPr>
              <a:buNone/>
            </a:pPr>
            <a:r>
              <a:rPr lang="en-US" b="1" dirty="0">
                <a:solidFill>
                  <a:schemeClr val="bg2">
                    <a:lumMod val="90000"/>
                  </a:schemeClr>
                </a:solidFill>
              </a:rPr>
              <a:t>class</a:t>
            </a:r>
            <a:r>
              <a:rPr lang="en-US" dirty="0">
                <a:solidFill>
                  <a:schemeClr val="bg2">
                    <a:lumMod val="90000"/>
                  </a:schemeClr>
                </a:solidFill>
              </a:rPr>
              <a:t> TestInheritance2</a:t>
            </a:r>
          </a:p>
          <a:p>
            <a:pPr>
              <a:buNone/>
            </a:pPr>
            <a:r>
              <a:rPr lang="en-US" dirty="0">
                <a:solidFill>
                  <a:schemeClr val="bg2">
                    <a:lumMod val="90000"/>
                  </a:schemeClr>
                </a:solidFill>
              </a:rPr>
              <a:t>{  </a:t>
            </a:r>
          </a:p>
          <a:p>
            <a:pPr>
              <a:buNone/>
            </a:pPr>
            <a:r>
              <a:rPr lang="en-US" b="1" dirty="0">
                <a:solidFill>
                  <a:schemeClr val="bg2">
                    <a:lumMod val="90000"/>
                  </a:schemeClr>
                </a:solidFill>
              </a:rPr>
              <a:t>public</a:t>
            </a:r>
            <a:r>
              <a:rPr lang="en-US" dirty="0">
                <a:solidFill>
                  <a:schemeClr val="bg2">
                    <a:lumMod val="90000"/>
                  </a:schemeClr>
                </a:solidFill>
              </a:rPr>
              <a:t> </a:t>
            </a:r>
            <a:r>
              <a:rPr lang="en-US" b="1" dirty="0">
                <a:solidFill>
                  <a:schemeClr val="bg2">
                    <a:lumMod val="90000"/>
                  </a:schemeClr>
                </a:solidFill>
              </a:rPr>
              <a:t>static</a:t>
            </a:r>
            <a:r>
              <a:rPr lang="en-US" dirty="0">
                <a:solidFill>
                  <a:schemeClr val="bg2">
                    <a:lumMod val="90000"/>
                  </a:schemeClr>
                </a:solidFill>
              </a:rPr>
              <a:t> </a:t>
            </a:r>
            <a:r>
              <a:rPr lang="en-US" b="1" dirty="0">
                <a:solidFill>
                  <a:schemeClr val="bg2">
                    <a:lumMod val="90000"/>
                  </a:schemeClr>
                </a:solidFill>
              </a:rPr>
              <a:t>void</a:t>
            </a:r>
            <a:r>
              <a:rPr lang="en-US" dirty="0">
                <a:solidFill>
                  <a:schemeClr val="bg2">
                    <a:lumMod val="90000"/>
                  </a:schemeClr>
                </a:solidFill>
              </a:rPr>
              <a:t> main(String </a:t>
            </a:r>
            <a:r>
              <a:rPr lang="en-US" dirty="0" err="1">
                <a:solidFill>
                  <a:schemeClr val="bg2">
                    <a:lumMod val="90000"/>
                  </a:schemeClr>
                </a:solidFill>
              </a:rPr>
              <a:t>args</a:t>
            </a:r>
            <a:r>
              <a:rPr lang="en-US" dirty="0">
                <a:solidFill>
                  <a:schemeClr val="bg2">
                    <a:lumMod val="90000"/>
                  </a:schemeClr>
                </a:solidFill>
              </a:rPr>
              <a:t>[])</a:t>
            </a:r>
          </a:p>
          <a:p>
            <a:pPr>
              <a:buNone/>
            </a:pPr>
            <a:r>
              <a:rPr lang="en-US" dirty="0">
                <a:solidFill>
                  <a:schemeClr val="bg2">
                    <a:lumMod val="90000"/>
                  </a:schemeClr>
                </a:solidFill>
              </a:rPr>
              <a:t>	{  </a:t>
            </a:r>
          </a:p>
          <a:p>
            <a:pPr>
              <a:buNone/>
            </a:pPr>
            <a:r>
              <a:rPr lang="en-US" dirty="0">
                <a:solidFill>
                  <a:schemeClr val="bg2">
                    <a:lumMod val="90000"/>
                  </a:schemeClr>
                </a:solidFill>
              </a:rPr>
              <a:t>		</a:t>
            </a:r>
            <a:r>
              <a:rPr lang="en-US" dirty="0" err="1">
                <a:solidFill>
                  <a:schemeClr val="bg2">
                    <a:lumMod val="90000"/>
                  </a:schemeClr>
                </a:solidFill>
              </a:rPr>
              <a:t>BabyDog</a:t>
            </a:r>
            <a:r>
              <a:rPr lang="en-US" dirty="0">
                <a:solidFill>
                  <a:schemeClr val="bg2">
                    <a:lumMod val="90000"/>
                  </a:schemeClr>
                </a:solidFill>
              </a:rPr>
              <a:t> d=</a:t>
            </a:r>
            <a:r>
              <a:rPr lang="en-US" b="1" dirty="0">
                <a:solidFill>
                  <a:schemeClr val="bg2">
                    <a:lumMod val="90000"/>
                  </a:schemeClr>
                </a:solidFill>
              </a:rPr>
              <a:t>new</a:t>
            </a:r>
            <a:r>
              <a:rPr lang="en-US" dirty="0">
                <a:solidFill>
                  <a:schemeClr val="bg2">
                    <a:lumMod val="90000"/>
                  </a:schemeClr>
                </a:solidFill>
              </a:rPr>
              <a:t> </a:t>
            </a:r>
            <a:r>
              <a:rPr lang="en-US" dirty="0" err="1">
                <a:solidFill>
                  <a:schemeClr val="bg2">
                    <a:lumMod val="90000"/>
                  </a:schemeClr>
                </a:solidFill>
              </a:rPr>
              <a:t>BabyDog</a:t>
            </a:r>
            <a:r>
              <a:rPr lang="en-US" dirty="0">
                <a:solidFill>
                  <a:schemeClr val="bg2">
                    <a:lumMod val="90000"/>
                  </a:schemeClr>
                </a:solidFill>
              </a:rPr>
              <a:t>();  </a:t>
            </a:r>
          </a:p>
          <a:p>
            <a:pPr>
              <a:buNone/>
            </a:pPr>
            <a:r>
              <a:rPr lang="en-US" dirty="0">
                <a:solidFill>
                  <a:schemeClr val="bg2">
                    <a:lumMod val="90000"/>
                  </a:schemeClr>
                </a:solidFill>
              </a:rPr>
              <a:t>		</a:t>
            </a:r>
            <a:r>
              <a:rPr lang="en-US" dirty="0" err="1">
                <a:solidFill>
                  <a:schemeClr val="bg2">
                    <a:lumMod val="90000"/>
                  </a:schemeClr>
                </a:solidFill>
              </a:rPr>
              <a:t>d.weep</a:t>
            </a:r>
            <a:r>
              <a:rPr lang="en-US" dirty="0">
                <a:solidFill>
                  <a:schemeClr val="bg2">
                    <a:lumMod val="90000"/>
                  </a:schemeClr>
                </a:solidFill>
              </a:rPr>
              <a:t>();  </a:t>
            </a:r>
          </a:p>
          <a:p>
            <a:pPr lvl="2">
              <a:buNone/>
            </a:pPr>
            <a:r>
              <a:rPr lang="en-US" sz="3200" dirty="0" err="1">
                <a:solidFill>
                  <a:schemeClr val="bg2">
                    <a:lumMod val="90000"/>
                  </a:schemeClr>
                </a:solidFill>
              </a:rPr>
              <a:t>d.bark</a:t>
            </a:r>
            <a:r>
              <a:rPr lang="en-US" sz="3200" dirty="0">
                <a:solidFill>
                  <a:schemeClr val="bg2">
                    <a:lumMod val="90000"/>
                  </a:schemeClr>
                </a:solidFill>
              </a:rPr>
              <a:t>();  </a:t>
            </a:r>
          </a:p>
          <a:p>
            <a:pPr>
              <a:buNone/>
            </a:pPr>
            <a:r>
              <a:rPr lang="en-US" dirty="0">
                <a:solidFill>
                  <a:schemeClr val="bg2">
                    <a:lumMod val="90000"/>
                  </a:schemeClr>
                </a:solidFill>
              </a:rPr>
              <a:t>		d.eat();  </a:t>
            </a:r>
          </a:p>
          <a:p>
            <a:pPr>
              <a:buNone/>
            </a:pPr>
            <a:r>
              <a:rPr lang="en-US" dirty="0">
                <a:solidFill>
                  <a:schemeClr val="bg2">
                    <a:lumMod val="90000"/>
                  </a:schemeClr>
                </a:solidFill>
              </a:rPr>
              <a:t>	}</a:t>
            </a:r>
          </a:p>
          <a:p>
            <a:pPr>
              <a:buNone/>
            </a:pPr>
            <a:r>
              <a:rPr lang="en-US" dirty="0">
                <a:solidFill>
                  <a:schemeClr val="bg2">
                    <a:lumMod val="90000"/>
                  </a:schemeClr>
                </a:solidFill>
              </a:rPr>
              <a:t>} </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Thread Class Methods</a:t>
            </a:r>
          </a:p>
        </p:txBody>
      </p:sp>
      <p:sp>
        <p:nvSpPr>
          <p:cNvPr id="3" name="Content Placeholder 2"/>
          <p:cNvSpPr>
            <a:spLocks noGrp="1"/>
          </p:cNvSpPr>
          <p:nvPr>
            <p:ph idx="1"/>
          </p:nvPr>
        </p:nvSpPr>
        <p:spPr/>
        <p:txBody>
          <a:bodyPr>
            <a:normAutofit/>
          </a:bodyPr>
          <a:lstStyle/>
          <a:p>
            <a:r>
              <a:rPr lang="en-US" sz="2400" b="1" dirty="0">
                <a:solidFill>
                  <a:srgbClr val="FFFFFB"/>
                </a:solidFill>
              </a:rPr>
              <a:t>public void run():</a:t>
            </a:r>
            <a:r>
              <a:rPr lang="en-US" sz="2400" dirty="0">
                <a:solidFill>
                  <a:schemeClr val="bg1"/>
                </a:solidFill>
              </a:rPr>
              <a:t> is used to perform action for a thread.</a:t>
            </a:r>
          </a:p>
          <a:p>
            <a:endParaRPr lang="en-US" sz="2400" dirty="0">
              <a:solidFill>
                <a:schemeClr val="bg1"/>
              </a:solidFill>
            </a:endParaRPr>
          </a:p>
          <a:p>
            <a:r>
              <a:rPr lang="en-US" sz="2400" b="1" dirty="0">
                <a:solidFill>
                  <a:srgbClr val="FFFFFB"/>
                </a:solidFill>
              </a:rPr>
              <a:t>public void start():</a:t>
            </a:r>
            <a:r>
              <a:rPr lang="en-US" sz="2400" dirty="0">
                <a:solidFill>
                  <a:schemeClr val="bg1"/>
                </a:solidFill>
              </a:rPr>
              <a:t> starts the execution of the thread.JVM calls the run() method on the thread.</a:t>
            </a:r>
          </a:p>
          <a:p>
            <a:endParaRPr lang="en-US" sz="2400" dirty="0">
              <a:solidFill>
                <a:schemeClr val="bg1"/>
              </a:solidFill>
            </a:endParaRPr>
          </a:p>
          <a:p>
            <a:r>
              <a:rPr lang="en-US" sz="2400" b="1" dirty="0">
                <a:solidFill>
                  <a:srgbClr val="FFFFFB"/>
                </a:solidFill>
              </a:rPr>
              <a:t>public void sleep(long </a:t>
            </a:r>
            <a:r>
              <a:rPr lang="en-US" sz="2400" b="1" dirty="0" err="1">
                <a:solidFill>
                  <a:srgbClr val="FFFFFB"/>
                </a:solidFill>
              </a:rPr>
              <a:t>miliseconds</a:t>
            </a:r>
            <a:r>
              <a:rPr lang="en-US" sz="2400" b="1" dirty="0">
                <a:solidFill>
                  <a:srgbClr val="FFFFFB"/>
                </a:solidFill>
              </a:rPr>
              <a:t>):</a:t>
            </a:r>
            <a:r>
              <a:rPr lang="en-US" sz="2400" dirty="0">
                <a:solidFill>
                  <a:schemeClr val="bg1"/>
                </a:solidFill>
              </a:rPr>
              <a:t> Causes the currently executing thread to sleep (temporarily cease execution) for the specified number of milliseconds.</a:t>
            </a:r>
          </a:p>
          <a:p>
            <a:endParaRPr lang="en-US" sz="2400" dirty="0">
              <a:solidFill>
                <a:schemeClr val="bg1"/>
              </a:solidFill>
            </a:endParaRPr>
          </a:p>
          <a:p>
            <a:r>
              <a:rPr lang="en-US" sz="2400" b="1" dirty="0">
                <a:solidFill>
                  <a:srgbClr val="FFFFFB"/>
                </a:solidFill>
              </a:rPr>
              <a:t>public void join():</a:t>
            </a:r>
            <a:r>
              <a:rPr lang="en-US" sz="2400" dirty="0">
                <a:solidFill>
                  <a:schemeClr val="bg1"/>
                </a:solidFill>
              </a:rPr>
              <a:t> waits for a thread to die.</a:t>
            </a:r>
          </a:p>
          <a:p>
            <a:endParaRPr lang="en-US" sz="2400" dirty="0">
              <a:solidFill>
                <a:schemeClr val="bg1"/>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572272"/>
          </a:xfrm>
        </p:spPr>
        <p:txBody>
          <a:bodyPr>
            <a:normAutofit/>
          </a:bodyPr>
          <a:lstStyle/>
          <a:p>
            <a:r>
              <a:rPr lang="en-US" sz="2400" b="1" dirty="0">
                <a:solidFill>
                  <a:srgbClr val="FFFFFB"/>
                </a:solidFill>
              </a:rPr>
              <a:t>public </a:t>
            </a:r>
            <a:r>
              <a:rPr lang="en-US" sz="2400" b="1" dirty="0" err="1">
                <a:solidFill>
                  <a:srgbClr val="FFFFFB"/>
                </a:solidFill>
              </a:rPr>
              <a:t>int</a:t>
            </a:r>
            <a:r>
              <a:rPr lang="en-US" sz="2400" b="1" dirty="0">
                <a:solidFill>
                  <a:srgbClr val="FFFFFB"/>
                </a:solidFill>
              </a:rPr>
              <a:t> </a:t>
            </a:r>
            <a:r>
              <a:rPr lang="en-US" sz="2400" b="1" dirty="0" err="1">
                <a:solidFill>
                  <a:srgbClr val="FFFFFB"/>
                </a:solidFill>
              </a:rPr>
              <a:t>getPriority</a:t>
            </a:r>
            <a:r>
              <a:rPr lang="en-US" sz="2400" b="1" dirty="0">
                <a:solidFill>
                  <a:srgbClr val="FFFFFB"/>
                </a:solidFill>
              </a:rPr>
              <a:t>():</a:t>
            </a:r>
            <a:r>
              <a:rPr lang="en-US" sz="2000" dirty="0">
                <a:solidFill>
                  <a:schemeClr val="bg1"/>
                </a:solidFill>
              </a:rPr>
              <a:t> returns the priority of the thread.</a:t>
            </a:r>
          </a:p>
          <a:p>
            <a:r>
              <a:rPr lang="en-US" sz="2400" b="1" dirty="0">
                <a:solidFill>
                  <a:srgbClr val="FFFFFB"/>
                </a:solidFill>
              </a:rPr>
              <a:t>public </a:t>
            </a:r>
            <a:r>
              <a:rPr lang="en-US" sz="2400" b="1" dirty="0" err="1">
                <a:solidFill>
                  <a:srgbClr val="FFFFFB"/>
                </a:solidFill>
              </a:rPr>
              <a:t>int</a:t>
            </a:r>
            <a:r>
              <a:rPr lang="en-US" sz="2400" b="1" dirty="0">
                <a:solidFill>
                  <a:srgbClr val="FFFFFB"/>
                </a:solidFill>
              </a:rPr>
              <a:t> </a:t>
            </a:r>
            <a:r>
              <a:rPr lang="en-US" sz="2400" b="1" dirty="0" err="1">
                <a:solidFill>
                  <a:srgbClr val="FFFFFB"/>
                </a:solidFill>
              </a:rPr>
              <a:t>setPriority</a:t>
            </a:r>
            <a:r>
              <a:rPr lang="en-US" sz="2400" b="1" dirty="0">
                <a:solidFill>
                  <a:srgbClr val="FFFFFB"/>
                </a:solidFill>
              </a:rPr>
              <a:t>(</a:t>
            </a:r>
            <a:r>
              <a:rPr lang="en-US" sz="2400" b="1" dirty="0" err="1">
                <a:solidFill>
                  <a:srgbClr val="FFFFFB"/>
                </a:solidFill>
              </a:rPr>
              <a:t>int</a:t>
            </a:r>
            <a:r>
              <a:rPr lang="en-US" sz="2400" b="1" dirty="0">
                <a:solidFill>
                  <a:srgbClr val="FFFFFB"/>
                </a:solidFill>
              </a:rPr>
              <a:t> priority)</a:t>
            </a:r>
            <a:r>
              <a:rPr lang="en-US" sz="2000" b="1" dirty="0">
                <a:solidFill>
                  <a:schemeClr val="bg1"/>
                </a:solidFill>
              </a:rPr>
              <a:t>:</a:t>
            </a:r>
            <a:r>
              <a:rPr lang="en-US" sz="2000" dirty="0">
                <a:solidFill>
                  <a:schemeClr val="bg1"/>
                </a:solidFill>
              </a:rPr>
              <a:t> changes the priority of the thread.</a:t>
            </a:r>
          </a:p>
          <a:p>
            <a:r>
              <a:rPr lang="en-US" sz="2400" b="1" dirty="0">
                <a:solidFill>
                  <a:srgbClr val="FFFFFB"/>
                </a:solidFill>
              </a:rPr>
              <a:t>public String </a:t>
            </a:r>
            <a:r>
              <a:rPr lang="en-US" sz="2400" b="1" dirty="0" err="1">
                <a:solidFill>
                  <a:srgbClr val="FFFFFB"/>
                </a:solidFill>
              </a:rPr>
              <a:t>getName</a:t>
            </a:r>
            <a:r>
              <a:rPr lang="en-US" sz="2400" b="1" dirty="0">
                <a:solidFill>
                  <a:srgbClr val="FFFFFB"/>
                </a:solidFill>
              </a:rPr>
              <a:t>():</a:t>
            </a:r>
            <a:r>
              <a:rPr lang="en-US" sz="2000" dirty="0">
                <a:solidFill>
                  <a:schemeClr val="bg1"/>
                </a:solidFill>
              </a:rPr>
              <a:t> returns the name of the thread.</a:t>
            </a:r>
          </a:p>
          <a:p>
            <a:r>
              <a:rPr lang="en-US" sz="2400" b="1" dirty="0">
                <a:solidFill>
                  <a:srgbClr val="FFFFFB"/>
                </a:solidFill>
              </a:rPr>
              <a:t>public void </a:t>
            </a:r>
            <a:r>
              <a:rPr lang="en-US" sz="2400" b="1" dirty="0" err="1">
                <a:solidFill>
                  <a:srgbClr val="FFFFFB"/>
                </a:solidFill>
              </a:rPr>
              <a:t>setName</a:t>
            </a:r>
            <a:r>
              <a:rPr lang="en-US" sz="2000" b="1" dirty="0">
                <a:solidFill>
                  <a:schemeClr val="bg1"/>
                </a:solidFill>
              </a:rPr>
              <a:t>(String name):</a:t>
            </a:r>
            <a:r>
              <a:rPr lang="en-US" sz="2000" dirty="0">
                <a:solidFill>
                  <a:schemeClr val="bg1"/>
                </a:solidFill>
              </a:rPr>
              <a:t> changes the name of the thread.</a:t>
            </a:r>
          </a:p>
          <a:p>
            <a:r>
              <a:rPr lang="en-US" sz="2400" b="1" dirty="0">
                <a:solidFill>
                  <a:srgbClr val="FFFFFB"/>
                </a:solidFill>
              </a:rPr>
              <a:t>public Thread </a:t>
            </a:r>
            <a:r>
              <a:rPr lang="en-US" sz="2400" b="1" dirty="0" err="1">
                <a:solidFill>
                  <a:srgbClr val="FFFFFB"/>
                </a:solidFill>
              </a:rPr>
              <a:t>currentThread</a:t>
            </a:r>
            <a:r>
              <a:rPr lang="en-US" sz="2400" b="1" dirty="0">
                <a:solidFill>
                  <a:srgbClr val="FFFFFB"/>
                </a:solidFill>
              </a:rPr>
              <a:t>():</a:t>
            </a:r>
            <a:r>
              <a:rPr lang="en-US" sz="2000" dirty="0">
                <a:solidFill>
                  <a:schemeClr val="bg1"/>
                </a:solidFill>
              </a:rPr>
              <a:t> returns the reference of currently executing thread.</a:t>
            </a:r>
          </a:p>
          <a:p>
            <a:r>
              <a:rPr lang="en-US" sz="2400" b="1" dirty="0">
                <a:solidFill>
                  <a:srgbClr val="FFFFFB"/>
                </a:solidFill>
              </a:rPr>
              <a:t>public </a:t>
            </a:r>
            <a:r>
              <a:rPr lang="en-US" sz="2400" b="1" dirty="0" err="1">
                <a:solidFill>
                  <a:srgbClr val="FFFFFB"/>
                </a:solidFill>
              </a:rPr>
              <a:t>int</a:t>
            </a:r>
            <a:r>
              <a:rPr lang="en-US" sz="2400" b="1" dirty="0">
                <a:solidFill>
                  <a:srgbClr val="FFFFFB"/>
                </a:solidFill>
              </a:rPr>
              <a:t> </a:t>
            </a:r>
            <a:r>
              <a:rPr lang="en-US" sz="2400" b="1" dirty="0" err="1">
                <a:solidFill>
                  <a:srgbClr val="FFFFFB"/>
                </a:solidFill>
              </a:rPr>
              <a:t>getId</a:t>
            </a:r>
            <a:r>
              <a:rPr lang="en-US" sz="2400" b="1" dirty="0">
                <a:solidFill>
                  <a:srgbClr val="FFFFFB"/>
                </a:solidFill>
              </a:rPr>
              <a:t>():</a:t>
            </a:r>
            <a:r>
              <a:rPr lang="en-US" sz="2000" dirty="0">
                <a:solidFill>
                  <a:schemeClr val="bg1"/>
                </a:solidFill>
              </a:rPr>
              <a:t> returns the id of the thread.</a:t>
            </a:r>
          </a:p>
          <a:p>
            <a:r>
              <a:rPr lang="en-US" sz="2400" b="1" dirty="0">
                <a:solidFill>
                  <a:srgbClr val="FFFFFB"/>
                </a:solidFill>
              </a:rPr>
              <a:t>public </a:t>
            </a:r>
            <a:r>
              <a:rPr lang="en-US" sz="2400" b="1" dirty="0" err="1">
                <a:solidFill>
                  <a:srgbClr val="FFFFFB"/>
                </a:solidFill>
              </a:rPr>
              <a:t>boolean</a:t>
            </a:r>
            <a:r>
              <a:rPr lang="en-US" sz="2400" b="1" dirty="0">
                <a:solidFill>
                  <a:srgbClr val="FFFFFB"/>
                </a:solidFill>
              </a:rPr>
              <a:t> </a:t>
            </a:r>
            <a:r>
              <a:rPr lang="en-US" sz="2400" b="1" dirty="0" err="1">
                <a:solidFill>
                  <a:srgbClr val="FFFFFB"/>
                </a:solidFill>
              </a:rPr>
              <a:t>isAlive</a:t>
            </a:r>
            <a:r>
              <a:rPr lang="en-US" sz="2400" b="1" dirty="0">
                <a:solidFill>
                  <a:srgbClr val="FFFFFB"/>
                </a:solidFill>
              </a:rPr>
              <a:t>():</a:t>
            </a:r>
            <a:r>
              <a:rPr lang="en-US" sz="2000" dirty="0">
                <a:solidFill>
                  <a:schemeClr val="bg1"/>
                </a:solidFill>
              </a:rPr>
              <a:t> tests if the thread is alive.</a:t>
            </a:r>
          </a:p>
          <a:p>
            <a:r>
              <a:rPr lang="en-US" sz="2400" b="1" dirty="0">
                <a:solidFill>
                  <a:srgbClr val="FFFFFB"/>
                </a:solidFill>
              </a:rPr>
              <a:t>public void yield():</a:t>
            </a:r>
            <a:r>
              <a:rPr lang="en-US" sz="2000" dirty="0">
                <a:solidFill>
                  <a:schemeClr val="bg1"/>
                </a:solidFill>
              </a:rPr>
              <a:t> causes the currently executing thread object to temporarily pause and allow other threads to execute.</a:t>
            </a:r>
          </a:p>
          <a:p>
            <a:r>
              <a:rPr lang="en-US" sz="2400" b="1" dirty="0">
                <a:solidFill>
                  <a:srgbClr val="FFFFFB"/>
                </a:solidFill>
              </a:rPr>
              <a:t>public void suspend():</a:t>
            </a:r>
            <a:r>
              <a:rPr lang="en-US" sz="2000" dirty="0">
                <a:solidFill>
                  <a:schemeClr val="bg1"/>
                </a:solidFill>
              </a:rPr>
              <a:t> is used to suspend the thread(</a:t>
            </a:r>
            <a:r>
              <a:rPr lang="en-US" sz="2000" dirty="0" err="1">
                <a:solidFill>
                  <a:schemeClr val="bg1"/>
                </a:solidFill>
              </a:rPr>
              <a:t>depricated</a:t>
            </a:r>
            <a:r>
              <a:rPr lang="en-US" sz="2000" dirty="0">
                <a:solidFill>
                  <a:schemeClr val="bg1"/>
                </a:solidFill>
              </a:rPr>
              <a:t>).</a:t>
            </a:r>
          </a:p>
          <a:p>
            <a:r>
              <a:rPr lang="en-US" sz="2400" b="1" dirty="0">
                <a:solidFill>
                  <a:srgbClr val="FFFFFB"/>
                </a:solidFill>
              </a:rPr>
              <a:t>public void resume():</a:t>
            </a:r>
            <a:r>
              <a:rPr lang="en-US" sz="2000" dirty="0">
                <a:solidFill>
                  <a:schemeClr val="bg1"/>
                </a:solidFill>
              </a:rPr>
              <a:t> is used to resume the suspended thread(</a:t>
            </a:r>
            <a:r>
              <a:rPr lang="en-US" sz="2000" dirty="0" err="1">
                <a:solidFill>
                  <a:schemeClr val="bg1"/>
                </a:solidFill>
              </a:rPr>
              <a:t>depricated</a:t>
            </a:r>
            <a:r>
              <a:rPr lang="en-US" sz="2000" dirty="0">
                <a:solidFill>
                  <a:schemeClr val="bg1"/>
                </a:solidFill>
              </a:rPr>
              <a:t>).</a:t>
            </a:r>
          </a:p>
          <a:p>
            <a:r>
              <a:rPr lang="en-US" sz="2400" b="1" dirty="0">
                <a:solidFill>
                  <a:srgbClr val="FFFFFB"/>
                </a:solidFill>
              </a:rPr>
              <a:t>public void stop():</a:t>
            </a:r>
            <a:r>
              <a:rPr lang="en-US" sz="2000" dirty="0">
                <a:solidFill>
                  <a:schemeClr val="bg1"/>
                </a:solidFill>
              </a:rPr>
              <a:t> is used to stop the thread(</a:t>
            </a:r>
            <a:r>
              <a:rPr lang="en-US" sz="2000" dirty="0" err="1">
                <a:solidFill>
                  <a:schemeClr val="bg1"/>
                </a:solidFill>
              </a:rPr>
              <a:t>depricated</a:t>
            </a:r>
            <a:r>
              <a:rPr lang="en-US" sz="2000" dirty="0">
                <a:solidFill>
                  <a:schemeClr val="bg1"/>
                </a:solidFill>
              </a:rPr>
              <a:t>).</a:t>
            </a:r>
          </a:p>
          <a:p>
            <a:endParaRPr lang="en-US" sz="2000" dirty="0">
              <a:solidFill>
                <a:schemeClr val="bg1"/>
              </a:solidFill>
            </a:endParaRPr>
          </a:p>
          <a:p>
            <a:endParaRPr lang="en-US" sz="2000" dirty="0">
              <a:solidFill>
                <a:schemeClr val="bg1"/>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0"/>
            <a:ext cx="8229600" cy="1143000"/>
          </a:xfrm>
        </p:spPr>
        <p:txBody>
          <a:bodyPr>
            <a:normAutofit/>
          </a:bodyPr>
          <a:lstStyle/>
          <a:p>
            <a:r>
              <a:rPr lang="en-US" sz="2400" b="1" dirty="0">
                <a:solidFill>
                  <a:schemeClr val="bg1"/>
                </a:solidFill>
              </a:rPr>
              <a:t>Creating </a:t>
            </a:r>
            <a:r>
              <a:rPr lang="en-US" sz="2400" b="1" dirty="0">
                <a:solidFill>
                  <a:srgbClr val="FFFFFB"/>
                </a:solidFill>
                <a:latin typeface="+mn-lt"/>
                <a:ea typeface="+mn-ea"/>
                <a:cs typeface="+mn-cs"/>
              </a:rPr>
              <a:t>Thread</a:t>
            </a:r>
            <a:r>
              <a:rPr lang="en-US" sz="2400" b="1" dirty="0">
                <a:solidFill>
                  <a:schemeClr val="bg1"/>
                </a:solidFill>
              </a:rPr>
              <a:t> by Extending Thread Class</a:t>
            </a:r>
            <a:endParaRPr lang="en-US" sz="2400" b="1" dirty="0">
              <a:solidFill>
                <a:schemeClr val="bg1"/>
              </a:solidFill>
              <a:latin typeface="+mn-lt"/>
              <a:ea typeface="+mn-ea"/>
              <a:cs typeface="+mn-cs"/>
            </a:endParaRPr>
          </a:p>
        </p:txBody>
      </p:sp>
      <p:sp>
        <p:nvSpPr>
          <p:cNvPr id="3" name="Content Placeholder 2"/>
          <p:cNvSpPr>
            <a:spLocks noGrp="1"/>
          </p:cNvSpPr>
          <p:nvPr>
            <p:ph idx="1"/>
          </p:nvPr>
        </p:nvSpPr>
        <p:spPr>
          <a:xfrm>
            <a:off x="457200" y="1071546"/>
            <a:ext cx="8229600" cy="5054617"/>
          </a:xfrm>
        </p:spPr>
        <p:txBody>
          <a:bodyPr>
            <a:normAutofit lnSpcReduction="10000"/>
          </a:bodyPr>
          <a:lstStyle/>
          <a:p>
            <a:pPr>
              <a:buNone/>
            </a:pPr>
            <a:r>
              <a:rPr lang="en-US" sz="2400" dirty="0">
                <a:solidFill>
                  <a:schemeClr val="bg1"/>
                </a:solidFill>
              </a:rPr>
              <a:t>class Multi </a:t>
            </a:r>
            <a:r>
              <a:rPr lang="en-US" sz="2400" b="1" dirty="0">
                <a:solidFill>
                  <a:schemeClr val="bg1"/>
                </a:solidFill>
              </a:rPr>
              <a:t>extends</a:t>
            </a:r>
            <a:r>
              <a:rPr lang="en-US" sz="2400" dirty="0">
                <a:solidFill>
                  <a:schemeClr val="bg1"/>
                </a:solidFill>
              </a:rPr>
              <a:t> Thread</a:t>
            </a:r>
          </a:p>
          <a:p>
            <a:pPr>
              <a:buNone/>
            </a:pPr>
            <a:r>
              <a:rPr lang="en-US" sz="2400" dirty="0">
                <a:solidFill>
                  <a:schemeClr val="bg1"/>
                </a:solidFill>
              </a:rPr>
              <a:t>{  </a:t>
            </a:r>
          </a:p>
          <a:p>
            <a:pPr>
              <a:buNone/>
            </a:pPr>
            <a:r>
              <a:rPr lang="en-US" sz="2400" b="1" dirty="0">
                <a:solidFill>
                  <a:schemeClr val="bg1"/>
                </a:solidFill>
              </a:rPr>
              <a:t>	public</a:t>
            </a:r>
            <a:r>
              <a:rPr lang="en-US" sz="2400" dirty="0">
                <a:solidFill>
                  <a:schemeClr val="bg1"/>
                </a:solidFill>
              </a:rPr>
              <a:t> </a:t>
            </a:r>
            <a:r>
              <a:rPr lang="en-US" sz="2400" b="1" dirty="0">
                <a:solidFill>
                  <a:schemeClr val="bg1"/>
                </a:solidFill>
              </a:rPr>
              <a:t>void</a:t>
            </a:r>
            <a:r>
              <a:rPr lang="en-US" sz="2400" dirty="0">
                <a:solidFill>
                  <a:schemeClr val="bg1"/>
                </a:solidFill>
              </a:rPr>
              <a:t> run()</a:t>
            </a:r>
          </a:p>
          <a:p>
            <a:pPr>
              <a:buNone/>
            </a:pPr>
            <a:r>
              <a:rPr lang="en-US" sz="2400" dirty="0">
                <a:solidFill>
                  <a:schemeClr val="bg1"/>
                </a:solidFill>
              </a:rPr>
              <a:t>	{  </a:t>
            </a:r>
          </a:p>
          <a:p>
            <a:pPr>
              <a:buNone/>
            </a:pPr>
            <a:r>
              <a:rPr lang="en-US" sz="2400" dirty="0">
                <a:solidFill>
                  <a:schemeClr val="bg1"/>
                </a:solidFill>
              </a:rPr>
              <a:t>		</a:t>
            </a:r>
            <a:r>
              <a:rPr lang="en-US" sz="2400" dirty="0" err="1">
                <a:solidFill>
                  <a:schemeClr val="bg1"/>
                </a:solidFill>
              </a:rPr>
              <a:t>System.out.println</a:t>
            </a:r>
            <a:r>
              <a:rPr lang="en-US" sz="2400" dirty="0">
                <a:solidFill>
                  <a:schemeClr val="bg1"/>
                </a:solidFill>
              </a:rPr>
              <a:t>("thread is running...");  </a:t>
            </a:r>
          </a:p>
          <a:p>
            <a:pPr>
              <a:buNone/>
            </a:pPr>
            <a:r>
              <a:rPr lang="en-US" sz="2400" dirty="0">
                <a:solidFill>
                  <a:schemeClr val="bg1"/>
                </a:solidFill>
              </a:rPr>
              <a:t>	}  </a:t>
            </a:r>
          </a:p>
          <a:p>
            <a:pPr>
              <a:buNone/>
            </a:pPr>
            <a:r>
              <a:rPr lang="en-US" sz="2400" b="1" dirty="0">
                <a:solidFill>
                  <a:schemeClr val="bg1"/>
                </a:solidFill>
              </a:rPr>
              <a:t>	public</a:t>
            </a:r>
            <a:r>
              <a:rPr lang="en-US" sz="2400" dirty="0">
                <a:solidFill>
                  <a:schemeClr val="bg1"/>
                </a:solidFill>
              </a:rPr>
              <a:t> </a:t>
            </a:r>
            <a:r>
              <a:rPr lang="en-US" sz="2400" b="1" dirty="0">
                <a:solidFill>
                  <a:schemeClr val="bg1"/>
                </a:solidFill>
              </a:rPr>
              <a:t>static</a:t>
            </a:r>
            <a:r>
              <a:rPr lang="en-US" sz="2400" dirty="0">
                <a:solidFill>
                  <a:schemeClr val="bg1"/>
                </a:solidFill>
              </a:rPr>
              <a:t> </a:t>
            </a:r>
            <a:r>
              <a:rPr lang="en-US" sz="2400" b="1" dirty="0">
                <a:solidFill>
                  <a:schemeClr val="bg1"/>
                </a:solidFill>
              </a:rPr>
              <a:t>void</a:t>
            </a:r>
            <a:r>
              <a:rPr lang="en-US" sz="2400" dirty="0">
                <a:solidFill>
                  <a:schemeClr val="bg1"/>
                </a:solidFill>
              </a:rPr>
              <a:t> main(String </a:t>
            </a:r>
            <a:r>
              <a:rPr lang="en-US" sz="2400" dirty="0" err="1">
                <a:solidFill>
                  <a:schemeClr val="bg1"/>
                </a:solidFill>
              </a:rPr>
              <a:t>args</a:t>
            </a:r>
            <a:r>
              <a:rPr lang="en-US" sz="2400" dirty="0">
                <a:solidFill>
                  <a:schemeClr val="bg1"/>
                </a:solidFill>
              </a:rPr>
              <a:t>[])</a:t>
            </a:r>
          </a:p>
          <a:p>
            <a:pPr>
              <a:buNone/>
            </a:pPr>
            <a:r>
              <a:rPr lang="en-US" sz="2400" dirty="0">
                <a:solidFill>
                  <a:schemeClr val="bg1"/>
                </a:solidFill>
              </a:rPr>
              <a:t>	{  </a:t>
            </a:r>
          </a:p>
          <a:p>
            <a:pPr>
              <a:buNone/>
            </a:pPr>
            <a:r>
              <a:rPr lang="en-US" sz="2400" dirty="0">
                <a:solidFill>
                  <a:schemeClr val="bg1"/>
                </a:solidFill>
              </a:rPr>
              <a:t>		Multi t1=</a:t>
            </a:r>
            <a:r>
              <a:rPr lang="en-US" sz="2400" b="1" dirty="0">
                <a:solidFill>
                  <a:schemeClr val="bg1"/>
                </a:solidFill>
              </a:rPr>
              <a:t>new</a:t>
            </a:r>
            <a:r>
              <a:rPr lang="en-US" sz="2400" dirty="0">
                <a:solidFill>
                  <a:schemeClr val="bg1"/>
                </a:solidFill>
              </a:rPr>
              <a:t> Multi();  </a:t>
            </a:r>
          </a:p>
          <a:p>
            <a:pPr>
              <a:buNone/>
            </a:pPr>
            <a:r>
              <a:rPr lang="en-US" sz="2400" dirty="0">
                <a:solidFill>
                  <a:schemeClr val="bg1"/>
                </a:solidFill>
              </a:rPr>
              <a:t>		t1.start();  </a:t>
            </a:r>
          </a:p>
          <a:p>
            <a:pPr>
              <a:buNone/>
            </a:pPr>
            <a:r>
              <a:rPr lang="en-US" sz="2400" dirty="0">
                <a:solidFill>
                  <a:schemeClr val="bg1"/>
                </a:solidFill>
              </a:rPr>
              <a:t> 	}  </a:t>
            </a:r>
          </a:p>
          <a:p>
            <a:pPr>
              <a:buNone/>
            </a:pPr>
            <a:r>
              <a:rPr lang="en-US" sz="2400" dirty="0">
                <a:solidFill>
                  <a:schemeClr val="bg1"/>
                </a:solidFill>
              </a:rPr>
              <a:t>}  </a:t>
            </a:r>
          </a:p>
          <a:p>
            <a:pPr>
              <a:buNone/>
            </a:pPr>
            <a:endParaRPr lang="en-US" sz="2400" b="1" dirty="0">
              <a:solidFill>
                <a:schemeClr val="bg1"/>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472" y="571480"/>
            <a:ext cx="8229600" cy="4525963"/>
          </a:xfrm>
        </p:spPr>
        <p:txBody>
          <a:bodyPr/>
          <a:lstStyle/>
          <a:p>
            <a:pPr algn="just">
              <a:buNone/>
            </a:pPr>
            <a:r>
              <a:rPr lang="en-US" dirty="0">
                <a:solidFill>
                  <a:schemeClr val="accent1">
                    <a:lumMod val="50000"/>
                  </a:schemeClr>
                </a:solidFill>
              </a:rPr>
              <a:t>   Write a program that executes two threads. One thread displays “Thread1” every 1000 milliseconds, and the other displays “Thread2” every 2000 milliseconds. Create the threads by extending the </a:t>
            </a:r>
            <a:r>
              <a:rPr lang="en-US" b="1" dirty="0">
                <a:solidFill>
                  <a:schemeClr val="accent1">
                    <a:lumMod val="50000"/>
                  </a:schemeClr>
                </a:solidFill>
              </a:rPr>
              <a:t>Thread class 	</a:t>
            </a:r>
          </a:p>
          <a:p>
            <a:pPr>
              <a:buNone/>
            </a:pPr>
            <a:endParaRPr lang="en-US" dirty="0">
              <a:solidFill>
                <a:schemeClr val="accent1">
                  <a:lumMod val="50000"/>
                </a:schemeClr>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buNone/>
            </a:pPr>
            <a:r>
              <a:rPr lang="en-US">
                <a:solidFill>
                  <a:schemeClr val="accent1">
                    <a:lumMod val="50000"/>
                  </a:schemeClr>
                </a:solidFill>
              </a:rPr>
              <a:t>    Write </a:t>
            </a:r>
            <a:r>
              <a:rPr lang="en-US" dirty="0">
                <a:solidFill>
                  <a:schemeClr val="accent1">
                    <a:lumMod val="50000"/>
                  </a:schemeClr>
                </a:solidFill>
              </a:rPr>
              <a:t>a program that executes two threads. One thread will print the even numbers and another thread will print odd numbers from 1 to 200. 	</a:t>
            </a:r>
          </a:p>
          <a:p>
            <a:pPr algn="just">
              <a:buNone/>
            </a:pPr>
            <a:endParaRPr lang="en-US" dirty="0">
              <a:solidFill>
                <a:schemeClr val="accent1">
                  <a:lumMod val="50000"/>
                </a:schemeClr>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chemeClr val="bg1"/>
                </a:solidFill>
              </a:rPr>
            </a:br>
            <a:r>
              <a:rPr lang="en-US" dirty="0">
                <a:solidFill>
                  <a:schemeClr val="bg1"/>
                </a:solidFill>
              </a:rPr>
              <a:t>implementing </a:t>
            </a:r>
            <a:r>
              <a:rPr lang="en-US" dirty="0" err="1">
                <a:solidFill>
                  <a:schemeClr val="bg1"/>
                </a:solidFill>
              </a:rPr>
              <a:t>Runnable</a:t>
            </a:r>
            <a:r>
              <a:rPr lang="en-US" dirty="0">
                <a:solidFill>
                  <a:schemeClr val="bg1"/>
                </a:solidFill>
              </a:rPr>
              <a:t> interface 	</a:t>
            </a:r>
            <a:br>
              <a:rPr lang="en-US" dirty="0">
                <a:solidFill>
                  <a:schemeClr val="bg1"/>
                </a:solidFill>
              </a:rPr>
            </a:br>
            <a:endParaRPr lang="en-US" dirty="0">
              <a:solidFill>
                <a:schemeClr val="bg1"/>
              </a:solidFill>
            </a:endParaRPr>
          </a:p>
        </p:txBody>
      </p:sp>
      <p:sp>
        <p:nvSpPr>
          <p:cNvPr id="3" name="Content Placeholder 2"/>
          <p:cNvSpPr>
            <a:spLocks noGrp="1"/>
          </p:cNvSpPr>
          <p:nvPr>
            <p:ph idx="1"/>
          </p:nvPr>
        </p:nvSpPr>
        <p:spPr/>
        <p:txBody>
          <a:bodyPr/>
          <a:lstStyle/>
          <a:p>
            <a:pPr algn="just"/>
            <a:r>
              <a:rPr lang="en-US" dirty="0">
                <a:solidFill>
                  <a:schemeClr val="bg1"/>
                </a:solidFill>
              </a:rPr>
              <a:t>The </a:t>
            </a:r>
            <a:r>
              <a:rPr lang="en-US" dirty="0" err="1">
                <a:solidFill>
                  <a:schemeClr val="bg1"/>
                </a:solidFill>
              </a:rPr>
              <a:t>Runnable</a:t>
            </a:r>
            <a:r>
              <a:rPr lang="en-US" dirty="0">
                <a:solidFill>
                  <a:schemeClr val="bg1"/>
                </a:solidFill>
              </a:rPr>
              <a:t> interface is used for </a:t>
            </a:r>
            <a:r>
              <a:rPr lang="en-US" b="1" dirty="0">
                <a:solidFill>
                  <a:schemeClr val="bg1"/>
                </a:solidFill>
              </a:rPr>
              <a:t>multithreading</a:t>
            </a:r>
            <a:r>
              <a:rPr lang="en-US" dirty="0">
                <a:solidFill>
                  <a:schemeClr val="bg1"/>
                </a:solidFill>
              </a:rPr>
              <a:t> in Java. </a:t>
            </a:r>
          </a:p>
          <a:p>
            <a:pPr algn="just"/>
            <a:endParaRPr lang="en-US" dirty="0">
              <a:solidFill>
                <a:schemeClr val="bg1"/>
              </a:solidFill>
            </a:endParaRPr>
          </a:p>
          <a:p>
            <a:pPr algn="just"/>
            <a:r>
              <a:rPr lang="en-US" dirty="0">
                <a:solidFill>
                  <a:schemeClr val="bg1"/>
                </a:solidFill>
              </a:rPr>
              <a:t>Instead of extending the Thread class, we implement </a:t>
            </a:r>
            <a:r>
              <a:rPr lang="en-US" dirty="0" err="1">
                <a:solidFill>
                  <a:schemeClr val="bg1"/>
                </a:solidFill>
              </a:rPr>
              <a:t>Runnable</a:t>
            </a:r>
            <a:r>
              <a:rPr lang="en-US" dirty="0">
                <a:solidFill>
                  <a:schemeClr val="bg1"/>
                </a:solidFill>
              </a:rPr>
              <a:t> and pass an instance to a Thread object.</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solidFill>
                  <a:schemeClr val="bg1"/>
                </a:solidFill>
              </a:rPr>
              <a:t>Steps to Implement </a:t>
            </a:r>
            <a:r>
              <a:rPr lang="en-US" sz="3200" dirty="0" err="1">
                <a:solidFill>
                  <a:schemeClr val="bg1"/>
                </a:solidFill>
              </a:rPr>
              <a:t>Runnable</a:t>
            </a:r>
            <a:r>
              <a:rPr lang="en-US" sz="3200" dirty="0">
                <a:solidFill>
                  <a:schemeClr val="bg1"/>
                </a:solidFill>
              </a:rPr>
              <a:t> Interface</a:t>
            </a:r>
          </a:p>
        </p:txBody>
      </p:sp>
      <p:sp>
        <p:nvSpPr>
          <p:cNvPr id="3" name="Content Placeholder 2"/>
          <p:cNvSpPr>
            <a:spLocks noGrp="1"/>
          </p:cNvSpPr>
          <p:nvPr>
            <p:ph idx="1"/>
          </p:nvPr>
        </p:nvSpPr>
        <p:spPr/>
        <p:txBody>
          <a:bodyPr/>
          <a:lstStyle/>
          <a:p>
            <a:r>
              <a:rPr lang="en-US" b="1" dirty="0">
                <a:solidFill>
                  <a:schemeClr val="bg1"/>
                </a:solidFill>
              </a:rPr>
              <a:t>Create a class that implements </a:t>
            </a:r>
            <a:r>
              <a:rPr lang="en-US" b="1" dirty="0" err="1">
                <a:solidFill>
                  <a:schemeClr val="bg1"/>
                </a:solidFill>
              </a:rPr>
              <a:t>Runnable</a:t>
            </a:r>
            <a:r>
              <a:rPr lang="en-US" dirty="0">
                <a:solidFill>
                  <a:schemeClr val="bg1"/>
                </a:solidFill>
              </a:rPr>
              <a:t>.</a:t>
            </a:r>
          </a:p>
          <a:p>
            <a:r>
              <a:rPr lang="en-US" b="1" dirty="0">
                <a:solidFill>
                  <a:schemeClr val="bg1"/>
                </a:solidFill>
              </a:rPr>
              <a:t>Override the run() method</a:t>
            </a:r>
            <a:r>
              <a:rPr lang="en-US" dirty="0">
                <a:solidFill>
                  <a:schemeClr val="bg1"/>
                </a:solidFill>
              </a:rPr>
              <a:t> to define the task for the thread.</a:t>
            </a:r>
          </a:p>
          <a:p>
            <a:r>
              <a:rPr lang="en-US" b="1" dirty="0">
                <a:solidFill>
                  <a:schemeClr val="bg1"/>
                </a:solidFill>
              </a:rPr>
              <a:t>Create an instance of the class</a:t>
            </a:r>
            <a:r>
              <a:rPr lang="en-US" dirty="0">
                <a:solidFill>
                  <a:schemeClr val="bg1"/>
                </a:solidFill>
              </a:rPr>
              <a:t> and pass it to a Thread object.</a:t>
            </a:r>
          </a:p>
          <a:p>
            <a:r>
              <a:rPr lang="en-US" b="1" dirty="0">
                <a:solidFill>
                  <a:schemeClr val="bg1"/>
                </a:solidFill>
              </a:rPr>
              <a:t>Call start() on the Thread object</a:t>
            </a:r>
            <a:r>
              <a:rPr lang="en-US" dirty="0">
                <a:solidFill>
                  <a:schemeClr val="bg1"/>
                </a:solidFill>
              </a:rPr>
              <a:t> to begin execution.</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286544"/>
          </a:xfrm>
        </p:spPr>
        <p:txBody>
          <a:bodyPr>
            <a:normAutofit fontScale="85000" lnSpcReduction="20000"/>
          </a:bodyPr>
          <a:lstStyle/>
          <a:p>
            <a:pPr>
              <a:buNone/>
            </a:pPr>
            <a:r>
              <a:rPr lang="en-US" dirty="0">
                <a:solidFill>
                  <a:schemeClr val="bg1"/>
                </a:solidFill>
              </a:rPr>
              <a:t>public </a:t>
            </a:r>
            <a:r>
              <a:rPr lang="en-US" b="1" dirty="0">
                <a:solidFill>
                  <a:schemeClr val="bg1"/>
                </a:solidFill>
              </a:rPr>
              <a:t>class</a:t>
            </a:r>
            <a:r>
              <a:rPr lang="en-US" dirty="0">
                <a:solidFill>
                  <a:schemeClr val="bg1"/>
                </a:solidFill>
              </a:rPr>
              <a:t> </a:t>
            </a:r>
            <a:r>
              <a:rPr lang="en-US" dirty="0" err="1">
                <a:solidFill>
                  <a:schemeClr val="bg1"/>
                </a:solidFill>
              </a:rPr>
              <a:t>ExampleClass</a:t>
            </a:r>
            <a:r>
              <a:rPr lang="en-US" dirty="0">
                <a:solidFill>
                  <a:schemeClr val="bg1"/>
                </a:solidFill>
              </a:rPr>
              <a:t> </a:t>
            </a:r>
            <a:r>
              <a:rPr lang="en-US" b="1" dirty="0">
                <a:solidFill>
                  <a:schemeClr val="bg1"/>
                </a:solidFill>
              </a:rPr>
              <a:t>implements</a:t>
            </a:r>
            <a:r>
              <a:rPr lang="en-US" dirty="0">
                <a:solidFill>
                  <a:schemeClr val="bg1"/>
                </a:solidFill>
              </a:rPr>
              <a:t> </a:t>
            </a:r>
            <a:r>
              <a:rPr lang="en-US" dirty="0" err="1">
                <a:solidFill>
                  <a:schemeClr val="bg1"/>
                </a:solidFill>
              </a:rPr>
              <a:t>Runnable</a:t>
            </a:r>
            <a:r>
              <a:rPr lang="en-US" dirty="0">
                <a:solidFill>
                  <a:schemeClr val="bg1"/>
                </a:solidFill>
              </a:rPr>
              <a:t> {  </a:t>
            </a:r>
          </a:p>
          <a:p>
            <a:pPr>
              <a:buNone/>
            </a:pPr>
            <a:r>
              <a:rPr lang="en-US" dirty="0">
                <a:solidFill>
                  <a:schemeClr val="bg1"/>
                </a:solidFill>
              </a:rPr>
              <a:t>  </a:t>
            </a:r>
          </a:p>
          <a:p>
            <a:pPr>
              <a:buNone/>
            </a:pPr>
            <a:r>
              <a:rPr lang="en-US" dirty="0">
                <a:solidFill>
                  <a:schemeClr val="bg1"/>
                </a:solidFill>
              </a:rPr>
              <a:t>    @Override  </a:t>
            </a:r>
          </a:p>
          <a:p>
            <a:pPr>
              <a:buNone/>
            </a:pPr>
            <a:r>
              <a:rPr lang="en-US" dirty="0">
                <a:solidFill>
                  <a:schemeClr val="bg1"/>
                </a:solidFill>
              </a:rPr>
              <a:t>    </a:t>
            </a:r>
            <a:r>
              <a:rPr lang="en-US" b="1" dirty="0">
                <a:solidFill>
                  <a:schemeClr val="bg1"/>
                </a:solidFill>
              </a:rPr>
              <a:t>public</a:t>
            </a:r>
            <a:r>
              <a:rPr lang="en-US" dirty="0">
                <a:solidFill>
                  <a:schemeClr val="bg1"/>
                </a:solidFill>
              </a:rPr>
              <a:t> </a:t>
            </a:r>
            <a:r>
              <a:rPr lang="en-US" b="1" dirty="0">
                <a:solidFill>
                  <a:schemeClr val="bg1"/>
                </a:solidFill>
              </a:rPr>
              <a:t>void</a:t>
            </a:r>
            <a:r>
              <a:rPr lang="en-US" dirty="0">
                <a:solidFill>
                  <a:schemeClr val="bg1"/>
                </a:solidFill>
              </a:rPr>
              <a:t> run() {  </a:t>
            </a:r>
          </a:p>
          <a:p>
            <a:pPr>
              <a:buNone/>
            </a:pPr>
            <a:r>
              <a:rPr lang="en-US" dirty="0">
                <a:solidFill>
                  <a:schemeClr val="bg1"/>
                </a:solidFill>
              </a:rPr>
              <a:t>        </a:t>
            </a:r>
            <a:r>
              <a:rPr lang="en-US" dirty="0" err="1">
                <a:solidFill>
                  <a:schemeClr val="bg1"/>
                </a:solidFill>
              </a:rPr>
              <a:t>System.out.println</a:t>
            </a:r>
            <a:r>
              <a:rPr lang="en-US" dirty="0">
                <a:solidFill>
                  <a:schemeClr val="bg1"/>
                </a:solidFill>
              </a:rPr>
              <a:t>("Thread has ended");  </a:t>
            </a:r>
          </a:p>
          <a:p>
            <a:pPr>
              <a:buNone/>
            </a:pPr>
            <a:r>
              <a:rPr lang="en-US" dirty="0">
                <a:solidFill>
                  <a:schemeClr val="bg1"/>
                </a:solidFill>
              </a:rPr>
              <a:t>    }  </a:t>
            </a:r>
          </a:p>
          <a:p>
            <a:pPr>
              <a:buNone/>
            </a:pPr>
            <a:r>
              <a:rPr lang="en-US" dirty="0">
                <a:solidFill>
                  <a:schemeClr val="bg1"/>
                </a:solidFill>
              </a:rPr>
              <a:t>   </a:t>
            </a:r>
          </a:p>
          <a:p>
            <a:pPr>
              <a:buNone/>
            </a:pPr>
            <a:r>
              <a:rPr lang="en-US" dirty="0">
                <a:solidFill>
                  <a:schemeClr val="bg1"/>
                </a:solidFill>
              </a:rPr>
              <a:t>    </a:t>
            </a:r>
            <a:r>
              <a:rPr lang="en-US" b="1" dirty="0">
                <a:solidFill>
                  <a:schemeClr val="bg1"/>
                </a:solidFill>
              </a:rPr>
              <a:t>public</a:t>
            </a:r>
            <a:r>
              <a:rPr lang="en-US" dirty="0">
                <a:solidFill>
                  <a:schemeClr val="bg1"/>
                </a:solidFill>
              </a:rPr>
              <a:t> </a:t>
            </a:r>
            <a:r>
              <a:rPr lang="en-US" b="1" dirty="0">
                <a:solidFill>
                  <a:schemeClr val="bg1"/>
                </a:solidFill>
              </a:rPr>
              <a:t>static</a:t>
            </a:r>
            <a:r>
              <a:rPr lang="en-US" dirty="0">
                <a:solidFill>
                  <a:schemeClr val="bg1"/>
                </a:solidFill>
              </a:rPr>
              <a:t> </a:t>
            </a:r>
            <a:r>
              <a:rPr lang="en-US" b="1" dirty="0">
                <a:solidFill>
                  <a:schemeClr val="bg1"/>
                </a:solidFill>
              </a:rPr>
              <a:t>void</a:t>
            </a:r>
            <a:r>
              <a:rPr lang="en-US" dirty="0">
                <a:solidFill>
                  <a:schemeClr val="bg1"/>
                </a:solidFill>
              </a:rPr>
              <a:t> main(String[] </a:t>
            </a:r>
            <a:r>
              <a:rPr lang="en-US" dirty="0" err="1">
                <a:solidFill>
                  <a:schemeClr val="bg1"/>
                </a:solidFill>
              </a:rPr>
              <a:t>args</a:t>
            </a:r>
            <a:r>
              <a:rPr lang="en-US" dirty="0">
                <a:solidFill>
                  <a:schemeClr val="bg1"/>
                </a:solidFill>
              </a:rPr>
              <a:t>) {  </a:t>
            </a:r>
          </a:p>
          <a:p>
            <a:pPr>
              <a:buNone/>
            </a:pPr>
            <a:r>
              <a:rPr lang="en-US" dirty="0">
                <a:solidFill>
                  <a:schemeClr val="bg1"/>
                </a:solidFill>
              </a:rPr>
              <a:t>        </a:t>
            </a:r>
            <a:r>
              <a:rPr lang="en-US" dirty="0" err="1">
                <a:solidFill>
                  <a:schemeClr val="bg1"/>
                </a:solidFill>
              </a:rPr>
              <a:t>ExampleClass</a:t>
            </a:r>
            <a:r>
              <a:rPr lang="en-US" dirty="0">
                <a:solidFill>
                  <a:schemeClr val="bg1"/>
                </a:solidFill>
              </a:rPr>
              <a:t> ex = </a:t>
            </a:r>
            <a:r>
              <a:rPr lang="en-US" b="1" dirty="0">
                <a:solidFill>
                  <a:schemeClr val="bg1"/>
                </a:solidFill>
              </a:rPr>
              <a:t>new</a:t>
            </a:r>
            <a:r>
              <a:rPr lang="en-US" dirty="0">
                <a:solidFill>
                  <a:schemeClr val="bg1"/>
                </a:solidFill>
              </a:rPr>
              <a:t> </a:t>
            </a:r>
            <a:r>
              <a:rPr lang="en-US" dirty="0" err="1">
                <a:solidFill>
                  <a:schemeClr val="bg1"/>
                </a:solidFill>
              </a:rPr>
              <a:t>ExampleClass</a:t>
            </a:r>
            <a:r>
              <a:rPr lang="en-US" dirty="0">
                <a:solidFill>
                  <a:schemeClr val="bg1"/>
                </a:solidFill>
              </a:rPr>
              <a:t>();  </a:t>
            </a:r>
          </a:p>
          <a:p>
            <a:pPr>
              <a:buNone/>
            </a:pPr>
            <a:r>
              <a:rPr lang="en-US" dirty="0">
                <a:solidFill>
                  <a:schemeClr val="bg1"/>
                </a:solidFill>
              </a:rPr>
              <a:t>        Thread t1= </a:t>
            </a:r>
            <a:r>
              <a:rPr lang="en-US" b="1" dirty="0">
                <a:solidFill>
                  <a:schemeClr val="bg1"/>
                </a:solidFill>
              </a:rPr>
              <a:t>new</a:t>
            </a:r>
            <a:r>
              <a:rPr lang="en-US" dirty="0">
                <a:solidFill>
                  <a:schemeClr val="bg1"/>
                </a:solidFill>
              </a:rPr>
              <a:t> Thread(ex);  </a:t>
            </a:r>
          </a:p>
          <a:p>
            <a:pPr>
              <a:buNone/>
            </a:pPr>
            <a:r>
              <a:rPr lang="en-US" dirty="0">
                <a:solidFill>
                  <a:schemeClr val="bg1"/>
                </a:solidFill>
              </a:rPr>
              <a:t>        t1.start();  </a:t>
            </a:r>
          </a:p>
          <a:p>
            <a:pPr>
              <a:buNone/>
            </a:pPr>
            <a:r>
              <a:rPr lang="en-US" dirty="0">
                <a:solidFill>
                  <a:schemeClr val="bg1"/>
                </a:solidFill>
              </a:rPr>
              <a:t>        </a:t>
            </a:r>
            <a:r>
              <a:rPr lang="en-US" dirty="0" err="1">
                <a:solidFill>
                  <a:schemeClr val="bg1"/>
                </a:solidFill>
              </a:rPr>
              <a:t>System.out.println</a:t>
            </a:r>
            <a:r>
              <a:rPr lang="en-US" dirty="0">
                <a:solidFill>
                  <a:schemeClr val="bg1"/>
                </a:solidFill>
              </a:rPr>
              <a:t>("Hi");  </a:t>
            </a:r>
          </a:p>
          <a:p>
            <a:pPr>
              <a:buNone/>
            </a:pPr>
            <a:r>
              <a:rPr lang="en-US" dirty="0">
                <a:solidFill>
                  <a:schemeClr val="bg1"/>
                </a:solidFill>
              </a:rPr>
              <a:t>    }  </a:t>
            </a:r>
          </a:p>
          <a:p>
            <a:pPr>
              <a:buNone/>
            </a:pPr>
            <a:r>
              <a:rPr lang="en-US" dirty="0">
                <a:solidFill>
                  <a:schemeClr val="bg1"/>
                </a:solidFill>
              </a:rPr>
              <a:t>}  </a:t>
            </a:r>
          </a:p>
          <a:p>
            <a:pPr>
              <a:buNone/>
            </a:pPr>
            <a:endParaRPr lang="en-US" dirty="0">
              <a:solidFill>
                <a:schemeClr val="bg1"/>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solidFill>
                  <a:schemeClr val="bg1"/>
                </a:solidFill>
              </a:rPr>
            </a:br>
            <a:r>
              <a:rPr lang="en-US" dirty="0">
                <a:solidFill>
                  <a:schemeClr val="bg1"/>
                </a:solidFill>
              </a:rPr>
              <a:t>Thread priority 	</a:t>
            </a:r>
            <a:br>
              <a:rPr lang="en-US" dirty="0">
                <a:solidFill>
                  <a:schemeClr val="bg1"/>
                </a:solidFill>
              </a:rPr>
            </a:br>
            <a:endParaRPr lang="en-US" dirty="0">
              <a:solidFill>
                <a:schemeClr val="bg1"/>
              </a:solidFill>
            </a:endParaRPr>
          </a:p>
        </p:txBody>
      </p:sp>
      <p:sp>
        <p:nvSpPr>
          <p:cNvPr id="3" name="Content Placeholder 2"/>
          <p:cNvSpPr>
            <a:spLocks noGrp="1"/>
          </p:cNvSpPr>
          <p:nvPr>
            <p:ph idx="1"/>
          </p:nvPr>
        </p:nvSpPr>
        <p:spPr/>
        <p:txBody>
          <a:bodyPr>
            <a:normAutofit lnSpcReduction="10000"/>
          </a:bodyPr>
          <a:lstStyle/>
          <a:p>
            <a:pPr algn="just"/>
            <a:r>
              <a:rPr lang="en-US" sz="2400" dirty="0">
                <a:solidFill>
                  <a:schemeClr val="bg1"/>
                </a:solidFill>
              </a:rPr>
              <a:t>Each thread has a priority. Priorities are represented by a number between 1 and 10. </a:t>
            </a:r>
          </a:p>
          <a:p>
            <a:pPr algn="just"/>
            <a:endParaRPr lang="en-US" sz="2400" dirty="0">
              <a:solidFill>
                <a:schemeClr val="bg1"/>
              </a:solidFill>
            </a:endParaRPr>
          </a:p>
          <a:p>
            <a:pPr algn="just"/>
            <a:r>
              <a:rPr lang="en-US" sz="2400" dirty="0">
                <a:solidFill>
                  <a:schemeClr val="bg1"/>
                </a:solidFill>
              </a:rPr>
              <a:t>In most cases, the thread scheduler schedules the threads according to their priority (known as preemptive scheduling).</a:t>
            </a:r>
          </a:p>
          <a:p>
            <a:pPr algn="just"/>
            <a:endParaRPr lang="en-US" sz="2400" dirty="0">
              <a:solidFill>
                <a:schemeClr val="bg1"/>
              </a:solidFill>
            </a:endParaRPr>
          </a:p>
          <a:p>
            <a:pPr algn="just"/>
            <a:r>
              <a:rPr lang="en-US" sz="2400" dirty="0">
                <a:solidFill>
                  <a:schemeClr val="bg1"/>
                </a:solidFill>
              </a:rPr>
              <a:t> But it is not guaranteed because it depends on JVM specification that which scheduling it chooses. </a:t>
            </a:r>
          </a:p>
          <a:p>
            <a:pPr algn="just"/>
            <a:endParaRPr lang="en-US" sz="2400" dirty="0">
              <a:solidFill>
                <a:schemeClr val="bg1"/>
              </a:solidFill>
            </a:endParaRPr>
          </a:p>
          <a:p>
            <a:pPr algn="just"/>
            <a:r>
              <a:rPr lang="en-US" sz="2400" dirty="0">
                <a:solidFill>
                  <a:schemeClr val="bg1"/>
                </a:solidFill>
              </a:rPr>
              <a:t>Note that not only JVM a Java programmer can also assign the priorities of a thread explicitly in a Java program.</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r>
              <a:rPr lang="en-US" sz="2400" dirty="0">
                <a:solidFill>
                  <a:schemeClr val="bg1"/>
                </a:solidFill>
              </a:rPr>
              <a:t>Setter &amp; Getter Method of Thread Priority</a:t>
            </a:r>
          </a:p>
          <a:p>
            <a:pPr>
              <a:buNone/>
            </a:pPr>
            <a:r>
              <a:rPr lang="en-US" sz="2400" dirty="0">
                <a:solidFill>
                  <a:schemeClr val="bg1"/>
                </a:solidFill>
              </a:rPr>
              <a:t> 	</a:t>
            </a:r>
            <a:r>
              <a:rPr lang="en-US" sz="2000" dirty="0">
                <a:solidFill>
                  <a:schemeClr val="bg1"/>
                </a:solidFill>
              </a:rPr>
              <a:t>Let's discuss the setter and getter method of the thread priority.</a:t>
            </a:r>
          </a:p>
          <a:p>
            <a:pPr lvl="1"/>
            <a:r>
              <a:rPr lang="en-US" sz="2400" b="1" dirty="0">
                <a:solidFill>
                  <a:schemeClr val="accent5">
                    <a:lumMod val="20000"/>
                    <a:lumOff val="80000"/>
                  </a:schemeClr>
                </a:solidFill>
              </a:rPr>
              <a:t>public final </a:t>
            </a:r>
            <a:r>
              <a:rPr lang="en-US" sz="2400" b="1" dirty="0" err="1">
                <a:solidFill>
                  <a:schemeClr val="accent5">
                    <a:lumMod val="20000"/>
                    <a:lumOff val="80000"/>
                  </a:schemeClr>
                </a:solidFill>
              </a:rPr>
              <a:t>int</a:t>
            </a:r>
            <a:r>
              <a:rPr lang="en-US" sz="2400" b="1" dirty="0">
                <a:solidFill>
                  <a:schemeClr val="accent5">
                    <a:lumMod val="20000"/>
                    <a:lumOff val="80000"/>
                  </a:schemeClr>
                </a:solidFill>
              </a:rPr>
              <a:t> </a:t>
            </a:r>
            <a:r>
              <a:rPr lang="en-US" sz="2400" b="1" dirty="0" err="1">
                <a:solidFill>
                  <a:schemeClr val="accent5">
                    <a:lumMod val="20000"/>
                    <a:lumOff val="80000"/>
                  </a:schemeClr>
                </a:solidFill>
              </a:rPr>
              <a:t>getPriority</a:t>
            </a:r>
            <a:r>
              <a:rPr lang="en-US" sz="2400" b="1" dirty="0">
                <a:solidFill>
                  <a:schemeClr val="accent5">
                    <a:lumMod val="20000"/>
                    <a:lumOff val="80000"/>
                  </a:schemeClr>
                </a:solidFill>
              </a:rPr>
              <a:t>():</a:t>
            </a:r>
            <a:r>
              <a:rPr lang="en-US" sz="2400" dirty="0">
                <a:solidFill>
                  <a:schemeClr val="bg1"/>
                </a:solidFill>
              </a:rPr>
              <a:t> The </a:t>
            </a:r>
            <a:r>
              <a:rPr lang="en-US" sz="2400" dirty="0" err="1">
                <a:solidFill>
                  <a:schemeClr val="bg1"/>
                </a:solidFill>
              </a:rPr>
              <a:t>java.lang.Thread.getPriority</a:t>
            </a:r>
            <a:r>
              <a:rPr lang="en-US" sz="2400" dirty="0">
                <a:solidFill>
                  <a:schemeClr val="bg1"/>
                </a:solidFill>
              </a:rPr>
              <a:t>() method returns the priority of the given thread.</a:t>
            </a:r>
          </a:p>
          <a:p>
            <a:pPr lvl="1"/>
            <a:endParaRPr lang="en-US" sz="2400" dirty="0">
              <a:solidFill>
                <a:schemeClr val="bg1"/>
              </a:solidFill>
            </a:endParaRPr>
          </a:p>
          <a:p>
            <a:pPr lvl="1"/>
            <a:r>
              <a:rPr lang="en-US" sz="2400" b="1" dirty="0">
                <a:solidFill>
                  <a:schemeClr val="accent5">
                    <a:lumMod val="20000"/>
                    <a:lumOff val="80000"/>
                  </a:schemeClr>
                </a:solidFill>
              </a:rPr>
              <a:t>public final void </a:t>
            </a:r>
            <a:r>
              <a:rPr lang="en-US" sz="2400" b="1" dirty="0" err="1">
                <a:solidFill>
                  <a:schemeClr val="accent5">
                    <a:lumMod val="20000"/>
                    <a:lumOff val="80000"/>
                  </a:schemeClr>
                </a:solidFill>
              </a:rPr>
              <a:t>setPriority</a:t>
            </a:r>
            <a:r>
              <a:rPr lang="en-US" sz="2400" b="1" dirty="0">
                <a:solidFill>
                  <a:schemeClr val="accent5">
                    <a:lumMod val="20000"/>
                    <a:lumOff val="80000"/>
                  </a:schemeClr>
                </a:solidFill>
              </a:rPr>
              <a:t>(</a:t>
            </a:r>
            <a:r>
              <a:rPr lang="en-US" sz="2400" b="1" dirty="0" err="1">
                <a:solidFill>
                  <a:schemeClr val="accent5">
                    <a:lumMod val="20000"/>
                    <a:lumOff val="80000"/>
                  </a:schemeClr>
                </a:solidFill>
              </a:rPr>
              <a:t>int</a:t>
            </a:r>
            <a:r>
              <a:rPr lang="en-US" sz="2400" b="1" dirty="0">
                <a:solidFill>
                  <a:schemeClr val="accent5">
                    <a:lumMod val="20000"/>
                    <a:lumOff val="80000"/>
                  </a:schemeClr>
                </a:solidFill>
              </a:rPr>
              <a:t> </a:t>
            </a:r>
            <a:r>
              <a:rPr lang="en-US" sz="2400" b="1" dirty="0" err="1">
                <a:solidFill>
                  <a:schemeClr val="accent5">
                    <a:lumMod val="20000"/>
                    <a:lumOff val="80000"/>
                  </a:schemeClr>
                </a:solidFill>
              </a:rPr>
              <a:t>newPriority</a:t>
            </a:r>
            <a:r>
              <a:rPr lang="en-US" sz="2400" b="1" dirty="0">
                <a:solidFill>
                  <a:schemeClr val="accent5">
                    <a:lumMod val="20000"/>
                    <a:lumOff val="80000"/>
                  </a:schemeClr>
                </a:solidFill>
              </a:rPr>
              <a:t>):</a:t>
            </a:r>
            <a:r>
              <a:rPr lang="en-US" sz="2400" dirty="0">
                <a:solidFill>
                  <a:schemeClr val="bg1"/>
                </a:solidFill>
              </a:rPr>
              <a:t> The </a:t>
            </a:r>
            <a:r>
              <a:rPr lang="en-US" sz="2400" dirty="0" err="1">
                <a:solidFill>
                  <a:schemeClr val="bg1"/>
                </a:solidFill>
              </a:rPr>
              <a:t>java.lang.Thread.setPriority</a:t>
            </a:r>
            <a:r>
              <a:rPr lang="en-US" sz="2400" dirty="0">
                <a:solidFill>
                  <a:schemeClr val="bg1"/>
                </a:solidFill>
              </a:rPr>
              <a:t>() method updates or assign the priority of the thread to </a:t>
            </a:r>
            <a:r>
              <a:rPr lang="en-US" sz="2400" dirty="0" err="1">
                <a:solidFill>
                  <a:schemeClr val="bg1"/>
                </a:solidFill>
              </a:rPr>
              <a:t>newPriority</a:t>
            </a:r>
            <a:r>
              <a:rPr lang="en-US" sz="2400" dirty="0">
                <a:solidFill>
                  <a:schemeClr val="bg1"/>
                </a:solidFill>
              </a:rPr>
              <a:t>. </a:t>
            </a:r>
          </a:p>
          <a:p>
            <a:pPr lvl="1"/>
            <a:endParaRPr lang="en-US" sz="2400" dirty="0">
              <a:solidFill>
                <a:schemeClr val="bg1"/>
              </a:solidFill>
            </a:endParaRPr>
          </a:p>
          <a:p>
            <a:pPr lvl="1"/>
            <a:r>
              <a:rPr lang="en-US" sz="2400" dirty="0">
                <a:solidFill>
                  <a:schemeClr val="bg1"/>
                </a:solidFill>
              </a:rPr>
              <a:t>The method throws </a:t>
            </a:r>
            <a:r>
              <a:rPr lang="en-US" sz="2400" dirty="0" err="1">
                <a:solidFill>
                  <a:schemeClr val="bg1"/>
                </a:solidFill>
              </a:rPr>
              <a:t>IllegalArgumentException</a:t>
            </a:r>
            <a:r>
              <a:rPr lang="en-US" sz="2400" dirty="0">
                <a:solidFill>
                  <a:schemeClr val="bg1"/>
                </a:solidFill>
              </a:rPr>
              <a:t> if the value </a:t>
            </a:r>
            <a:r>
              <a:rPr lang="en-US" sz="2400" dirty="0" err="1">
                <a:solidFill>
                  <a:schemeClr val="bg1"/>
                </a:solidFill>
              </a:rPr>
              <a:t>newPriority</a:t>
            </a:r>
            <a:r>
              <a:rPr lang="en-US" sz="2400" dirty="0">
                <a:solidFill>
                  <a:schemeClr val="bg1"/>
                </a:solidFill>
              </a:rPr>
              <a:t> goes out of the range, which is 1 (minimum) to 10 (maximum).</a:t>
            </a:r>
          </a:p>
          <a:p>
            <a:endParaRPr lang="en-US" sz="2400" dirty="0">
              <a:solidFill>
                <a:schemeClr val="bg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072230"/>
          </a:xfrm>
        </p:spPr>
        <p:txBody>
          <a:bodyPr>
            <a:normAutofit fontScale="77500" lnSpcReduction="20000"/>
          </a:bodyPr>
          <a:lstStyle/>
          <a:p>
            <a:pPr>
              <a:buNone/>
            </a:pPr>
            <a:r>
              <a:rPr lang="en-US" dirty="0">
                <a:solidFill>
                  <a:schemeClr val="bg2">
                    <a:lumMod val="90000"/>
                  </a:schemeClr>
                </a:solidFill>
              </a:rPr>
              <a:t>class Animal{  </a:t>
            </a:r>
          </a:p>
          <a:p>
            <a:pPr>
              <a:buNone/>
            </a:pPr>
            <a:r>
              <a:rPr lang="en-US" b="1" dirty="0">
                <a:solidFill>
                  <a:schemeClr val="bg2">
                    <a:lumMod val="90000"/>
                  </a:schemeClr>
                </a:solidFill>
              </a:rPr>
              <a:t>void</a:t>
            </a:r>
            <a:r>
              <a:rPr lang="en-US" dirty="0">
                <a:solidFill>
                  <a:schemeClr val="bg2">
                    <a:lumMod val="90000"/>
                  </a:schemeClr>
                </a:solidFill>
              </a:rPr>
              <a:t> eat()</a:t>
            </a:r>
          </a:p>
          <a:p>
            <a:pPr>
              <a:buNone/>
            </a:pPr>
            <a:r>
              <a:rPr lang="en-US" dirty="0">
                <a:solidFill>
                  <a:schemeClr val="bg2">
                    <a:lumMod val="90000"/>
                  </a:schemeClr>
                </a:solidFill>
              </a:rPr>
              <a:t>{</a:t>
            </a:r>
          </a:p>
          <a:p>
            <a:pPr>
              <a:buNone/>
            </a:pPr>
            <a:r>
              <a:rPr lang="en-US" dirty="0">
                <a:solidFill>
                  <a:schemeClr val="bg2">
                    <a:lumMod val="90000"/>
                  </a:schemeClr>
                </a:solidFill>
              </a:rPr>
              <a:t>		</a:t>
            </a:r>
            <a:r>
              <a:rPr lang="en-US" dirty="0" err="1">
                <a:solidFill>
                  <a:schemeClr val="bg2">
                    <a:lumMod val="90000"/>
                  </a:schemeClr>
                </a:solidFill>
              </a:rPr>
              <a:t>System.out.println</a:t>
            </a:r>
            <a:r>
              <a:rPr lang="en-US" dirty="0">
                <a:solidFill>
                  <a:schemeClr val="bg2">
                    <a:lumMod val="90000"/>
                  </a:schemeClr>
                </a:solidFill>
              </a:rPr>
              <a:t>("eating...");}  </a:t>
            </a:r>
          </a:p>
          <a:p>
            <a:pPr>
              <a:buNone/>
            </a:pPr>
            <a:r>
              <a:rPr lang="en-US" dirty="0">
                <a:solidFill>
                  <a:schemeClr val="bg2">
                    <a:lumMod val="90000"/>
                  </a:schemeClr>
                </a:solidFill>
              </a:rPr>
              <a:t>}  </a:t>
            </a:r>
          </a:p>
          <a:p>
            <a:pPr>
              <a:buNone/>
            </a:pPr>
            <a:r>
              <a:rPr lang="en-US" b="1" dirty="0">
                <a:solidFill>
                  <a:schemeClr val="bg2">
                    <a:lumMod val="90000"/>
                  </a:schemeClr>
                </a:solidFill>
              </a:rPr>
              <a:t>class</a:t>
            </a:r>
            <a:r>
              <a:rPr lang="en-US" dirty="0">
                <a:solidFill>
                  <a:schemeClr val="bg2">
                    <a:lumMod val="90000"/>
                  </a:schemeClr>
                </a:solidFill>
              </a:rPr>
              <a:t> Dog </a:t>
            </a:r>
            <a:r>
              <a:rPr lang="en-US" b="1" dirty="0">
                <a:solidFill>
                  <a:schemeClr val="bg2">
                    <a:lumMod val="90000"/>
                  </a:schemeClr>
                </a:solidFill>
              </a:rPr>
              <a:t>extends</a:t>
            </a:r>
            <a:r>
              <a:rPr lang="en-US" dirty="0">
                <a:solidFill>
                  <a:schemeClr val="bg2">
                    <a:lumMod val="90000"/>
                  </a:schemeClr>
                </a:solidFill>
              </a:rPr>
              <a:t> Animal{  </a:t>
            </a:r>
          </a:p>
          <a:p>
            <a:pPr>
              <a:buNone/>
            </a:pPr>
            <a:r>
              <a:rPr lang="en-US" b="1" dirty="0">
                <a:solidFill>
                  <a:schemeClr val="bg2">
                    <a:lumMod val="90000"/>
                  </a:schemeClr>
                </a:solidFill>
              </a:rPr>
              <a:t>void</a:t>
            </a:r>
            <a:r>
              <a:rPr lang="en-US" dirty="0">
                <a:solidFill>
                  <a:schemeClr val="bg2">
                    <a:lumMod val="90000"/>
                  </a:schemeClr>
                </a:solidFill>
              </a:rPr>
              <a:t> bark()</a:t>
            </a:r>
          </a:p>
          <a:p>
            <a:pPr>
              <a:buNone/>
            </a:pPr>
            <a:r>
              <a:rPr lang="en-US" dirty="0">
                <a:solidFill>
                  <a:schemeClr val="bg2">
                    <a:lumMod val="90000"/>
                  </a:schemeClr>
                </a:solidFill>
              </a:rPr>
              <a:t>{</a:t>
            </a:r>
          </a:p>
          <a:p>
            <a:pPr>
              <a:buNone/>
            </a:pPr>
            <a:r>
              <a:rPr lang="en-US" dirty="0">
                <a:solidFill>
                  <a:schemeClr val="bg2">
                    <a:lumMod val="90000"/>
                  </a:schemeClr>
                </a:solidFill>
              </a:rPr>
              <a:t>		</a:t>
            </a:r>
            <a:r>
              <a:rPr lang="en-US" dirty="0" err="1">
                <a:solidFill>
                  <a:schemeClr val="bg2">
                    <a:lumMod val="90000"/>
                  </a:schemeClr>
                </a:solidFill>
              </a:rPr>
              <a:t>System.out.println</a:t>
            </a:r>
            <a:r>
              <a:rPr lang="en-US" dirty="0">
                <a:solidFill>
                  <a:schemeClr val="bg2">
                    <a:lumMod val="90000"/>
                  </a:schemeClr>
                </a:solidFill>
              </a:rPr>
              <a:t>("barking...");}  </a:t>
            </a:r>
          </a:p>
          <a:p>
            <a:pPr>
              <a:buNone/>
            </a:pPr>
            <a:r>
              <a:rPr lang="en-US" dirty="0">
                <a:solidFill>
                  <a:schemeClr val="bg2">
                    <a:lumMod val="90000"/>
                  </a:schemeClr>
                </a:solidFill>
              </a:rPr>
              <a:t>}  </a:t>
            </a:r>
          </a:p>
          <a:p>
            <a:pPr>
              <a:buNone/>
            </a:pPr>
            <a:r>
              <a:rPr lang="en-US" b="1" dirty="0">
                <a:solidFill>
                  <a:schemeClr val="bg2">
                    <a:lumMod val="90000"/>
                  </a:schemeClr>
                </a:solidFill>
              </a:rPr>
              <a:t>class</a:t>
            </a:r>
            <a:r>
              <a:rPr lang="en-US" dirty="0">
                <a:solidFill>
                  <a:schemeClr val="bg2">
                    <a:lumMod val="90000"/>
                  </a:schemeClr>
                </a:solidFill>
              </a:rPr>
              <a:t> Cat </a:t>
            </a:r>
            <a:r>
              <a:rPr lang="en-US" b="1" dirty="0">
                <a:solidFill>
                  <a:schemeClr val="bg2">
                    <a:lumMod val="90000"/>
                  </a:schemeClr>
                </a:solidFill>
              </a:rPr>
              <a:t>extends</a:t>
            </a:r>
            <a:r>
              <a:rPr lang="en-US" dirty="0">
                <a:solidFill>
                  <a:schemeClr val="bg2">
                    <a:lumMod val="90000"/>
                  </a:schemeClr>
                </a:solidFill>
              </a:rPr>
              <a:t> Animal{  </a:t>
            </a:r>
          </a:p>
          <a:p>
            <a:pPr>
              <a:buNone/>
            </a:pPr>
            <a:r>
              <a:rPr lang="en-US" b="1" dirty="0">
                <a:solidFill>
                  <a:schemeClr val="bg2">
                    <a:lumMod val="90000"/>
                  </a:schemeClr>
                </a:solidFill>
              </a:rPr>
              <a:t>void</a:t>
            </a:r>
            <a:r>
              <a:rPr lang="en-US" dirty="0">
                <a:solidFill>
                  <a:schemeClr val="bg2">
                    <a:lumMod val="90000"/>
                  </a:schemeClr>
                </a:solidFill>
              </a:rPr>
              <a:t> meow()</a:t>
            </a:r>
          </a:p>
          <a:p>
            <a:pPr>
              <a:buNone/>
            </a:pPr>
            <a:r>
              <a:rPr lang="en-US" dirty="0">
                <a:solidFill>
                  <a:schemeClr val="bg2">
                    <a:lumMod val="90000"/>
                  </a:schemeClr>
                </a:solidFill>
              </a:rPr>
              <a:t>{</a:t>
            </a:r>
          </a:p>
          <a:p>
            <a:pPr>
              <a:buNone/>
            </a:pPr>
            <a:r>
              <a:rPr lang="en-US" dirty="0">
                <a:solidFill>
                  <a:schemeClr val="bg2">
                    <a:lumMod val="90000"/>
                  </a:schemeClr>
                </a:solidFill>
              </a:rPr>
              <a:t>		</a:t>
            </a:r>
            <a:r>
              <a:rPr lang="en-US" dirty="0" err="1">
                <a:solidFill>
                  <a:schemeClr val="bg2">
                    <a:lumMod val="90000"/>
                  </a:schemeClr>
                </a:solidFill>
              </a:rPr>
              <a:t>System.out.println</a:t>
            </a:r>
            <a:r>
              <a:rPr lang="en-US" dirty="0">
                <a:solidFill>
                  <a:schemeClr val="bg2">
                    <a:lumMod val="90000"/>
                  </a:schemeClr>
                </a:solidFill>
              </a:rPr>
              <a:t>("meowing...");}  </a:t>
            </a:r>
          </a:p>
          <a:p>
            <a:pPr>
              <a:buNone/>
            </a:pPr>
            <a:r>
              <a:rPr lang="en-US" dirty="0">
                <a:solidFill>
                  <a:schemeClr val="bg2">
                    <a:lumMod val="90000"/>
                  </a:schemeClr>
                </a:solidFill>
              </a:rPr>
              <a:t>}  </a:t>
            </a:r>
          </a:p>
          <a:p>
            <a:pPr>
              <a:buNone/>
            </a:pPr>
            <a:endParaRPr lang="en-US" dirty="0">
              <a:solidFill>
                <a:schemeClr val="bg2">
                  <a:lumMod val="90000"/>
                </a:schemeClr>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r>
              <a:rPr lang="en-US" dirty="0">
                <a:solidFill>
                  <a:schemeClr val="bg1"/>
                </a:solidFill>
              </a:rPr>
              <a:t>constants defined in Thread class:</a:t>
            </a:r>
          </a:p>
          <a:p>
            <a:pPr lvl="1"/>
            <a:r>
              <a:rPr lang="en-US" dirty="0">
                <a:solidFill>
                  <a:schemeClr val="bg1"/>
                </a:solidFill>
              </a:rPr>
              <a:t>public static </a:t>
            </a:r>
            <a:r>
              <a:rPr lang="en-US" dirty="0" err="1">
                <a:solidFill>
                  <a:schemeClr val="bg1"/>
                </a:solidFill>
              </a:rPr>
              <a:t>int</a:t>
            </a:r>
            <a:r>
              <a:rPr lang="en-US" dirty="0">
                <a:solidFill>
                  <a:schemeClr val="bg1"/>
                </a:solidFill>
              </a:rPr>
              <a:t> MIN_PRIORITY</a:t>
            </a:r>
          </a:p>
          <a:p>
            <a:pPr lvl="1"/>
            <a:r>
              <a:rPr lang="en-US" dirty="0">
                <a:solidFill>
                  <a:schemeClr val="bg1"/>
                </a:solidFill>
              </a:rPr>
              <a:t>public static </a:t>
            </a:r>
            <a:r>
              <a:rPr lang="en-US" dirty="0" err="1">
                <a:solidFill>
                  <a:schemeClr val="bg1"/>
                </a:solidFill>
              </a:rPr>
              <a:t>int</a:t>
            </a:r>
            <a:r>
              <a:rPr lang="en-US" dirty="0">
                <a:solidFill>
                  <a:schemeClr val="bg1"/>
                </a:solidFill>
              </a:rPr>
              <a:t> NORM_PRIORITY</a:t>
            </a:r>
          </a:p>
          <a:p>
            <a:pPr lvl="1"/>
            <a:r>
              <a:rPr lang="en-US" dirty="0">
                <a:solidFill>
                  <a:schemeClr val="bg1"/>
                </a:solidFill>
              </a:rPr>
              <a:t>public static </a:t>
            </a:r>
            <a:r>
              <a:rPr lang="en-US" dirty="0" err="1">
                <a:solidFill>
                  <a:schemeClr val="bg1"/>
                </a:solidFill>
              </a:rPr>
              <a:t>int</a:t>
            </a:r>
            <a:r>
              <a:rPr lang="en-US" dirty="0">
                <a:solidFill>
                  <a:schemeClr val="bg1"/>
                </a:solidFill>
              </a:rPr>
              <a:t> MAX_PRIORITY</a:t>
            </a:r>
          </a:p>
          <a:p>
            <a:pPr lvl="1"/>
            <a:endParaRPr lang="en-US" dirty="0">
              <a:solidFill>
                <a:schemeClr val="bg1"/>
              </a:solidFill>
            </a:endParaRPr>
          </a:p>
          <a:p>
            <a:pPr algn="just"/>
            <a:r>
              <a:rPr lang="en-US" sz="2800" dirty="0">
                <a:solidFill>
                  <a:schemeClr val="bg1"/>
                </a:solidFill>
              </a:rPr>
              <a:t>Default priority of a thread is 5 (NORM_PRIORITY). The value of MIN_PRIORITY is 1 and the value of MAX_PRIORITY is 10.</a:t>
            </a:r>
          </a:p>
          <a:p>
            <a:endParaRPr lang="en-US" dirty="0">
              <a:solidFill>
                <a:schemeClr val="bg1"/>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77500" lnSpcReduction="20000"/>
          </a:bodyPr>
          <a:lstStyle/>
          <a:p>
            <a:pPr>
              <a:buNone/>
            </a:pPr>
            <a:r>
              <a:rPr lang="en-US" dirty="0">
                <a:solidFill>
                  <a:schemeClr val="bg1"/>
                </a:solidFill>
              </a:rPr>
              <a:t>class </a:t>
            </a:r>
            <a:r>
              <a:rPr lang="en-US" dirty="0" err="1">
                <a:solidFill>
                  <a:schemeClr val="bg1"/>
                </a:solidFill>
              </a:rPr>
              <a:t>MyThread</a:t>
            </a:r>
            <a:r>
              <a:rPr lang="en-US" dirty="0">
                <a:solidFill>
                  <a:schemeClr val="bg1"/>
                </a:solidFill>
              </a:rPr>
              <a:t> extends Thread {</a:t>
            </a:r>
          </a:p>
          <a:p>
            <a:pPr>
              <a:buNone/>
            </a:pPr>
            <a:r>
              <a:rPr lang="en-US" dirty="0">
                <a:solidFill>
                  <a:schemeClr val="bg1"/>
                </a:solidFill>
              </a:rPr>
              <a:t>    public void run() {</a:t>
            </a:r>
          </a:p>
          <a:p>
            <a:pPr>
              <a:buNone/>
            </a:pPr>
            <a:r>
              <a:rPr lang="en-US" dirty="0">
                <a:solidFill>
                  <a:schemeClr val="bg1"/>
                </a:solidFill>
              </a:rPr>
              <a:t>        </a:t>
            </a:r>
            <a:r>
              <a:rPr lang="en-US" dirty="0" err="1">
                <a:solidFill>
                  <a:schemeClr val="bg1"/>
                </a:solidFill>
              </a:rPr>
              <a:t>System.out.println</a:t>
            </a:r>
            <a:r>
              <a:rPr lang="en-US" dirty="0">
                <a:solidFill>
                  <a:schemeClr val="bg1"/>
                </a:solidFill>
              </a:rPr>
              <a:t>(</a:t>
            </a:r>
            <a:r>
              <a:rPr lang="en-US" dirty="0" err="1">
                <a:solidFill>
                  <a:schemeClr val="bg1"/>
                </a:solidFill>
              </a:rPr>
              <a:t>getName</a:t>
            </a:r>
            <a:r>
              <a:rPr lang="en-US" dirty="0">
                <a:solidFill>
                  <a:schemeClr val="bg1"/>
                </a:solidFill>
              </a:rPr>
              <a:t>() + " Priority: " + </a:t>
            </a:r>
            <a:r>
              <a:rPr lang="en-US" dirty="0" err="1">
                <a:solidFill>
                  <a:schemeClr val="bg1"/>
                </a:solidFill>
              </a:rPr>
              <a:t>getPriority</a:t>
            </a:r>
            <a:r>
              <a:rPr lang="en-US" dirty="0">
                <a:solidFill>
                  <a:schemeClr val="bg1"/>
                </a:solidFill>
              </a:rPr>
              <a:t>());</a:t>
            </a:r>
          </a:p>
          <a:p>
            <a:pPr>
              <a:buNone/>
            </a:pPr>
            <a:r>
              <a:rPr lang="en-US" dirty="0">
                <a:solidFill>
                  <a:schemeClr val="bg1"/>
                </a:solidFill>
              </a:rPr>
              <a:t>    }</a:t>
            </a:r>
          </a:p>
          <a:p>
            <a:pPr>
              <a:buNone/>
            </a:pPr>
            <a:r>
              <a:rPr lang="en-US" dirty="0">
                <a:solidFill>
                  <a:schemeClr val="bg1"/>
                </a:solidFill>
              </a:rPr>
              <a:t>}</a:t>
            </a:r>
          </a:p>
          <a:p>
            <a:pPr>
              <a:buNone/>
            </a:pPr>
            <a:endParaRPr lang="en-US" dirty="0">
              <a:solidFill>
                <a:schemeClr val="bg1"/>
              </a:solidFill>
            </a:endParaRPr>
          </a:p>
          <a:p>
            <a:pPr>
              <a:buNone/>
            </a:pPr>
            <a:r>
              <a:rPr lang="en-US" dirty="0">
                <a:solidFill>
                  <a:schemeClr val="bg1"/>
                </a:solidFill>
              </a:rPr>
              <a:t>public class </a:t>
            </a:r>
            <a:r>
              <a:rPr lang="en-US" dirty="0" err="1">
                <a:solidFill>
                  <a:schemeClr val="bg1"/>
                </a:solidFill>
              </a:rPr>
              <a:t>ThreadPriorityExample</a:t>
            </a:r>
            <a:r>
              <a:rPr lang="en-US" dirty="0">
                <a:solidFill>
                  <a:schemeClr val="bg1"/>
                </a:solidFill>
              </a:rPr>
              <a:t> {</a:t>
            </a:r>
          </a:p>
          <a:p>
            <a:pPr>
              <a:buNone/>
            </a:pPr>
            <a:r>
              <a:rPr lang="en-US" dirty="0">
                <a:solidFill>
                  <a:schemeClr val="bg1"/>
                </a:solidFill>
              </a:rPr>
              <a:t>    public static void main(String[] </a:t>
            </a:r>
            <a:r>
              <a:rPr lang="en-US" dirty="0" err="1">
                <a:solidFill>
                  <a:schemeClr val="bg1"/>
                </a:solidFill>
              </a:rPr>
              <a:t>args</a:t>
            </a:r>
            <a:r>
              <a:rPr lang="en-US" dirty="0">
                <a:solidFill>
                  <a:schemeClr val="bg1"/>
                </a:solidFill>
              </a:rPr>
              <a:t>) {</a:t>
            </a:r>
          </a:p>
          <a:p>
            <a:pPr>
              <a:buNone/>
            </a:pPr>
            <a:r>
              <a:rPr lang="en-US" dirty="0">
                <a:solidFill>
                  <a:schemeClr val="bg1"/>
                </a:solidFill>
              </a:rPr>
              <a:t>        </a:t>
            </a:r>
            <a:r>
              <a:rPr lang="en-US" sz="2300" dirty="0" err="1">
                <a:solidFill>
                  <a:schemeClr val="bg1"/>
                </a:solidFill>
              </a:rPr>
              <a:t>MyThread</a:t>
            </a:r>
            <a:r>
              <a:rPr lang="en-US" sz="2300" dirty="0">
                <a:solidFill>
                  <a:schemeClr val="bg1"/>
                </a:solidFill>
              </a:rPr>
              <a:t> t1 = new </a:t>
            </a:r>
            <a:r>
              <a:rPr lang="en-US" sz="2300" dirty="0" err="1">
                <a:solidFill>
                  <a:schemeClr val="bg1"/>
                </a:solidFill>
              </a:rPr>
              <a:t>MyThread</a:t>
            </a:r>
            <a:r>
              <a:rPr lang="en-US" sz="2300" dirty="0">
                <a:solidFill>
                  <a:schemeClr val="bg1"/>
                </a:solidFill>
              </a:rPr>
              <a:t>(), t2 = new </a:t>
            </a:r>
            <a:r>
              <a:rPr lang="en-US" sz="2300" dirty="0" err="1">
                <a:solidFill>
                  <a:schemeClr val="bg1"/>
                </a:solidFill>
              </a:rPr>
              <a:t>MyThread</a:t>
            </a:r>
            <a:r>
              <a:rPr lang="en-US" sz="2300" dirty="0">
                <a:solidFill>
                  <a:schemeClr val="bg1"/>
                </a:solidFill>
              </a:rPr>
              <a:t>(), t3 = new </a:t>
            </a:r>
            <a:r>
              <a:rPr lang="en-US" sz="2300" dirty="0" err="1">
                <a:solidFill>
                  <a:schemeClr val="bg1"/>
                </a:solidFill>
              </a:rPr>
              <a:t>MyThread</a:t>
            </a:r>
            <a:r>
              <a:rPr lang="en-US" sz="2300" dirty="0">
                <a:solidFill>
                  <a:schemeClr val="bg1"/>
                </a:solidFill>
              </a:rPr>
              <a:t>();</a:t>
            </a:r>
            <a:endParaRPr lang="en-US" dirty="0">
              <a:solidFill>
                <a:schemeClr val="bg1"/>
              </a:solidFill>
            </a:endParaRPr>
          </a:p>
          <a:p>
            <a:pPr>
              <a:buNone/>
            </a:pPr>
            <a:r>
              <a:rPr lang="en-US" dirty="0">
                <a:solidFill>
                  <a:schemeClr val="bg1"/>
                </a:solidFill>
              </a:rPr>
              <a:t>        t1.setPriority(1); t2.setPriority(5); t3.setPriority(10);</a:t>
            </a:r>
          </a:p>
          <a:p>
            <a:pPr>
              <a:buNone/>
            </a:pPr>
            <a:r>
              <a:rPr lang="en-US" dirty="0">
                <a:solidFill>
                  <a:schemeClr val="bg1"/>
                </a:solidFill>
              </a:rPr>
              <a:t>        t1.start(); t2.start(); t3.start();</a:t>
            </a:r>
          </a:p>
          <a:p>
            <a:pPr>
              <a:buNone/>
            </a:pPr>
            <a:r>
              <a:rPr lang="en-US" dirty="0">
                <a:solidFill>
                  <a:schemeClr val="bg1"/>
                </a:solidFill>
              </a:rPr>
              <a:t>    }</a:t>
            </a:r>
          </a:p>
          <a:p>
            <a:pPr>
              <a:buNone/>
            </a:pPr>
            <a:r>
              <a:rPr lang="en-US" dirty="0">
                <a:solidFill>
                  <a:schemeClr val="bg1"/>
                </a:solidFill>
              </a:rPr>
              <a:t>}</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File Handling in Java</a:t>
            </a:r>
          </a:p>
        </p:txBody>
      </p:sp>
      <p:sp>
        <p:nvSpPr>
          <p:cNvPr id="3" name="Content Placeholder 2"/>
          <p:cNvSpPr>
            <a:spLocks noGrp="1"/>
          </p:cNvSpPr>
          <p:nvPr>
            <p:ph idx="1"/>
          </p:nvPr>
        </p:nvSpPr>
        <p:spPr/>
        <p:txBody>
          <a:bodyPr/>
          <a:lstStyle/>
          <a:p>
            <a:pPr algn="just"/>
            <a:r>
              <a:rPr lang="en-US" dirty="0">
                <a:solidFill>
                  <a:schemeClr val="bg1"/>
                </a:solidFill>
              </a:rPr>
              <a:t>In Java, a </a:t>
            </a:r>
            <a:r>
              <a:rPr lang="en-US" b="1" dirty="0">
                <a:solidFill>
                  <a:schemeClr val="bg1"/>
                </a:solidFill>
              </a:rPr>
              <a:t>File</a:t>
            </a:r>
            <a:r>
              <a:rPr lang="en-US" dirty="0">
                <a:solidFill>
                  <a:schemeClr val="bg1"/>
                </a:solidFill>
              </a:rPr>
              <a:t> is an abstract data type. A named location used to store related information is known as a </a:t>
            </a:r>
            <a:r>
              <a:rPr lang="en-US" b="1" dirty="0">
                <a:solidFill>
                  <a:schemeClr val="bg1"/>
                </a:solidFill>
              </a:rPr>
              <a:t>File</a:t>
            </a:r>
            <a:r>
              <a:rPr lang="en-US" dirty="0">
                <a:solidFill>
                  <a:schemeClr val="bg1"/>
                </a:solidFill>
              </a:rPr>
              <a:t>. </a:t>
            </a:r>
          </a:p>
          <a:p>
            <a:pPr algn="just"/>
            <a:endParaRPr lang="en-US" dirty="0">
              <a:solidFill>
                <a:schemeClr val="bg1"/>
              </a:solidFill>
            </a:endParaRPr>
          </a:p>
          <a:p>
            <a:pPr algn="just"/>
            <a:r>
              <a:rPr lang="en-US" dirty="0">
                <a:solidFill>
                  <a:schemeClr val="bg1"/>
                </a:solidFill>
              </a:rPr>
              <a:t>There are several </a:t>
            </a:r>
            <a:r>
              <a:rPr lang="en-US" b="1" dirty="0">
                <a:solidFill>
                  <a:schemeClr val="bg1"/>
                </a:solidFill>
              </a:rPr>
              <a:t>File Operations</a:t>
            </a:r>
            <a:r>
              <a:rPr lang="en-US" dirty="0">
                <a:solidFill>
                  <a:schemeClr val="bg1"/>
                </a:solidFill>
              </a:rPr>
              <a:t> like </a:t>
            </a:r>
            <a:r>
              <a:rPr lang="en-US" b="1" dirty="0">
                <a:solidFill>
                  <a:schemeClr val="bg1"/>
                </a:solidFill>
              </a:rPr>
              <a:t>creating a new File, getting information about File, writing into a File, reading from a File</a:t>
            </a:r>
            <a:r>
              <a:rPr lang="en-US" dirty="0">
                <a:solidFill>
                  <a:schemeClr val="bg1"/>
                </a:solidFill>
              </a:rPr>
              <a:t> and </a:t>
            </a:r>
            <a:r>
              <a:rPr lang="en-US" b="1" dirty="0">
                <a:solidFill>
                  <a:schemeClr val="bg1"/>
                </a:solidFill>
              </a:rPr>
              <a:t>deleting a File</a:t>
            </a:r>
            <a:r>
              <a:rPr lang="en-US" dirty="0">
                <a:solidFill>
                  <a:schemeClr val="bg1"/>
                </a:solidFill>
              </a:rPr>
              <a: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lstStyle/>
          <a:p>
            <a:r>
              <a:rPr lang="en-US" dirty="0">
                <a:solidFill>
                  <a:schemeClr val="bg1"/>
                </a:solidFill>
              </a:rPr>
              <a:t>Stream</a:t>
            </a:r>
          </a:p>
          <a:p>
            <a:pPr lvl="1" algn="just"/>
            <a:r>
              <a:rPr lang="en-US" sz="2000" dirty="0">
                <a:solidFill>
                  <a:schemeClr val="bg1"/>
                </a:solidFill>
              </a:rPr>
              <a:t>A series of data is referred to as </a:t>
            </a:r>
            <a:r>
              <a:rPr lang="en-US" sz="2000" b="1" dirty="0">
                <a:solidFill>
                  <a:schemeClr val="bg1"/>
                </a:solidFill>
              </a:rPr>
              <a:t>a stream</a:t>
            </a:r>
            <a:r>
              <a:rPr lang="en-US" sz="2000" dirty="0">
                <a:solidFill>
                  <a:schemeClr val="bg1"/>
                </a:solidFill>
              </a:rPr>
              <a:t>. In </a:t>
            </a:r>
            <a:r>
              <a:rPr lang="en-US" sz="2000" dirty="0">
                <a:solidFill>
                  <a:schemeClr val="bg1"/>
                </a:solidFill>
                <a:hlinkClick r:id="rId2"/>
              </a:rPr>
              <a:t>Java</a:t>
            </a:r>
            <a:r>
              <a:rPr lang="en-US" sz="2000" dirty="0">
                <a:solidFill>
                  <a:schemeClr val="bg1"/>
                </a:solidFill>
              </a:rPr>
              <a:t>, </a:t>
            </a:r>
            <a:r>
              <a:rPr lang="en-US" sz="2000" b="1" dirty="0">
                <a:solidFill>
                  <a:schemeClr val="bg1"/>
                </a:solidFill>
              </a:rPr>
              <a:t>Stream</a:t>
            </a:r>
            <a:r>
              <a:rPr lang="en-US" sz="2000" dirty="0">
                <a:solidFill>
                  <a:schemeClr val="bg1"/>
                </a:solidFill>
              </a:rPr>
              <a:t> is classified into two types, i.e., </a:t>
            </a:r>
            <a:r>
              <a:rPr lang="en-US" sz="2000" b="1" dirty="0">
                <a:solidFill>
                  <a:schemeClr val="bg1"/>
                </a:solidFill>
              </a:rPr>
              <a:t>Byte Stream</a:t>
            </a:r>
            <a:r>
              <a:rPr lang="en-US" sz="2000" dirty="0">
                <a:solidFill>
                  <a:schemeClr val="bg1"/>
                </a:solidFill>
              </a:rPr>
              <a:t> and </a:t>
            </a:r>
            <a:r>
              <a:rPr lang="en-US" sz="2000" b="1" dirty="0">
                <a:solidFill>
                  <a:schemeClr val="bg1"/>
                </a:solidFill>
              </a:rPr>
              <a:t>Character Stream</a:t>
            </a:r>
            <a:r>
              <a:rPr lang="en-US" sz="2000" dirty="0">
                <a:solidFill>
                  <a:schemeClr val="bg1"/>
                </a:solidFill>
              </a:rPr>
              <a:t>.</a:t>
            </a:r>
          </a:p>
          <a:p>
            <a:endParaRPr lang="en-US" dirty="0">
              <a:solidFill>
                <a:schemeClr val="bg1"/>
              </a:solidFill>
            </a:endParaRPr>
          </a:p>
        </p:txBody>
      </p:sp>
      <p:pic>
        <p:nvPicPr>
          <p:cNvPr id="1026" name="Picture 2" descr="C:\Users\Staff\Desktop\file-operations-in-java.png"/>
          <p:cNvPicPr>
            <a:picLocks noChangeAspect="1" noChangeArrowheads="1"/>
          </p:cNvPicPr>
          <p:nvPr/>
        </p:nvPicPr>
        <p:blipFill>
          <a:blip r:embed="rId3"/>
          <a:srcRect/>
          <a:stretch>
            <a:fillRect/>
          </a:stretch>
        </p:blipFill>
        <p:spPr bwMode="auto">
          <a:xfrm>
            <a:off x="2428860" y="1785925"/>
            <a:ext cx="4572032" cy="493115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algn="just">
              <a:buNone/>
            </a:pPr>
            <a:r>
              <a:rPr lang="en-US" dirty="0">
                <a:solidFill>
                  <a:schemeClr val="bg1"/>
                </a:solidFill>
              </a:rPr>
              <a:t>Byte Stream</a:t>
            </a:r>
          </a:p>
          <a:p>
            <a:pPr algn="just"/>
            <a:r>
              <a:rPr lang="en-US" sz="2400" b="1" dirty="0">
                <a:solidFill>
                  <a:schemeClr val="bg1"/>
                </a:solidFill>
              </a:rPr>
              <a:t>Byte Stream</a:t>
            </a:r>
            <a:r>
              <a:rPr lang="en-US" sz="2400" dirty="0">
                <a:solidFill>
                  <a:schemeClr val="bg1"/>
                </a:solidFill>
              </a:rPr>
              <a:t> is mainly involved with byte data. A file handling process with a byte stream is a process in which an input is provided and executed with the byte data.</a:t>
            </a:r>
          </a:p>
          <a:p>
            <a:pPr algn="just">
              <a:buNone/>
            </a:pPr>
            <a:r>
              <a:rPr lang="en-US" dirty="0">
                <a:solidFill>
                  <a:schemeClr val="bg1"/>
                </a:solidFill>
              </a:rPr>
              <a:t>Character Stream</a:t>
            </a:r>
          </a:p>
          <a:p>
            <a:pPr algn="just"/>
            <a:r>
              <a:rPr lang="en-US" sz="2400" b="1" dirty="0">
                <a:solidFill>
                  <a:schemeClr val="bg1"/>
                </a:solidFill>
              </a:rPr>
              <a:t>Character Stream</a:t>
            </a:r>
            <a:r>
              <a:rPr lang="en-US" sz="2400" dirty="0">
                <a:solidFill>
                  <a:schemeClr val="bg1"/>
                </a:solidFill>
              </a:rPr>
              <a:t> is mainly involved with character data. A file handling process with a character stream is a process in which an input is provided and executed with the character data.</a:t>
            </a:r>
          </a:p>
          <a:p>
            <a:pPr algn="just"/>
            <a:endParaRPr lang="en-US" dirty="0">
              <a:solidFill>
                <a:schemeClr val="bg1"/>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Staff\Desktop\Screenshot 2025-03-28 102810.png"/>
          <p:cNvPicPr>
            <a:picLocks noGrp="1" noChangeAspect="1" noChangeArrowheads="1"/>
          </p:cNvPicPr>
          <p:nvPr>
            <p:ph idx="1"/>
          </p:nvPr>
        </p:nvPicPr>
        <p:blipFill>
          <a:blip r:embed="rId2"/>
          <a:srcRect/>
          <a:stretch>
            <a:fillRect/>
          </a:stretch>
        </p:blipFill>
        <p:spPr bwMode="auto">
          <a:xfrm>
            <a:off x="500034" y="142852"/>
            <a:ext cx="8131652" cy="6313537"/>
          </a:xfrm>
          <a:prstGeom prst="rect">
            <a:avLst/>
          </a:prstGeom>
          <a:noFill/>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normAutofit/>
          </a:bodyPr>
          <a:lstStyle/>
          <a:p>
            <a:pPr>
              <a:buNone/>
            </a:pPr>
            <a:r>
              <a:rPr lang="en-US" sz="2800" dirty="0">
                <a:solidFill>
                  <a:schemeClr val="bg1"/>
                </a:solidFill>
              </a:rPr>
              <a:t>File Operations</a:t>
            </a:r>
          </a:p>
          <a:p>
            <a:r>
              <a:rPr lang="en-US" sz="2800" dirty="0">
                <a:solidFill>
                  <a:schemeClr val="bg1"/>
                </a:solidFill>
              </a:rPr>
              <a:t>We can perform the following operation on a file:</a:t>
            </a:r>
          </a:p>
          <a:p>
            <a:pPr lvl="1"/>
            <a:r>
              <a:rPr lang="en-US" sz="2400" dirty="0">
                <a:solidFill>
                  <a:schemeClr val="bg1"/>
                </a:solidFill>
              </a:rPr>
              <a:t>Create a File</a:t>
            </a:r>
          </a:p>
          <a:p>
            <a:pPr lvl="1"/>
            <a:r>
              <a:rPr lang="en-US" sz="2400" dirty="0">
                <a:solidFill>
                  <a:schemeClr val="bg1"/>
                </a:solidFill>
              </a:rPr>
              <a:t>Get File Information</a:t>
            </a:r>
          </a:p>
          <a:p>
            <a:pPr lvl="1"/>
            <a:r>
              <a:rPr lang="en-US" sz="2400" dirty="0">
                <a:solidFill>
                  <a:schemeClr val="bg1"/>
                </a:solidFill>
              </a:rPr>
              <a:t>Write to a File</a:t>
            </a:r>
          </a:p>
          <a:p>
            <a:pPr lvl="1"/>
            <a:r>
              <a:rPr lang="en-US" sz="2400" dirty="0">
                <a:solidFill>
                  <a:schemeClr val="bg1"/>
                </a:solidFill>
              </a:rPr>
              <a:t>Read from a File</a:t>
            </a:r>
          </a:p>
          <a:p>
            <a:pPr lvl="1"/>
            <a:r>
              <a:rPr lang="en-US" sz="2400" dirty="0">
                <a:solidFill>
                  <a:schemeClr val="bg1"/>
                </a:solidFill>
              </a:rPr>
              <a:t>Delete a File</a:t>
            </a:r>
          </a:p>
          <a:p>
            <a:endParaRPr lang="en-US" sz="2800" dirty="0">
              <a:solidFill>
                <a:schemeClr val="bg1"/>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15106"/>
          </a:xfrm>
        </p:spPr>
        <p:txBody>
          <a:bodyPr>
            <a:normAutofit fontScale="62500" lnSpcReduction="20000"/>
          </a:bodyPr>
          <a:lstStyle/>
          <a:p>
            <a:pPr>
              <a:buNone/>
            </a:pPr>
            <a:r>
              <a:rPr lang="en-US" dirty="0">
                <a:solidFill>
                  <a:schemeClr val="bg1"/>
                </a:solidFill>
              </a:rPr>
              <a:t>import </a:t>
            </a:r>
            <a:r>
              <a:rPr lang="en-US" dirty="0" err="1">
                <a:solidFill>
                  <a:schemeClr val="bg1"/>
                </a:solidFill>
              </a:rPr>
              <a:t>java.io.File</a:t>
            </a:r>
            <a:r>
              <a:rPr lang="en-US" dirty="0">
                <a:solidFill>
                  <a:schemeClr val="bg1"/>
                </a:solidFill>
              </a:rPr>
              <a:t>;  </a:t>
            </a:r>
          </a:p>
          <a:p>
            <a:pPr>
              <a:buNone/>
            </a:pPr>
            <a:r>
              <a:rPr lang="en-US" b="1" dirty="0">
                <a:solidFill>
                  <a:schemeClr val="bg1"/>
                </a:solidFill>
              </a:rPr>
              <a:t>import</a:t>
            </a:r>
            <a:r>
              <a:rPr lang="en-US" dirty="0">
                <a:solidFill>
                  <a:schemeClr val="bg1"/>
                </a:solidFill>
              </a:rPr>
              <a:t> </a:t>
            </a:r>
            <a:r>
              <a:rPr lang="en-US" dirty="0" err="1">
                <a:solidFill>
                  <a:schemeClr val="bg1"/>
                </a:solidFill>
              </a:rPr>
              <a:t>java.io.IOException</a:t>
            </a:r>
            <a:r>
              <a:rPr lang="en-US" dirty="0">
                <a:solidFill>
                  <a:schemeClr val="bg1"/>
                </a:solidFill>
              </a:rPr>
              <a:t>;   </a:t>
            </a:r>
          </a:p>
          <a:p>
            <a:pPr>
              <a:buNone/>
            </a:pPr>
            <a:r>
              <a:rPr lang="en-US" dirty="0">
                <a:solidFill>
                  <a:schemeClr val="bg1"/>
                </a:solidFill>
              </a:rPr>
              <a:t> </a:t>
            </a:r>
            <a:r>
              <a:rPr lang="en-US" b="1" dirty="0">
                <a:solidFill>
                  <a:schemeClr val="bg1"/>
                </a:solidFill>
              </a:rPr>
              <a:t>class</a:t>
            </a:r>
            <a:r>
              <a:rPr lang="en-US" dirty="0">
                <a:solidFill>
                  <a:schemeClr val="bg1"/>
                </a:solidFill>
              </a:rPr>
              <a:t> </a:t>
            </a:r>
            <a:r>
              <a:rPr lang="en-US" dirty="0" err="1">
                <a:solidFill>
                  <a:schemeClr val="bg1"/>
                </a:solidFill>
              </a:rPr>
              <a:t>CreateFile</a:t>
            </a:r>
            <a:r>
              <a:rPr lang="en-US" dirty="0">
                <a:solidFill>
                  <a:schemeClr val="bg1"/>
                </a:solidFill>
              </a:rPr>
              <a:t> {  </a:t>
            </a:r>
          </a:p>
          <a:p>
            <a:pPr>
              <a:buNone/>
            </a:pPr>
            <a:r>
              <a:rPr lang="en-US" dirty="0">
                <a:solidFill>
                  <a:schemeClr val="bg1"/>
                </a:solidFill>
              </a:rPr>
              <a:t>               </a:t>
            </a:r>
            <a:r>
              <a:rPr lang="en-US" b="1" dirty="0">
                <a:solidFill>
                  <a:schemeClr val="bg1"/>
                </a:solidFill>
              </a:rPr>
              <a:t>public</a:t>
            </a:r>
            <a:r>
              <a:rPr lang="en-US" dirty="0">
                <a:solidFill>
                  <a:schemeClr val="bg1"/>
                </a:solidFill>
              </a:rPr>
              <a:t> </a:t>
            </a:r>
            <a:r>
              <a:rPr lang="en-US" b="1" dirty="0">
                <a:solidFill>
                  <a:schemeClr val="bg1"/>
                </a:solidFill>
              </a:rPr>
              <a:t>static</a:t>
            </a:r>
            <a:r>
              <a:rPr lang="en-US" dirty="0">
                <a:solidFill>
                  <a:schemeClr val="bg1"/>
                </a:solidFill>
              </a:rPr>
              <a:t> </a:t>
            </a:r>
            <a:r>
              <a:rPr lang="en-US" b="1" dirty="0">
                <a:solidFill>
                  <a:schemeClr val="bg1"/>
                </a:solidFill>
              </a:rPr>
              <a:t>void</a:t>
            </a:r>
            <a:r>
              <a:rPr lang="en-US" dirty="0">
                <a:solidFill>
                  <a:schemeClr val="bg1"/>
                </a:solidFill>
              </a:rPr>
              <a:t> main(String </a:t>
            </a:r>
            <a:r>
              <a:rPr lang="en-US" dirty="0" err="1">
                <a:solidFill>
                  <a:schemeClr val="bg1"/>
                </a:solidFill>
              </a:rPr>
              <a:t>args</a:t>
            </a:r>
            <a:r>
              <a:rPr lang="en-US" dirty="0">
                <a:solidFill>
                  <a:schemeClr val="bg1"/>
                </a:solidFill>
              </a:rPr>
              <a:t>[]) {  </a:t>
            </a:r>
          </a:p>
          <a:p>
            <a:pPr>
              <a:buNone/>
            </a:pPr>
            <a:r>
              <a:rPr lang="en-US" dirty="0">
                <a:solidFill>
                  <a:schemeClr val="bg1"/>
                </a:solidFill>
              </a:rPr>
              <a:t>               </a:t>
            </a:r>
            <a:r>
              <a:rPr lang="en-US" b="1" dirty="0">
                <a:solidFill>
                  <a:schemeClr val="bg1"/>
                </a:solidFill>
              </a:rPr>
              <a:t>try</a:t>
            </a:r>
            <a:r>
              <a:rPr lang="en-US" dirty="0">
                <a:solidFill>
                  <a:schemeClr val="bg1"/>
                </a:solidFill>
              </a:rPr>
              <a:t> {  </a:t>
            </a:r>
          </a:p>
          <a:p>
            <a:pPr>
              <a:buNone/>
            </a:pPr>
            <a:r>
              <a:rPr lang="en-US" dirty="0">
                <a:solidFill>
                  <a:schemeClr val="bg1"/>
                </a:solidFill>
              </a:rPr>
              <a:t>                      </a:t>
            </a:r>
          </a:p>
          <a:p>
            <a:pPr>
              <a:buNone/>
            </a:pPr>
            <a:r>
              <a:rPr lang="en-US" dirty="0">
                <a:solidFill>
                  <a:schemeClr val="bg1"/>
                </a:solidFill>
              </a:rPr>
              <a:t>                       File f0 = </a:t>
            </a:r>
            <a:r>
              <a:rPr lang="en-US" b="1" dirty="0">
                <a:solidFill>
                  <a:schemeClr val="bg1"/>
                </a:solidFill>
              </a:rPr>
              <a:t>new</a:t>
            </a:r>
            <a:r>
              <a:rPr lang="en-US" dirty="0">
                <a:solidFill>
                  <a:schemeClr val="bg1"/>
                </a:solidFill>
              </a:rPr>
              <a:t> File("D:FileOperationExample.txt");   </a:t>
            </a:r>
          </a:p>
          <a:p>
            <a:pPr>
              <a:buNone/>
            </a:pPr>
            <a:r>
              <a:rPr lang="en-US" dirty="0">
                <a:solidFill>
                  <a:schemeClr val="bg1"/>
                </a:solidFill>
              </a:rPr>
              <a:t>                       </a:t>
            </a:r>
            <a:r>
              <a:rPr lang="en-US" b="1" dirty="0">
                <a:solidFill>
                  <a:schemeClr val="bg1"/>
                </a:solidFill>
              </a:rPr>
              <a:t>if</a:t>
            </a:r>
            <a:r>
              <a:rPr lang="en-US" dirty="0">
                <a:solidFill>
                  <a:schemeClr val="bg1"/>
                </a:solidFill>
              </a:rPr>
              <a:t> (f0.createNewFile()) {  </a:t>
            </a:r>
          </a:p>
          <a:p>
            <a:pPr>
              <a:buNone/>
            </a:pPr>
            <a:r>
              <a:rPr lang="en-US" dirty="0">
                <a:solidFill>
                  <a:schemeClr val="bg1"/>
                </a:solidFill>
              </a:rPr>
              <a:t>                                  </a:t>
            </a:r>
            <a:r>
              <a:rPr lang="en-US" dirty="0" err="1">
                <a:solidFill>
                  <a:schemeClr val="bg1"/>
                </a:solidFill>
              </a:rPr>
              <a:t>System.out.println</a:t>
            </a:r>
            <a:r>
              <a:rPr lang="en-US" dirty="0">
                <a:solidFill>
                  <a:schemeClr val="bg1"/>
                </a:solidFill>
              </a:rPr>
              <a:t>("File " + f0.getName() + " is created successfully.");  </a:t>
            </a:r>
          </a:p>
          <a:p>
            <a:pPr>
              <a:buNone/>
            </a:pPr>
            <a:r>
              <a:rPr lang="en-US" dirty="0">
                <a:solidFill>
                  <a:schemeClr val="bg1"/>
                </a:solidFill>
              </a:rPr>
              <a:t>                       } </a:t>
            </a:r>
            <a:r>
              <a:rPr lang="en-US" b="1" dirty="0">
                <a:solidFill>
                  <a:schemeClr val="bg1"/>
                </a:solidFill>
              </a:rPr>
              <a:t>else</a:t>
            </a:r>
            <a:r>
              <a:rPr lang="en-US" dirty="0">
                <a:solidFill>
                  <a:schemeClr val="bg1"/>
                </a:solidFill>
              </a:rPr>
              <a:t> {  </a:t>
            </a:r>
          </a:p>
          <a:p>
            <a:pPr>
              <a:buNone/>
            </a:pPr>
            <a:r>
              <a:rPr lang="en-US" dirty="0">
                <a:solidFill>
                  <a:schemeClr val="bg1"/>
                </a:solidFill>
              </a:rPr>
              <a:t>                                  </a:t>
            </a:r>
            <a:r>
              <a:rPr lang="en-US" dirty="0" err="1">
                <a:solidFill>
                  <a:schemeClr val="bg1"/>
                </a:solidFill>
              </a:rPr>
              <a:t>System.out.println</a:t>
            </a:r>
            <a:r>
              <a:rPr lang="en-US" dirty="0">
                <a:solidFill>
                  <a:schemeClr val="bg1"/>
                </a:solidFill>
              </a:rPr>
              <a:t>("File is already exist in the directory.");  </a:t>
            </a:r>
          </a:p>
          <a:p>
            <a:pPr>
              <a:buNone/>
            </a:pPr>
            <a:r>
              <a:rPr lang="en-US" dirty="0">
                <a:solidFill>
                  <a:schemeClr val="bg1"/>
                </a:solidFill>
              </a:rPr>
              <a:t>                       }  </a:t>
            </a:r>
          </a:p>
          <a:p>
            <a:pPr>
              <a:buNone/>
            </a:pPr>
            <a:r>
              <a:rPr lang="en-US" dirty="0">
                <a:solidFill>
                  <a:schemeClr val="bg1"/>
                </a:solidFill>
              </a:rPr>
              <a:t>                     } </a:t>
            </a:r>
            <a:r>
              <a:rPr lang="en-US" b="1" dirty="0">
                <a:solidFill>
                  <a:schemeClr val="bg1"/>
                </a:solidFill>
              </a:rPr>
              <a:t>catch</a:t>
            </a:r>
            <a:r>
              <a:rPr lang="en-US" dirty="0">
                <a:solidFill>
                  <a:schemeClr val="bg1"/>
                </a:solidFill>
              </a:rPr>
              <a:t> (</a:t>
            </a:r>
            <a:r>
              <a:rPr lang="en-US" dirty="0" err="1">
                <a:solidFill>
                  <a:schemeClr val="bg1"/>
                </a:solidFill>
              </a:rPr>
              <a:t>IOException</a:t>
            </a:r>
            <a:r>
              <a:rPr lang="en-US" dirty="0">
                <a:solidFill>
                  <a:schemeClr val="bg1"/>
                </a:solidFill>
              </a:rPr>
              <a:t> exception) {  </a:t>
            </a:r>
          </a:p>
          <a:p>
            <a:pPr>
              <a:buNone/>
            </a:pPr>
            <a:r>
              <a:rPr lang="en-US" dirty="0">
                <a:solidFill>
                  <a:schemeClr val="bg1"/>
                </a:solidFill>
              </a:rPr>
              <a:t>                              </a:t>
            </a:r>
            <a:r>
              <a:rPr lang="en-US" dirty="0" err="1">
                <a:solidFill>
                  <a:schemeClr val="bg1"/>
                </a:solidFill>
              </a:rPr>
              <a:t>System.out.println</a:t>
            </a:r>
            <a:r>
              <a:rPr lang="en-US" dirty="0">
                <a:solidFill>
                  <a:schemeClr val="bg1"/>
                </a:solidFill>
              </a:rPr>
              <a:t>("An unexpected error is occurred.");  </a:t>
            </a:r>
          </a:p>
          <a:p>
            <a:pPr>
              <a:buNone/>
            </a:pPr>
            <a:r>
              <a:rPr lang="en-US" dirty="0">
                <a:solidFill>
                  <a:schemeClr val="bg1"/>
                </a:solidFill>
              </a:rPr>
              <a:t>                              </a:t>
            </a:r>
            <a:r>
              <a:rPr lang="en-US" dirty="0" err="1">
                <a:solidFill>
                  <a:schemeClr val="bg1"/>
                </a:solidFill>
              </a:rPr>
              <a:t>exception.printStackTrace</a:t>
            </a:r>
            <a:r>
              <a:rPr lang="en-US" dirty="0">
                <a:solidFill>
                  <a:schemeClr val="bg1"/>
                </a:solidFill>
              </a:rPr>
              <a:t>();  </a:t>
            </a:r>
          </a:p>
          <a:p>
            <a:pPr>
              <a:buNone/>
            </a:pPr>
            <a:r>
              <a:rPr lang="en-US" dirty="0">
                <a:solidFill>
                  <a:schemeClr val="bg1"/>
                </a:solidFill>
              </a:rPr>
              <a:t>                  }   </a:t>
            </a:r>
          </a:p>
          <a:p>
            <a:pPr>
              <a:buNone/>
            </a:pPr>
            <a:r>
              <a:rPr lang="en-US" dirty="0">
                <a:solidFill>
                  <a:schemeClr val="bg1"/>
                </a:solidFill>
              </a:rPr>
              <a:t>        }  </a:t>
            </a:r>
          </a:p>
          <a:p>
            <a:pPr>
              <a:buNone/>
            </a:pPr>
            <a:r>
              <a:rPr lang="en-US" dirty="0">
                <a:solidFill>
                  <a:schemeClr val="bg1"/>
                </a:solidFill>
              </a:rPr>
              <a:t>}  </a:t>
            </a:r>
          </a:p>
          <a:p>
            <a:pPr>
              <a:buNone/>
            </a:pPr>
            <a:endParaRPr lang="en-US" dirty="0">
              <a:solidFill>
                <a:schemeClr val="bg1"/>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15106"/>
          </a:xfrm>
        </p:spPr>
        <p:txBody>
          <a:bodyPr>
            <a:normAutofit fontScale="47500" lnSpcReduction="20000"/>
          </a:bodyPr>
          <a:lstStyle/>
          <a:p>
            <a:pPr>
              <a:buNone/>
            </a:pPr>
            <a:r>
              <a:rPr lang="en-US" dirty="0">
                <a:solidFill>
                  <a:schemeClr val="bg1"/>
                </a:solidFill>
              </a:rPr>
              <a:t>import </a:t>
            </a:r>
            <a:r>
              <a:rPr lang="en-US" dirty="0" err="1">
                <a:solidFill>
                  <a:schemeClr val="bg1"/>
                </a:solidFill>
              </a:rPr>
              <a:t>java.io.File</a:t>
            </a:r>
            <a:r>
              <a:rPr lang="en-US" dirty="0">
                <a:solidFill>
                  <a:schemeClr val="bg1"/>
                </a:solidFill>
              </a:rPr>
              <a:t>;   </a:t>
            </a:r>
          </a:p>
          <a:p>
            <a:pPr>
              <a:buNone/>
            </a:pPr>
            <a:r>
              <a:rPr lang="en-US" b="1" dirty="0">
                <a:solidFill>
                  <a:schemeClr val="bg1"/>
                </a:solidFill>
              </a:rPr>
              <a:t>class</a:t>
            </a:r>
            <a:r>
              <a:rPr lang="en-US" dirty="0">
                <a:solidFill>
                  <a:schemeClr val="bg1"/>
                </a:solidFill>
              </a:rPr>
              <a:t> </a:t>
            </a:r>
            <a:r>
              <a:rPr lang="en-US" dirty="0" err="1">
                <a:solidFill>
                  <a:schemeClr val="bg1"/>
                </a:solidFill>
              </a:rPr>
              <a:t>FileInfo</a:t>
            </a:r>
            <a:r>
              <a:rPr lang="en-US" dirty="0">
                <a:solidFill>
                  <a:schemeClr val="bg1"/>
                </a:solidFill>
              </a:rPr>
              <a:t> {  </a:t>
            </a:r>
          </a:p>
          <a:p>
            <a:pPr>
              <a:buNone/>
            </a:pPr>
            <a:r>
              <a:rPr lang="en-US" dirty="0">
                <a:solidFill>
                  <a:schemeClr val="bg1"/>
                </a:solidFill>
              </a:rPr>
              <a:t>    </a:t>
            </a:r>
            <a:r>
              <a:rPr lang="en-US" b="1" dirty="0">
                <a:solidFill>
                  <a:schemeClr val="bg1"/>
                </a:solidFill>
              </a:rPr>
              <a:t>public</a:t>
            </a:r>
            <a:r>
              <a:rPr lang="en-US" dirty="0">
                <a:solidFill>
                  <a:schemeClr val="bg1"/>
                </a:solidFill>
              </a:rPr>
              <a:t> </a:t>
            </a:r>
            <a:r>
              <a:rPr lang="en-US" b="1" dirty="0">
                <a:solidFill>
                  <a:schemeClr val="bg1"/>
                </a:solidFill>
              </a:rPr>
              <a:t>static</a:t>
            </a:r>
            <a:r>
              <a:rPr lang="en-US" dirty="0">
                <a:solidFill>
                  <a:schemeClr val="bg1"/>
                </a:solidFill>
              </a:rPr>
              <a:t> </a:t>
            </a:r>
            <a:r>
              <a:rPr lang="en-US" b="1" dirty="0">
                <a:solidFill>
                  <a:schemeClr val="bg1"/>
                </a:solidFill>
              </a:rPr>
              <a:t>void</a:t>
            </a:r>
            <a:r>
              <a:rPr lang="en-US" dirty="0">
                <a:solidFill>
                  <a:schemeClr val="bg1"/>
                </a:solidFill>
              </a:rPr>
              <a:t> main(String[] </a:t>
            </a:r>
            <a:r>
              <a:rPr lang="en-US" dirty="0" err="1">
                <a:solidFill>
                  <a:schemeClr val="bg1"/>
                </a:solidFill>
              </a:rPr>
              <a:t>args</a:t>
            </a:r>
            <a:r>
              <a:rPr lang="en-US" dirty="0">
                <a:solidFill>
                  <a:schemeClr val="bg1"/>
                </a:solidFill>
              </a:rPr>
              <a:t>) {  </a:t>
            </a:r>
          </a:p>
          <a:p>
            <a:pPr>
              <a:buNone/>
            </a:pPr>
            <a:r>
              <a:rPr lang="en-US" dirty="0">
                <a:solidFill>
                  <a:schemeClr val="bg1"/>
                </a:solidFill>
              </a:rPr>
              <a:t>        </a:t>
            </a:r>
          </a:p>
          <a:p>
            <a:pPr>
              <a:buNone/>
            </a:pPr>
            <a:r>
              <a:rPr lang="en-US" dirty="0">
                <a:solidFill>
                  <a:schemeClr val="bg1"/>
                </a:solidFill>
              </a:rPr>
              <a:t>        File f0 = </a:t>
            </a:r>
            <a:r>
              <a:rPr lang="en-US" b="1" dirty="0">
                <a:solidFill>
                  <a:schemeClr val="bg1"/>
                </a:solidFill>
              </a:rPr>
              <a:t>new</a:t>
            </a:r>
            <a:r>
              <a:rPr lang="en-US" dirty="0">
                <a:solidFill>
                  <a:schemeClr val="bg1"/>
                </a:solidFill>
              </a:rPr>
              <a:t> File("D:FileOperationExample.txt");  </a:t>
            </a:r>
          </a:p>
          <a:p>
            <a:pPr>
              <a:buNone/>
            </a:pPr>
            <a:r>
              <a:rPr lang="en-US" dirty="0">
                <a:solidFill>
                  <a:schemeClr val="bg1"/>
                </a:solidFill>
              </a:rPr>
              <a:t>        </a:t>
            </a:r>
            <a:r>
              <a:rPr lang="en-US" b="1" dirty="0">
                <a:solidFill>
                  <a:schemeClr val="bg1"/>
                </a:solidFill>
              </a:rPr>
              <a:t>if</a:t>
            </a:r>
            <a:r>
              <a:rPr lang="en-US" dirty="0">
                <a:solidFill>
                  <a:schemeClr val="bg1"/>
                </a:solidFill>
              </a:rPr>
              <a:t> (f0.exists()) {  </a:t>
            </a:r>
          </a:p>
          <a:p>
            <a:pPr>
              <a:buNone/>
            </a:pPr>
            <a:r>
              <a:rPr lang="en-US" dirty="0">
                <a:solidFill>
                  <a:schemeClr val="bg1"/>
                </a:solidFill>
              </a:rPr>
              <a:t>            </a:t>
            </a:r>
          </a:p>
          <a:p>
            <a:pPr>
              <a:buNone/>
            </a:pPr>
            <a:r>
              <a:rPr lang="en-US" dirty="0">
                <a:solidFill>
                  <a:schemeClr val="bg1"/>
                </a:solidFill>
              </a:rPr>
              <a:t>            </a:t>
            </a:r>
            <a:r>
              <a:rPr lang="en-US" dirty="0" err="1">
                <a:solidFill>
                  <a:schemeClr val="bg1"/>
                </a:solidFill>
              </a:rPr>
              <a:t>System.out.println</a:t>
            </a:r>
            <a:r>
              <a:rPr lang="en-US" dirty="0">
                <a:solidFill>
                  <a:schemeClr val="bg1"/>
                </a:solidFill>
              </a:rPr>
              <a:t>("The name of the file is: " + f0.getName());  </a:t>
            </a:r>
          </a:p>
          <a:p>
            <a:pPr>
              <a:buNone/>
            </a:pPr>
            <a:r>
              <a:rPr lang="en-US" dirty="0">
                <a:solidFill>
                  <a:schemeClr val="bg1"/>
                </a:solidFill>
              </a:rPr>
              <a:t>   </a:t>
            </a:r>
          </a:p>
          <a:p>
            <a:pPr>
              <a:buNone/>
            </a:pPr>
            <a:r>
              <a:rPr lang="en-US" dirty="0">
                <a:solidFill>
                  <a:schemeClr val="bg1"/>
                </a:solidFill>
              </a:rPr>
              <a:t>              </a:t>
            </a:r>
          </a:p>
          <a:p>
            <a:pPr>
              <a:buNone/>
            </a:pPr>
            <a:r>
              <a:rPr lang="en-US" dirty="0">
                <a:solidFill>
                  <a:schemeClr val="bg1"/>
                </a:solidFill>
              </a:rPr>
              <a:t>            </a:t>
            </a:r>
            <a:r>
              <a:rPr lang="en-US" dirty="0" err="1">
                <a:solidFill>
                  <a:schemeClr val="bg1"/>
                </a:solidFill>
              </a:rPr>
              <a:t>System.out.println</a:t>
            </a:r>
            <a:r>
              <a:rPr lang="en-US" dirty="0">
                <a:solidFill>
                  <a:schemeClr val="bg1"/>
                </a:solidFill>
              </a:rPr>
              <a:t>("The absolute path of the file is: " + f0.getAbsolutePath());     </a:t>
            </a:r>
          </a:p>
          <a:p>
            <a:pPr>
              <a:buNone/>
            </a:pPr>
            <a:r>
              <a:rPr lang="en-US" dirty="0">
                <a:solidFill>
                  <a:schemeClr val="bg1"/>
                </a:solidFill>
              </a:rPr>
              <a:t>   </a:t>
            </a:r>
          </a:p>
          <a:p>
            <a:pPr>
              <a:buNone/>
            </a:pPr>
            <a:r>
              <a:rPr lang="en-US" dirty="0">
                <a:solidFill>
                  <a:schemeClr val="bg1"/>
                </a:solidFill>
              </a:rPr>
              <a:t>            </a:t>
            </a:r>
          </a:p>
          <a:p>
            <a:pPr>
              <a:buNone/>
            </a:pPr>
            <a:r>
              <a:rPr lang="en-US" dirty="0">
                <a:solidFill>
                  <a:schemeClr val="bg1"/>
                </a:solidFill>
              </a:rPr>
              <a:t>            </a:t>
            </a:r>
            <a:r>
              <a:rPr lang="en-US" dirty="0" err="1">
                <a:solidFill>
                  <a:schemeClr val="bg1"/>
                </a:solidFill>
              </a:rPr>
              <a:t>System.out.println</a:t>
            </a:r>
            <a:r>
              <a:rPr lang="en-US" dirty="0">
                <a:solidFill>
                  <a:schemeClr val="bg1"/>
                </a:solidFill>
              </a:rPr>
              <a:t>("Is file writeable?: " + f0.canWrite());    </a:t>
            </a:r>
          </a:p>
          <a:p>
            <a:pPr>
              <a:buNone/>
            </a:pPr>
            <a:r>
              <a:rPr lang="en-US" dirty="0">
                <a:solidFill>
                  <a:schemeClr val="bg1"/>
                </a:solidFill>
              </a:rPr>
              <a:t>   </a:t>
            </a:r>
          </a:p>
          <a:p>
            <a:pPr>
              <a:buNone/>
            </a:pPr>
            <a:r>
              <a:rPr lang="en-US" dirty="0">
                <a:solidFill>
                  <a:schemeClr val="bg1"/>
                </a:solidFill>
              </a:rPr>
              <a:t>            </a:t>
            </a:r>
          </a:p>
          <a:p>
            <a:pPr>
              <a:buNone/>
            </a:pPr>
            <a:r>
              <a:rPr lang="en-US" dirty="0">
                <a:solidFill>
                  <a:schemeClr val="bg1"/>
                </a:solidFill>
              </a:rPr>
              <a:t>            </a:t>
            </a:r>
            <a:r>
              <a:rPr lang="en-US" dirty="0" err="1">
                <a:solidFill>
                  <a:schemeClr val="bg1"/>
                </a:solidFill>
              </a:rPr>
              <a:t>System.out.println</a:t>
            </a:r>
            <a:r>
              <a:rPr lang="en-US" dirty="0">
                <a:solidFill>
                  <a:schemeClr val="bg1"/>
                </a:solidFill>
              </a:rPr>
              <a:t>("Is file readable " + f0.canRead());    </a:t>
            </a:r>
          </a:p>
          <a:p>
            <a:pPr>
              <a:buNone/>
            </a:pPr>
            <a:r>
              <a:rPr lang="en-US" dirty="0">
                <a:solidFill>
                  <a:schemeClr val="bg1"/>
                </a:solidFill>
              </a:rPr>
              <a:t>   </a:t>
            </a:r>
          </a:p>
          <a:p>
            <a:pPr>
              <a:buNone/>
            </a:pPr>
            <a:r>
              <a:rPr lang="en-US" dirty="0">
                <a:solidFill>
                  <a:schemeClr val="bg1"/>
                </a:solidFill>
              </a:rPr>
              <a:t>             </a:t>
            </a:r>
          </a:p>
          <a:p>
            <a:pPr>
              <a:buNone/>
            </a:pPr>
            <a:r>
              <a:rPr lang="en-US" dirty="0">
                <a:solidFill>
                  <a:schemeClr val="bg1"/>
                </a:solidFill>
              </a:rPr>
              <a:t>            </a:t>
            </a:r>
            <a:r>
              <a:rPr lang="en-US" dirty="0" err="1">
                <a:solidFill>
                  <a:schemeClr val="bg1"/>
                </a:solidFill>
              </a:rPr>
              <a:t>System.out.println</a:t>
            </a:r>
            <a:r>
              <a:rPr lang="en-US" dirty="0">
                <a:solidFill>
                  <a:schemeClr val="bg1"/>
                </a:solidFill>
              </a:rPr>
              <a:t>("The size of the file in bytes is: " + f0.length());    </a:t>
            </a:r>
          </a:p>
          <a:p>
            <a:pPr>
              <a:buNone/>
            </a:pPr>
            <a:r>
              <a:rPr lang="en-US" dirty="0">
                <a:solidFill>
                  <a:schemeClr val="bg1"/>
                </a:solidFill>
              </a:rPr>
              <a:t>        } </a:t>
            </a:r>
            <a:r>
              <a:rPr lang="en-US" b="1" dirty="0">
                <a:solidFill>
                  <a:schemeClr val="bg1"/>
                </a:solidFill>
              </a:rPr>
              <a:t>else</a:t>
            </a:r>
            <a:r>
              <a:rPr lang="en-US" dirty="0">
                <a:solidFill>
                  <a:schemeClr val="bg1"/>
                </a:solidFill>
              </a:rPr>
              <a:t> {  </a:t>
            </a:r>
          </a:p>
          <a:p>
            <a:pPr>
              <a:buNone/>
            </a:pPr>
            <a:r>
              <a:rPr lang="en-US" dirty="0">
                <a:solidFill>
                  <a:schemeClr val="bg1"/>
                </a:solidFill>
              </a:rPr>
              <a:t>            </a:t>
            </a:r>
            <a:r>
              <a:rPr lang="en-US" dirty="0" err="1">
                <a:solidFill>
                  <a:schemeClr val="bg1"/>
                </a:solidFill>
              </a:rPr>
              <a:t>System.out.println</a:t>
            </a:r>
            <a:r>
              <a:rPr lang="en-US" dirty="0">
                <a:solidFill>
                  <a:schemeClr val="bg1"/>
                </a:solidFill>
              </a:rPr>
              <a:t>("The file does not exist.");  </a:t>
            </a:r>
          </a:p>
          <a:p>
            <a:pPr>
              <a:buNone/>
            </a:pPr>
            <a:r>
              <a:rPr lang="en-US" dirty="0">
                <a:solidFill>
                  <a:schemeClr val="bg1"/>
                </a:solidFill>
              </a:rPr>
              <a:t>        }  </a:t>
            </a:r>
          </a:p>
          <a:p>
            <a:pPr>
              <a:buNone/>
            </a:pPr>
            <a:r>
              <a:rPr lang="en-US" dirty="0">
                <a:solidFill>
                  <a:schemeClr val="bg1"/>
                </a:solidFill>
              </a:rPr>
              <a:t>    }  </a:t>
            </a:r>
          </a:p>
          <a:p>
            <a:pPr>
              <a:buNone/>
            </a:pPr>
            <a:r>
              <a:rPr lang="en-US" dirty="0">
                <a:solidFill>
                  <a:schemeClr val="bg1"/>
                </a:solidFill>
              </a:rPr>
              <a:t>}  </a:t>
            </a:r>
          </a:p>
          <a:p>
            <a:pPr>
              <a:buNone/>
            </a:pPr>
            <a:endParaRPr lang="en-US" dirty="0">
              <a:solidFill>
                <a:schemeClr val="bg1"/>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072230"/>
          </a:xfrm>
        </p:spPr>
        <p:txBody>
          <a:bodyPr>
            <a:noAutofit/>
          </a:bodyPr>
          <a:lstStyle/>
          <a:p>
            <a:pPr>
              <a:buNone/>
            </a:pPr>
            <a:r>
              <a:rPr lang="en-US" sz="1600" dirty="0">
                <a:solidFill>
                  <a:schemeClr val="bg1"/>
                </a:solidFill>
              </a:rPr>
              <a:t>import </a:t>
            </a:r>
            <a:r>
              <a:rPr lang="en-US" sz="1600" dirty="0" err="1">
                <a:solidFill>
                  <a:schemeClr val="bg1"/>
                </a:solidFill>
              </a:rPr>
              <a:t>java.io.FileWriter</a:t>
            </a:r>
            <a:r>
              <a:rPr lang="en-US" sz="1600" dirty="0">
                <a:solidFill>
                  <a:schemeClr val="bg1"/>
                </a:solidFill>
              </a:rPr>
              <a:t>;    </a:t>
            </a:r>
          </a:p>
          <a:p>
            <a:pPr>
              <a:buNone/>
            </a:pPr>
            <a:r>
              <a:rPr lang="en-US" sz="1600" b="1" dirty="0">
                <a:solidFill>
                  <a:schemeClr val="bg1"/>
                </a:solidFill>
              </a:rPr>
              <a:t>import</a:t>
            </a:r>
            <a:r>
              <a:rPr lang="en-US" sz="1600" dirty="0">
                <a:solidFill>
                  <a:schemeClr val="bg1"/>
                </a:solidFill>
              </a:rPr>
              <a:t> </a:t>
            </a:r>
            <a:r>
              <a:rPr lang="en-US" sz="1600" dirty="0" err="1">
                <a:solidFill>
                  <a:schemeClr val="bg1"/>
                </a:solidFill>
              </a:rPr>
              <a:t>java.io.IOException</a:t>
            </a:r>
            <a:r>
              <a:rPr lang="en-US" sz="1600" dirty="0">
                <a:solidFill>
                  <a:schemeClr val="bg1"/>
                </a:solidFill>
              </a:rPr>
              <a:t>;   </a:t>
            </a:r>
          </a:p>
          <a:p>
            <a:pPr>
              <a:buNone/>
            </a:pPr>
            <a:r>
              <a:rPr lang="en-US" sz="1600" dirty="0">
                <a:solidFill>
                  <a:schemeClr val="bg1"/>
                </a:solidFill>
              </a:rPr>
              <a:t>   </a:t>
            </a:r>
          </a:p>
          <a:p>
            <a:pPr>
              <a:buNone/>
            </a:pPr>
            <a:r>
              <a:rPr lang="en-US" sz="1600" b="1" dirty="0">
                <a:solidFill>
                  <a:schemeClr val="bg1"/>
                </a:solidFill>
              </a:rPr>
              <a:t>class</a:t>
            </a:r>
            <a:r>
              <a:rPr lang="en-US" sz="1600" dirty="0">
                <a:solidFill>
                  <a:schemeClr val="bg1"/>
                </a:solidFill>
              </a:rPr>
              <a:t> </a:t>
            </a:r>
            <a:r>
              <a:rPr lang="en-US" sz="1600" dirty="0" err="1">
                <a:solidFill>
                  <a:schemeClr val="bg1"/>
                </a:solidFill>
              </a:rPr>
              <a:t>WriteToFile</a:t>
            </a:r>
            <a:r>
              <a:rPr lang="en-US" sz="1600" dirty="0">
                <a:solidFill>
                  <a:schemeClr val="bg1"/>
                </a:solidFill>
              </a:rPr>
              <a:t> {  </a:t>
            </a:r>
          </a:p>
          <a:p>
            <a:pPr>
              <a:buNone/>
            </a:pPr>
            <a:r>
              <a:rPr lang="en-US" sz="1600" dirty="0">
                <a:solidFill>
                  <a:schemeClr val="bg1"/>
                </a:solidFill>
              </a:rPr>
              <a:t>    </a:t>
            </a:r>
            <a:r>
              <a:rPr lang="en-US" sz="1600" b="1" dirty="0">
                <a:solidFill>
                  <a:schemeClr val="bg1"/>
                </a:solidFill>
              </a:rPr>
              <a:t>public</a:t>
            </a:r>
            <a:r>
              <a:rPr lang="en-US" sz="1600" dirty="0">
                <a:solidFill>
                  <a:schemeClr val="bg1"/>
                </a:solidFill>
              </a:rPr>
              <a:t> </a:t>
            </a:r>
            <a:r>
              <a:rPr lang="en-US" sz="1600" b="1" dirty="0">
                <a:solidFill>
                  <a:schemeClr val="bg1"/>
                </a:solidFill>
              </a:rPr>
              <a:t>static</a:t>
            </a:r>
            <a:r>
              <a:rPr lang="en-US" sz="1600" dirty="0">
                <a:solidFill>
                  <a:schemeClr val="bg1"/>
                </a:solidFill>
              </a:rPr>
              <a:t> </a:t>
            </a:r>
            <a:r>
              <a:rPr lang="en-US" sz="1600" b="1" dirty="0">
                <a:solidFill>
                  <a:schemeClr val="bg1"/>
                </a:solidFill>
              </a:rPr>
              <a:t>void</a:t>
            </a:r>
            <a:r>
              <a:rPr lang="en-US" sz="1600" dirty="0">
                <a:solidFill>
                  <a:schemeClr val="bg1"/>
                </a:solidFill>
              </a:rPr>
              <a:t> main(String[] </a:t>
            </a:r>
            <a:r>
              <a:rPr lang="en-US" sz="1600" dirty="0" err="1">
                <a:solidFill>
                  <a:schemeClr val="bg1"/>
                </a:solidFill>
              </a:rPr>
              <a:t>args</a:t>
            </a:r>
            <a:r>
              <a:rPr lang="en-US" sz="1600" dirty="0">
                <a:solidFill>
                  <a:schemeClr val="bg1"/>
                </a:solidFill>
              </a:rPr>
              <a:t>) {  </a:t>
            </a:r>
          </a:p>
          <a:p>
            <a:pPr>
              <a:buNone/>
            </a:pPr>
            <a:r>
              <a:rPr lang="en-US" sz="1600" dirty="0">
                <a:solidFill>
                  <a:schemeClr val="bg1"/>
                </a:solidFill>
              </a:rPr>
              <a:t>      </a:t>
            </a:r>
          </a:p>
          <a:p>
            <a:pPr>
              <a:buNone/>
            </a:pPr>
            <a:r>
              <a:rPr lang="en-US" sz="1600" dirty="0">
                <a:solidFill>
                  <a:schemeClr val="bg1"/>
                </a:solidFill>
              </a:rPr>
              <a:t>    </a:t>
            </a:r>
            <a:r>
              <a:rPr lang="en-US" sz="1600" b="1" dirty="0">
                <a:solidFill>
                  <a:schemeClr val="bg1"/>
                </a:solidFill>
              </a:rPr>
              <a:t>try</a:t>
            </a:r>
            <a:r>
              <a:rPr lang="en-US" sz="1600" dirty="0">
                <a:solidFill>
                  <a:schemeClr val="bg1"/>
                </a:solidFill>
              </a:rPr>
              <a:t> {  </a:t>
            </a:r>
          </a:p>
          <a:p>
            <a:pPr>
              <a:buNone/>
            </a:pPr>
            <a:r>
              <a:rPr lang="en-US" sz="1600" dirty="0">
                <a:solidFill>
                  <a:schemeClr val="bg1"/>
                </a:solidFill>
              </a:rPr>
              <a:t>        </a:t>
            </a:r>
            <a:r>
              <a:rPr lang="en-US" sz="1600" dirty="0" err="1">
                <a:solidFill>
                  <a:schemeClr val="bg1"/>
                </a:solidFill>
              </a:rPr>
              <a:t>FileWriter</a:t>
            </a:r>
            <a:r>
              <a:rPr lang="en-US" sz="1600" dirty="0">
                <a:solidFill>
                  <a:schemeClr val="bg1"/>
                </a:solidFill>
              </a:rPr>
              <a:t> </a:t>
            </a:r>
            <a:r>
              <a:rPr lang="en-US" sz="1600" dirty="0" err="1">
                <a:solidFill>
                  <a:schemeClr val="bg1"/>
                </a:solidFill>
              </a:rPr>
              <a:t>fwrite</a:t>
            </a:r>
            <a:r>
              <a:rPr lang="en-US" sz="1600" dirty="0">
                <a:solidFill>
                  <a:schemeClr val="bg1"/>
                </a:solidFill>
              </a:rPr>
              <a:t> = </a:t>
            </a:r>
            <a:r>
              <a:rPr lang="en-US" sz="1600" b="1" dirty="0">
                <a:solidFill>
                  <a:schemeClr val="bg1"/>
                </a:solidFill>
              </a:rPr>
              <a:t>new</a:t>
            </a:r>
            <a:r>
              <a:rPr lang="en-US" sz="1600" dirty="0">
                <a:solidFill>
                  <a:schemeClr val="bg1"/>
                </a:solidFill>
              </a:rPr>
              <a:t> </a:t>
            </a:r>
            <a:r>
              <a:rPr lang="en-US" sz="1600" dirty="0" err="1">
                <a:solidFill>
                  <a:schemeClr val="bg1"/>
                </a:solidFill>
              </a:rPr>
              <a:t>FileWriter</a:t>
            </a:r>
            <a:r>
              <a:rPr lang="en-US" sz="1600" dirty="0">
                <a:solidFill>
                  <a:schemeClr val="bg1"/>
                </a:solidFill>
              </a:rPr>
              <a:t>("D:FileOperationExample.txt");  </a:t>
            </a:r>
          </a:p>
          <a:p>
            <a:pPr>
              <a:buNone/>
            </a:pPr>
            <a:r>
              <a:rPr lang="en-US" sz="1600" dirty="0">
                <a:solidFill>
                  <a:schemeClr val="bg1"/>
                </a:solidFill>
              </a:rPr>
              <a:t>        </a:t>
            </a:r>
            <a:r>
              <a:rPr lang="en-US" sz="1600" dirty="0" err="1">
                <a:solidFill>
                  <a:schemeClr val="bg1"/>
                </a:solidFill>
              </a:rPr>
              <a:t>fwrite.write</a:t>
            </a:r>
            <a:r>
              <a:rPr lang="en-US" sz="1600" dirty="0">
                <a:solidFill>
                  <a:schemeClr val="bg1"/>
                </a:solidFill>
              </a:rPr>
              <a:t>("A named location used to store related information is referred to as a File.");      </a:t>
            </a:r>
          </a:p>
          <a:p>
            <a:pPr>
              <a:buNone/>
            </a:pPr>
            <a:r>
              <a:rPr lang="en-US" sz="1600" dirty="0">
                <a:solidFill>
                  <a:schemeClr val="bg1"/>
                </a:solidFill>
              </a:rPr>
              <a:t>        </a:t>
            </a:r>
            <a:r>
              <a:rPr lang="en-US" sz="1600" dirty="0" err="1">
                <a:solidFill>
                  <a:schemeClr val="bg1"/>
                </a:solidFill>
              </a:rPr>
              <a:t>fwrite.close</a:t>
            </a:r>
            <a:r>
              <a:rPr lang="en-US" sz="1600" dirty="0">
                <a:solidFill>
                  <a:schemeClr val="bg1"/>
                </a:solidFill>
              </a:rPr>
              <a:t>();   </a:t>
            </a:r>
          </a:p>
          <a:p>
            <a:pPr>
              <a:buNone/>
            </a:pPr>
            <a:r>
              <a:rPr lang="en-US" sz="1600" dirty="0">
                <a:solidFill>
                  <a:schemeClr val="bg1"/>
                </a:solidFill>
              </a:rPr>
              <a:t>        </a:t>
            </a:r>
            <a:r>
              <a:rPr lang="en-US" sz="1600" dirty="0" err="1">
                <a:solidFill>
                  <a:schemeClr val="bg1"/>
                </a:solidFill>
              </a:rPr>
              <a:t>System.out.println</a:t>
            </a:r>
            <a:r>
              <a:rPr lang="en-US" sz="1600" dirty="0">
                <a:solidFill>
                  <a:schemeClr val="bg1"/>
                </a:solidFill>
              </a:rPr>
              <a:t>("Content is successfully wrote to the file.");  </a:t>
            </a:r>
          </a:p>
          <a:p>
            <a:pPr>
              <a:buNone/>
            </a:pPr>
            <a:r>
              <a:rPr lang="en-US" sz="1600" dirty="0">
                <a:solidFill>
                  <a:schemeClr val="bg1"/>
                </a:solidFill>
              </a:rPr>
              <a:t>    } </a:t>
            </a:r>
            <a:r>
              <a:rPr lang="en-US" sz="1600" b="1" dirty="0">
                <a:solidFill>
                  <a:schemeClr val="bg1"/>
                </a:solidFill>
              </a:rPr>
              <a:t>catch</a:t>
            </a:r>
            <a:r>
              <a:rPr lang="en-US" sz="1600" dirty="0">
                <a:solidFill>
                  <a:schemeClr val="bg1"/>
                </a:solidFill>
              </a:rPr>
              <a:t> (</a:t>
            </a:r>
            <a:r>
              <a:rPr lang="en-US" sz="1600" dirty="0" err="1">
                <a:solidFill>
                  <a:schemeClr val="bg1"/>
                </a:solidFill>
              </a:rPr>
              <a:t>IOException</a:t>
            </a:r>
            <a:r>
              <a:rPr lang="en-US" sz="1600" dirty="0">
                <a:solidFill>
                  <a:schemeClr val="bg1"/>
                </a:solidFill>
              </a:rPr>
              <a:t> e) {  </a:t>
            </a:r>
          </a:p>
          <a:p>
            <a:pPr>
              <a:buNone/>
            </a:pPr>
            <a:r>
              <a:rPr lang="en-US" sz="1600" dirty="0">
                <a:solidFill>
                  <a:schemeClr val="bg1"/>
                </a:solidFill>
              </a:rPr>
              <a:t>        </a:t>
            </a:r>
            <a:r>
              <a:rPr lang="en-US" sz="1600" dirty="0" err="1">
                <a:solidFill>
                  <a:schemeClr val="bg1"/>
                </a:solidFill>
              </a:rPr>
              <a:t>System.out.println</a:t>
            </a:r>
            <a:r>
              <a:rPr lang="en-US" sz="1600" dirty="0">
                <a:solidFill>
                  <a:schemeClr val="bg1"/>
                </a:solidFill>
              </a:rPr>
              <a:t>("Unexpected error occurred");  </a:t>
            </a:r>
          </a:p>
          <a:p>
            <a:pPr>
              <a:buNone/>
            </a:pPr>
            <a:r>
              <a:rPr lang="en-US" sz="1600" dirty="0">
                <a:solidFill>
                  <a:schemeClr val="bg1"/>
                </a:solidFill>
              </a:rPr>
              <a:t>        </a:t>
            </a:r>
            <a:r>
              <a:rPr lang="en-US" sz="1600" dirty="0" err="1">
                <a:solidFill>
                  <a:schemeClr val="bg1"/>
                </a:solidFill>
              </a:rPr>
              <a:t>e.printStackTrace</a:t>
            </a:r>
            <a:r>
              <a:rPr lang="en-US" sz="1600" dirty="0">
                <a:solidFill>
                  <a:schemeClr val="bg1"/>
                </a:solidFill>
              </a:rPr>
              <a:t>();  </a:t>
            </a:r>
          </a:p>
          <a:p>
            <a:pPr>
              <a:buNone/>
            </a:pPr>
            <a:r>
              <a:rPr lang="en-US" sz="1600" dirty="0">
                <a:solidFill>
                  <a:schemeClr val="bg1"/>
                </a:solidFill>
              </a:rPr>
              <a:t>        }  </a:t>
            </a:r>
          </a:p>
          <a:p>
            <a:pPr>
              <a:buNone/>
            </a:pPr>
            <a:r>
              <a:rPr lang="en-US" sz="1600" dirty="0">
                <a:solidFill>
                  <a:schemeClr val="bg1"/>
                </a:solidFill>
              </a:rPr>
              <a:t>    }  </a:t>
            </a:r>
          </a:p>
          <a:p>
            <a:pPr>
              <a:buNone/>
            </a:pPr>
            <a:r>
              <a:rPr lang="en-US" sz="1600" dirty="0">
                <a:solidFill>
                  <a:schemeClr val="bg1"/>
                </a:solidFill>
              </a:rPr>
              <a:t>}  </a:t>
            </a:r>
          </a:p>
          <a:p>
            <a:pPr>
              <a:buNone/>
            </a:pPr>
            <a:endParaRPr lang="en-US" sz="1600" dirty="0">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lstStyle/>
          <a:p>
            <a:pPr>
              <a:buNone/>
            </a:pPr>
            <a:r>
              <a:rPr lang="en-US" b="1" dirty="0">
                <a:solidFill>
                  <a:schemeClr val="bg2">
                    <a:lumMod val="90000"/>
                  </a:schemeClr>
                </a:solidFill>
              </a:rPr>
              <a:t>class</a:t>
            </a:r>
            <a:r>
              <a:rPr lang="en-US" dirty="0">
                <a:solidFill>
                  <a:schemeClr val="bg2">
                    <a:lumMod val="90000"/>
                  </a:schemeClr>
                </a:solidFill>
              </a:rPr>
              <a:t> TestInheritance3{  </a:t>
            </a:r>
          </a:p>
          <a:p>
            <a:pPr>
              <a:buNone/>
            </a:pPr>
            <a:r>
              <a:rPr lang="en-US" b="1" dirty="0">
                <a:solidFill>
                  <a:schemeClr val="bg2">
                    <a:lumMod val="90000"/>
                  </a:schemeClr>
                </a:solidFill>
              </a:rPr>
              <a:t>public</a:t>
            </a:r>
            <a:r>
              <a:rPr lang="en-US" dirty="0">
                <a:solidFill>
                  <a:schemeClr val="bg2">
                    <a:lumMod val="90000"/>
                  </a:schemeClr>
                </a:solidFill>
              </a:rPr>
              <a:t> </a:t>
            </a:r>
            <a:r>
              <a:rPr lang="en-US" b="1" dirty="0">
                <a:solidFill>
                  <a:schemeClr val="bg2">
                    <a:lumMod val="90000"/>
                  </a:schemeClr>
                </a:solidFill>
              </a:rPr>
              <a:t>static</a:t>
            </a:r>
            <a:r>
              <a:rPr lang="en-US" dirty="0">
                <a:solidFill>
                  <a:schemeClr val="bg2">
                    <a:lumMod val="90000"/>
                  </a:schemeClr>
                </a:solidFill>
              </a:rPr>
              <a:t> </a:t>
            </a:r>
            <a:r>
              <a:rPr lang="en-US" b="1" dirty="0">
                <a:solidFill>
                  <a:schemeClr val="bg2">
                    <a:lumMod val="90000"/>
                  </a:schemeClr>
                </a:solidFill>
              </a:rPr>
              <a:t>void</a:t>
            </a:r>
            <a:r>
              <a:rPr lang="en-US" dirty="0">
                <a:solidFill>
                  <a:schemeClr val="bg2">
                    <a:lumMod val="90000"/>
                  </a:schemeClr>
                </a:solidFill>
              </a:rPr>
              <a:t> main(String </a:t>
            </a:r>
            <a:r>
              <a:rPr lang="en-US" dirty="0" err="1">
                <a:solidFill>
                  <a:schemeClr val="bg2">
                    <a:lumMod val="90000"/>
                  </a:schemeClr>
                </a:solidFill>
              </a:rPr>
              <a:t>args</a:t>
            </a:r>
            <a:r>
              <a:rPr lang="en-US" dirty="0">
                <a:solidFill>
                  <a:schemeClr val="bg2">
                    <a:lumMod val="90000"/>
                  </a:schemeClr>
                </a:solidFill>
              </a:rPr>
              <a:t>[])</a:t>
            </a:r>
          </a:p>
          <a:p>
            <a:pPr>
              <a:buNone/>
            </a:pPr>
            <a:r>
              <a:rPr lang="en-US" dirty="0">
                <a:solidFill>
                  <a:schemeClr val="bg2">
                    <a:lumMod val="90000"/>
                  </a:schemeClr>
                </a:solidFill>
              </a:rPr>
              <a:t>{  </a:t>
            </a:r>
          </a:p>
          <a:p>
            <a:pPr>
              <a:buNone/>
            </a:pPr>
            <a:r>
              <a:rPr lang="en-US" dirty="0">
                <a:solidFill>
                  <a:schemeClr val="bg2">
                    <a:lumMod val="90000"/>
                  </a:schemeClr>
                </a:solidFill>
              </a:rPr>
              <a:t>		Cat c=</a:t>
            </a:r>
            <a:r>
              <a:rPr lang="en-US" b="1" dirty="0">
                <a:solidFill>
                  <a:schemeClr val="bg2">
                    <a:lumMod val="90000"/>
                  </a:schemeClr>
                </a:solidFill>
              </a:rPr>
              <a:t>new</a:t>
            </a:r>
            <a:r>
              <a:rPr lang="en-US" dirty="0">
                <a:solidFill>
                  <a:schemeClr val="bg2">
                    <a:lumMod val="90000"/>
                  </a:schemeClr>
                </a:solidFill>
              </a:rPr>
              <a:t> Cat();  </a:t>
            </a:r>
          </a:p>
          <a:p>
            <a:pPr>
              <a:buNone/>
            </a:pPr>
            <a:r>
              <a:rPr lang="en-US" dirty="0">
                <a:solidFill>
                  <a:schemeClr val="bg2">
                    <a:lumMod val="90000"/>
                  </a:schemeClr>
                </a:solidFill>
              </a:rPr>
              <a:t>		</a:t>
            </a:r>
            <a:r>
              <a:rPr lang="en-US" dirty="0" err="1">
                <a:solidFill>
                  <a:schemeClr val="bg2">
                    <a:lumMod val="90000"/>
                  </a:schemeClr>
                </a:solidFill>
              </a:rPr>
              <a:t>c.meow</a:t>
            </a:r>
            <a:r>
              <a:rPr lang="en-US" dirty="0">
                <a:solidFill>
                  <a:schemeClr val="bg2">
                    <a:lumMod val="90000"/>
                  </a:schemeClr>
                </a:solidFill>
              </a:rPr>
              <a:t>();  </a:t>
            </a:r>
          </a:p>
          <a:p>
            <a:pPr>
              <a:buNone/>
            </a:pPr>
            <a:r>
              <a:rPr lang="en-US" dirty="0">
                <a:solidFill>
                  <a:schemeClr val="bg2">
                    <a:lumMod val="90000"/>
                  </a:schemeClr>
                </a:solidFill>
              </a:rPr>
              <a:t>		c.eat();  </a:t>
            </a:r>
          </a:p>
          <a:p>
            <a:pPr>
              <a:buNone/>
            </a:pPr>
            <a:r>
              <a:rPr lang="en-US" dirty="0">
                <a:solidFill>
                  <a:schemeClr val="bg2">
                    <a:lumMod val="90000"/>
                  </a:schemeClr>
                </a:solidFill>
              </a:rPr>
              <a:t>		//</a:t>
            </a:r>
            <a:r>
              <a:rPr lang="en-US" dirty="0" err="1">
                <a:solidFill>
                  <a:schemeClr val="bg2">
                    <a:lumMod val="90000"/>
                  </a:schemeClr>
                </a:solidFill>
              </a:rPr>
              <a:t>c.bark</a:t>
            </a:r>
            <a:r>
              <a:rPr lang="en-US" dirty="0">
                <a:solidFill>
                  <a:schemeClr val="bg2">
                    <a:lumMod val="90000"/>
                  </a:schemeClr>
                </a:solidFill>
              </a:rPr>
              <a:t>();//</a:t>
            </a:r>
            <a:r>
              <a:rPr lang="en-US" dirty="0" err="1">
                <a:solidFill>
                  <a:schemeClr val="bg2">
                    <a:lumMod val="90000"/>
                  </a:schemeClr>
                </a:solidFill>
              </a:rPr>
              <a:t>C.T.Error</a:t>
            </a:r>
            <a:r>
              <a:rPr lang="en-US" dirty="0">
                <a:solidFill>
                  <a:schemeClr val="bg2">
                    <a:lumMod val="90000"/>
                  </a:schemeClr>
                </a:solidFill>
              </a:rPr>
              <a:t>  </a:t>
            </a:r>
          </a:p>
          <a:p>
            <a:pPr>
              <a:buNone/>
            </a:pPr>
            <a:r>
              <a:rPr lang="en-US" dirty="0">
                <a:solidFill>
                  <a:schemeClr val="bg2">
                    <a:lumMod val="90000"/>
                  </a:schemeClr>
                </a:solidFill>
              </a:rPr>
              <a:t>	}</a:t>
            </a:r>
          </a:p>
          <a:p>
            <a:pPr>
              <a:buNone/>
            </a:pPr>
            <a:r>
              <a:rPr lang="en-US" dirty="0">
                <a:solidFill>
                  <a:schemeClr val="bg2">
                    <a:lumMod val="90000"/>
                  </a:schemeClr>
                </a:solidFill>
              </a:rPr>
              <a:t>}  </a:t>
            </a:r>
          </a:p>
          <a:p>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57982"/>
          </a:xfrm>
        </p:spPr>
        <p:txBody>
          <a:bodyPr>
            <a:normAutofit fontScale="55000" lnSpcReduction="20000"/>
          </a:bodyPr>
          <a:lstStyle/>
          <a:p>
            <a:pPr algn="just">
              <a:buNone/>
            </a:pPr>
            <a:r>
              <a:rPr lang="en-US" dirty="0">
                <a:solidFill>
                  <a:schemeClr val="bg1"/>
                </a:solidFill>
              </a:rPr>
              <a:t>import </a:t>
            </a:r>
            <a:r>
              <a:rPr lang="en-US" dirty="0" err="1">
                <a:solidFill>
                  <a:schemeClr val="bg1"/>
                </a:solidFill>
              </a:rPr>
              <a:t>java.io.File</a:t>
            </a:r>
            <a:r>
              <a:rPr lang="en-US" dirty="0">
                <a:solidFill>
                  <a:schemeClr val="bg1"/>
                </a:solidFill>
              </a:rPr>
              <a:t>;   </a:t>
            </a:r>
          </a:p>
          <a:p>
            <a:pPr algn="just">
              <a:buNone/>
            </a:pPr>
            <a:r>
              <a:rPr lang="en-US" b="1" dirty="0">
                <a:solidFill>
                  <a:schemeClr val="bg1"/>
                </a:solidFill>
              </a:rPr>
              <a:t>import</a:t>
            </a:r>
            <a:r>
              <a:rPr lang="en-US" dirty="0">
                <a:solidFill>
                  <a:schemeClr val="bg1"/>
                </a:solidFill>
              </a:rPr>
              <a:t> </a:t>
            </a:r>
            <a:r>
              <a:rPr lang="en-US" dirty="0" err="1">
                <a:solidFill>
                  <a:schemeClr val="bg1"/>
                </a:solidFill>
              </a:rPr>
              <a:t>java.io.FileNotFoundException</a:t>
            </a:r>
            <a:r>
              <a:rPr lang="en-US" dirty="0">
                <a:solidFill>
                  <a:schemeClr val="bg1"/>
                </a:solidFill>
              </a:rPr>
              <a:t>;   </a:t>
            </a:r>
          </a:p>
          <a:p>
            <a:pPr algn="just">
              <a:buNone/>
            </a:pPr>
            <a:r>
              <a:rPr lang="en-US" b="1" dirty="0">
                <a:solidFill>
                  <a:schemeClr val="bg1"/>
                </a:solidFill>
              </a:rPr>
              <a:t>import</a:t>
            </a:r>
            <a:r>
              <a:rPr lang="en-US" dirty="0">
                <a:solidFill>
                  <a:schemeClr val="bg1"/>
                </a:solidFill>
              </a:rPr>
              <a:t> </a:t>
            </a:r>
            <a:r>
              <a:rPr lang="en-US" dirty="0" err="1">
                <a:solidFill>
                  <a:schemeClr val="bg1"/>
                </a:solidFill>
              </a:rPr>
              <a:t>java.util.Scanner</a:t>
            </a:r>
            <a:r>
              <a:rPr lang="en-US" dirty="0">
                <a:solidFill>
                  <a:schemeClr val="bg1"/>
                </a:solidFill>
              </a:rPr>
              <a:t>;   </a:t>
            </a:r>
          </a:p>
          <a:p>
            <a:pPr algn="just">
              <a:buNone/>
            </a:pPr>
            <a:r>
              <a:rPr lang="en-US" dirty="0">
                <a:solidFill>
                  <a:schemeClr val="bg1"/>
                </a:solidFill>
              </a:rPr>
              <a:t>   </a:t>
            </a:r>
          </a:p>
          <a:p>
            <a:pPr algn="just">
              <a:buNone/>
            </a:pPr>
            <a:r>
              <a:rPr lang="en-US" b="1" dirty="0">
                <a:solidFill>
                  <a:schemeClr val="bg1"/>
                </a:solidFill>
              </a:rPr>
              <a:t>class</a:t>
            </a:r>
            <a:r>
              <a:rPr lang="en-US" dirty="0">
                <a:solidFill>
                  <a:schemeClr val="bg1"/>
                </a:solidFill>
              </a:rPr>
              <a:t> </a:t>
            </a:r>
            <a:r>
              <a:rPr lang="en-US" dirty="0" err="1">
                <a:solidFill>
                  <a:schemeClr val="bg1"/>
                </a:solidFill>
              </a:rPr>
              <a:t>ReadFromFile</a:t>
            </a:r>
            <a:r>
              <a:rPr lang="en-US" dirty="0">
                <a:solidFill>
                  <a:schemeClr val="bg1"/>
                </a:solidFill>
              </a:rPr>
              <a:t> {  </a:t>
            </a:r>
          </a:p>
          <a:p>
            <a:pPr algn="just">
              <a:buNone/>
            </a:pPr>
            <a:r>
              <a:rPr lang="en-US" dirty="0">
                <a:solidFill>
                  <a:schemeClr val="bg1"/>
                </a:solidFill>
              </a:rPr>
              <a:t>    </a:t>
            </a:r>
            <a:r>
              <a:rPr lang="en-US" b="1" dirty="0">
                <a:solidFill>
                  <a:schemeClr val="bg1"/>
                </a:solidFill>
              </a:rPr>
              <a:t>public</a:t>
            </a:r>
            <a:r>
              <a:rPr lang="en-US" dirty="0">
                <a:solidFill>
                  <a:schemeClr val="bg1"/>
                </a:solidFill>
              </a:rPr>
              <a:t> </a:t>
            </a:r>
            <a:r>
              <a:rPr lang="en-US" b="1" dirty="0">
                <a:solidFill>
                  <a:schemeClr val="bg1"/>
                </a:solidFill>
              </a:rPr>
              <a:t>static</a:t>
            </a:r>
            <a:r>
              <a:rPr lang="en-US" dirty="0">
                <a:solidFill>
                  <a:schemeClr val="bg1"/>
                </a:solidFill>
              </a:rPr>
              <a:t> </a:t>
            </a:r>
            <a:r>
              <a:rPr lang="en-US" b="1" dirty="0">
                <a:solidFill>
                  <a:schemeClr val="bg1"/>
                </a:solidFill>
              </a:rPr>
              <a:t>void</a:t>
            </a:r>
            <a:r>
              <a:rPr lang="en-US" dirty="0">
                <a:solidFill>
                  <a:schemeClr val="bg1"/>
                </a:solidFill>
              </a:rPr>
              <a:t> main(String[] </a:t>
            </a:r>
            <a:r>
              <a:rPr lang="en-US" dirty="0" err="1">
                <a:solidFill>
                  <a:schemeClr val="bg1"/>
                </a:solidFill>
              </a:rPr>
              <a:t>args</a:t>
            </a:r>
            <a:r>
              <a:rPr lang="en-US" dirty="0">
                <a:solidFill>
                  <a:schemeClr val="bg1"/>
                </a:solidFill>
              </a:rPr>
              <a:t>) {  </a:t>
            </a:r>
          </a:p>
          <a:p>
            <a:pPr algn="just">
              <a:buNone/>
            </a:pPr>
            <a:r>
              <a:rPr lang="en-US" dirty="0">
                <a:solidFill>
                  <a:schemeClr val="bg1"/>
                </a:solidFill>
              </a:rPr>
              <a:t>        </a:t>
            </a:r>
            <a:r>
              <a:rPr lang="en-US" b="1" dirty="0">
                <a:solidFill>
                  <a:schemeClr val="bg1"/>
                </a:solidFill>
              </a:rPr>
              <a:t>try</a:t>
            </a:r>
            <a:r>
              <a:rPr lang="en-US" dirty="0">
                <a:solidFill>
                  <a:schemeClr val="bg1"/>
                </a:solidFill>
              </a:rPr>
              <a:t> {  </a:t>
            </a:r>
          </a:p>
          <a:p>
            <a:pPr algn="just">
              <a:buNone/>
            </a:pPr>
            <a:r>
              <a:rPr lang="en-US" dirty="0">
                <a:solidFill>
                  <a:schemeClr val="bg1"/>
                </a:solidFill>
              </a:rPr>
              <a:t>         </a:t>
            </a:r>
          </a:p>
          <a:p>
            <a:pPr algn="just">
              <a:buNone/>
            </a:pPr>
            <a:r>
              <a:rPr lang="en-US" dirty="0">
                <a:solidFill>
                  <a:schemeClr val="bg1"/>
                </a:solidFill>
              </a:rPr>
              <a:t>            File f1 = </a:t>
            </a:r>
            <a:r>
              <a:rPr lang="en-US" b="1" dirty="0">
                <a:solidFill>
                  <a:schemeClr val="bg1"/>
                </a:solidFill>
              </a:rPr>
              <a:t>new</a:t>
            </a:r>
            <a:r>
              <a:rPr lang="en-US" dirty="0">
                <a:solidFill>
                  <a:schemeClr val="bg1"/>
                </a:solidFill>
              </a:rPr>
              <a:t> File("D:FileOperationExample.txt");    </a:t>
            </a:r>
          </a:p>
          <a:p>
            <a:pPr algn="just">
              <a:buNone/>
            </a:pPr>
            <a:r>
              <a:rPr lang="en-US" dirty="0">
                <a:solidFill>
                  <a:schemeClr val="bg1"/>
                </a:solidFill>
              </a:rPr>
              <a:t>            Scanner </a:t>
            </a:r>
            <a:r>
              <a:rPr lang="en-US" dirty="0" err="1">
                <a:solidFill>
                  <a:schemeClr val="bg1"/>
                </a:solidFill>
              </a:rPr>
              <a:t>dataReader</a:t>
            </a:r>
            <a:r>
              <a:rPr lang="en-US" dirty="0">
                <a:solidFill>
                  <a:schemeClr val="bg1"/>
                </a:solidFill>
              </a:rPr>
              <a:t> = </a:t>
            </a:r>
            <a:r>
              <a:rPr lang="en-US" b="1" dirty="0">
                <a:solidFill>
                  <a:schemeClr val="bg1"/>
                </a:solidFill>
              </a:rPr>
              <a:t>new</a:t>
            </a:r>
            <a:r>
              <a:rPr lang="en-US" dirty="0">
                <a:solidFill>
                  <a:schemeClr val="bg1"/>
                </a:solidFill>
              </a:rPr>
              <a:t> Scanner(f1);  </a:t>
            </a:r>
          </a:p>
          <a:p>
            <a:pPr algn="just">
              <a:buNone/>
            </a:pPr>
            <a:r>
              <a:rPr lang="en-US" dirty="0">
                <a:solidFill>
                  <a:schemeClr val="bg1"/>
                </a:solidFill>
              </a:rPr>
              <a:t>            </a:t>
            </a:r>
            <a:r>
              <a:rPr lang="en-US" b="1" dirty="0">
                <a:solidFill>
                  <a:schemeClr val="bg1"/>
                </a:solidFill>
              </a:rPr>
              <a:t>while</a:t>
            </a:r>
            <a:r>
              <a:rPr lang="en-US" dirty="0">
                <a:solidFill>
                  <a:schemeClr val="bg1"/>
                </a:solidFill>
              </a:rPr>
              <a:t> (</a:t>
            </a:r>
            <a:r>
              <a:rPr lang="en-US" dirty="0" err="1">
                <a:solidFill>
                  <a:schemeClr val="bg1"/>
                </a:solidFill>
              </a:rPr>
              <a:t>dataReader.hasNextLine</a:t>
            </a:r>
            <a:r>
              <a:rPr lang="en-US" dirty="0">
                <a:solidFill>
                  <a:schemeClr val="bg1"/>
                </a:solidFill>
              </a:rPr>
              <a:t>()) {  </a:t>
            </a:r>
          </a:p>
          <a:p>
            <a:pPr algn="just">
              <a:buNone/>
            </a:pPr>
            <a:r>
              <a:rPr lang="en-US" dirty="0">
                <a:solidFill>
                  <a:schemeClr val="bg1"/>
                </a:solidFill>
              </a:rPr>
              <a:t>                String </a:t>
            </a:r>
            <a:r>
              <a:rPr lang="en-US" dirty="0" err="1">
                <a:solidFill>
                  <a:schemeClr val="bg1"/>
                </a:solidFill>
              </a:rPr>
              <a:t>fileData</a:t>
            </a:r>
            <a:r>
              <a:rPr lang="en-US" dirty="0">
                <a:solidFill>
                  <a:schemeClr val="bg1"/>
                </a:solidFill>
              </a:rPr>
              <a:t> = </a:t>
            </a:r>
            <a:r>
              <a:rPr lang="en-US" dirty="0" err="1">
                <a:solidFill>
                  <a:schemeClr val="bg1"/>
                </a:solidFill>
              </a:rPr>
              <a:t>dataReader.nextLine</a:t>
            </a:r>
            <a:r>
              <a:rPr lang="en-US" dirty="0">
                <a:solidFill>
                  <a:schemeClr val="bg1"/>
                </a:solidFill>
              </a:rPr>
              <a:t>();  </a:t>
            </a:r>
          </a:p>
          <a:p>
            <a:pPr algn="just">
              <a:buNone/>
            </a:pPr>
            <a:r>
              <a:rPr lang="en-US" dirty="0">
                <a:solidFill>
                  <a:schemeClr val="bg1"/>
                </a:solidFill>
              </a:rPr>
              <a:t>                </a:t>
            </a:r>
            <a:r>
              <a:rPr lang="en-US" dirty="0" err="1">
                <a:solidFill>
                  <a:schemeClr val="bg1"/>
                </a:solidFill>
              </a:rPr>
              <a:t>System.out.println</a:t>
            </a:r>
            <a:r>
              <a:rPr lang="en-US" dirty="0">
                <a:solidFill>
                  <a:schemeClr val="bg1"/>
                </a:solidFill>
              </a:rPr>
              <a:t>(</a:t>
            </a:r>
            <a:r>
              <a:rPr lang="en-US" dirty="0" err="1">
                <a:solidFill>
                  <a:schemeClr val="bg1"/>
                </a:solidFill>
              </a:rPr>
              <a:t>fileData</a:t>
            </a:r>
            <a:r>
              <a:rPr lang="en-US" dirty="0">
                <a:solidFill>
                  <a:schemeClr val="bg1"/>
                </a:solidFill>
              </a:rPr>
              <a:t>);  </a:t>
            </a:r>
          </a:p>
          <a:p>
            <a:pPr algn="just">
              <a:buNone/>
            </a:pPr>
            <a:r>
              <a:rPr lang="en-US" dirty="0">
                <a:solidFill>
                  <a:schemeClr val="bg1"/>
                </a:solidFill>
              </a:rPr>
              <a:t>            }  </a:t>
            </a:r>
          </a:p>
          <a:p>
            <a:pPr algn="just">
              <a:buNone/>
            </a:pPr>
            <a:r>
              <a:rPr lang="en-US" dirty="0">
                <a:solidFill>
                  <a:schemeClr val="bg1"/>
                </a:solidFill>
              </a:rPr>
              <a:t>            </a:t>
            </a:r>
            <a:r>
              <a:rPr lang="en-US" dirty="0" err="1">
                <a:solidFill>
                  <a:schemeClr val="bg1"/>
                </a:solidFill>
              </a:rPr>
              <a:t>dataReader.close</a:t>
            </a:r>
            <a:r>
              <a:rPr lang="en-US" dirty="0">
                <a:solidFill>
                  <a:schemeClr val="bg1"/>
                </a:solidFill>
              </a:rPr>
              <a:t>();  </a:t>
            </a:r>
          </a:p>
          <a:p>
            <a:pPr algn="just">
              <a:buNone/>
            </a:pPr>
            <a:r>
              <a:rPr lang="en-US" dirty="0">
                <a:solidFill>
                  <a:schemeClr val="bg1"/>
                </a:solidFill>
              </a:rPr>
              <a:t>        } </a:t>
            </a:r>
            <a:r>
              <a:rPr lang="en-US" b="1" dirty="0">
                <a:solidFill>
                  <a:schemeClr val="bg1"/>
                </a:solidFill>
              </a:rPr>
              <a:t>catch</a:t>
            </a:r>
            <a:r>
              <a:rPr lang="en-US" dirty="0">
                <a:solidFill>
                  <a:schemeClr val="bg1"/>
                </a:solidFill>
              </a:rPr>
              <a:t> (</a:t>
            </a:r>
            <a:r>
              <a:rPr lang="en-US" dirty="0" err="1">
                <a:solidFill>
                  <a:schemeClr val="bg1"/>
                </a:solidFill>
              </a:rPr>
              <a:t>FileNotFoundException</a:t>
            </a:r>
            <a:r>
              <a:rPr lang="en-US" dirty="0">
                <a:solidFill>
                  <a:schemeClr val="bg1"/>
                </a:solidFill>
              </a:rPr>
              <a:t> exception) {  </a:t>
            </a:r>
          </a:p>
          <a:p>
            <a:pPr algn="just">
              <a:buNone/>
            </a:pPr>
            <a:r>
              <a:rPr lang="en-US" dirty="0">
                <a:solidFill>
                  <a:schemeClr val="bg1"/>
                </a:solidFill>
              </a:rPr>
              <a:t>            </a:t>
            </a:r>
            <a:r>
              <a:rPr lang="en-US" dirty="0" err="1">
                <a:solidFill>
                  <a:schemeClr val="bg1"/>
                </a:solidFill>
              </a:rPr>
              <a:t>System.out.println</a:t>
            </a:r>
            <a:r>
              <a:rPr lang="en-US" dirty="0">
                <a:solidFill>
                  <a:schemeClr val="bg1"/>
                </a:solidFill>
              </a:rPr>
              <a:t>("</a:t>
            </a:r>
            <a:r>
              <a:rPr lang="en-US" dirty="0" err="1">
                <a:solidFill>
                  <a:schemeClr val="bg1"/>
                </a:solidFill>
              </a:rPr>
              <a:t>Unexcpected</a:t>
            </a:r>
            <a:r>
              <a:rPr lang="en-US" dirty="0">
                <a:solidFill>
                  <a:schemeClr val="bg1"/>
                </a:solidFill>
              </a:rPr>
              <a:t> error occurred!");  </a:t>
            </a:r>
          </a:p>
          <a:p>
            <a:pPr algn="just">
              <a:buNone/>
            </a:pPr>
            <a:r>
              <a:rPr lang="en-US" dirty="0">
                <a:solidFill>
                  <a:schemeClr val="bg1"/>
                </a:solidFill>
              </a:rPr>
              <a:t>            </a:t>
            </a:r>
            <a:r>
              <a:rPr lang="en-US" dirty="0" err="1">
                <a:solidFill>
                  <a:schemeClr val="bg1"/>
                </a:solidFill>
              </a:rPr>
              <a:t>exception.printStackTrace</a:t>
            </a:r>
            <a:r>
              <a:rPr lang="en-US" dirty="0">
                <a:solidFill>
                  <a:schemeClr val="bg1"/>
                </a:solidFill>
              </a:rPr>
              <a:t>();  </a:t>
            </a:r>
          </a:p>
          <a:p>
            <a:pPr algn="just">
              <a:buNone/>
            </a:pPr>
            <a:r>
              <a:rPr lang="en-US" dirty="0">
                <a:solidFill>
                  <a:schemeClr val="bg1"/>
                </a:solidFill>
              </a:rPr>
              <a:t>        }  </a:t>
            </a:r>
          </a:p>
          <a:p>
            <a:pPr algn="just">
              <a:buNone/>
            </a:pPr>
            <a:r>
              <a:rPr lang="en-US" dirty="0">
                <a:solidFill>
                  <a:schemeClr val="bg1"/>
                </a:solidFill>
              </a:rPr>
              <a:t>    }  </a:t>
            </a:r>
          </a:p>
          <a:p>
            <a:pPr algn="just">
              <a:buNone/>
            </a:pPr>
            <a:r>
              <a:rPr lang="en-US" dirty="0">
                <a:solidFill>
                  <a:schemeClr val="bg1"/>
                </a:solidFill>
              </a:rPr>
              <a:t>}  </a:t>
            </a:r>
          </a:p>
          <a:p>
            <a:pPr algn="just">
              <a:buNone/>
            </a:pPr>
            <a:endParaRPr lang="en-US" dirty="0">
              <a:solidFill>
                <a:schemeClr val="bg1"/>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lnSpcReduction="10000"/>
          </a:bodyPr>
          <a:lstStyle/>
          <a:p>
            <a:pPr>
              <a:buNone/>
            </a:pPr>
            <a:r>
              <a:rPr lang="en-US" sz="2200" dirty="0">
                <a:solidFill>
                  <a:schemeClr val="bg1"/>
                </a:solidFill>
              </a:rPr>
              <a:t>import </a:t>
            </a:r>
            <a:r>
              <a:rPr lang="en-US" sz="2200" dirty="0" err="1">
                <a:solidFill>
                  <a:schemeClr val="bg1"/>
                </a:solidFill>
              </a:rPr>
              <a:t>java.io.File</a:t>
            </a:r>
            <a:r>
              <a:rPr lang="en-US" sz="2200" dirty="0">
                <a:solidFill>
                  <a:schemeClr val="bg1"/>
                </a:solidFill>
              </a:rPr>
              <a:t>;   </a:t>
            </a:r>
          </a:p>
          <a:p>
            <a:pPr>
              <a:buNone/>
            </a:pPr>
            <a:r>
              <a:rPr lang="en-US" sz="2200" b="1" dirty="0">
                <a:solidFill>
                  <a:schemeClr val="bg1"/>
                </a:solidFill>
              </a:rPr>
              <a:t>class</a:t>
            </a:r>
            <a:r>
              <a:rPr lang="en-US" sz="2200" dirty="0">
                <a:solidFill>
                  <a:schemeClr val="bg1"/>
                </a:solidFill>
              </a:rPr>
              <a:t> </a:t>
            </a:r>
            <a:r>
              <a:rPr lang="en-US" sz="2200" dirty="0" err="1">
                <a:solidFill>
                  <a:schemeClr val="bg1"/>
                </a:solidFill>
              </a:rPr>
              <a:t>DeleteFile</a:t>
            </a:r>
            <a:endParaRPr lang="en-US" sz="2200" dirty="0">
              <a:solidFill>
                <a:schemeClr val="bg1"/>
              </a:solidFill>
            </a:endParaRPr>
          </a:p>
          <a:p>
            <a:pPr>
              <a:buNone/>
            </a:pPr>
            <a:r>
              <a:rPr lang="en-US" sz="2200" dirty="0">
                <a:solidFill>
                  <a:schemeClr val="bg1"/>
                </a:solidFill>
              </a:rPr>
              <a:t> {  </a:t>
            </a:r>
          </a:p>
          <a:p>
            <a:pPr>
              <a:buNone/>
            </a:pPr>
            <a:r>
              <a:rPr lang="en-US" sz="2200" dirty="0">
                <a:solidFill>
                  <a:schemeClr val="bg1"/>
                </a:solidFill>
              </a:rPr>
              <a:t>  </a:t>
            </a:r>
            <a:r>
              <a:rPr lang="en-US" sz="2200" b="1" dirty="0">
                <a:solidFill>
                  <a:schemeClr val="bg1"/>
                </a:solidFill>
              </a:rPr>
              <a:t>public</a:t>
            </a:r>
            <a:r>
              <a:rPr lang="en-US" sz="2200" dirty="0">
                <a:solidFill>
                  <a:schemeClr val="bg1"/>
                </a:solidFill>
              </a:rPr>
              <a:t> </a:t>
            </a:r>
            <a:r>
              <a:rPr lang="en-US" sz="2200" b="1" dirty="0">
                <a:solidFill>
                  <a:schemeClr val="bg1"/>
                </a:solidFill>
              </a:rPr>
              <a:t>static</a:t>
            </a:r>
            <a:r>
              <a:rPr lang="en-US" sz="2200" dirty="0">
                <a:solidFill>
                  <a:schemeClr val="bg1"/>
                </a:solidFill>
              </a:rPr>
              <a:t> </a:t>
            </a:r>
            <a:r>
              <a:rPr lang="en-US" sz="2200" b="1" dirty="0">
                <a:solidFill>
                  <a:schemeClr val="bg1"/>
                </a:solidFill>
              </a:rPr>
              <a:t>void</a:t>
            </a:r>
            <a:r>
              <a:rPr lang="en-US" sz="2200" dirty="0">
                <a:solidFill>
                  <a:schemeClr val="bg1"/>
                </a:solidFill>
              </a:rPr>
              <a:t> main(String[] </a:t>
            </a:r>
            <a:r>
              <a:rPr lang="en-US" sz="2200" dirty="0" err="1">
                <a:solidFill>
                  <a:schemeClr val="bg1"/>
                </a:solidFill>
              </a:rPr>
              <a:t>args</a:t>
            </a:r>
            <a:r>
              <a:rPr lang="en-US" sz="2200" dirty="0">
                <a:solidFill>
                  <a:schemeClr val="bg1"/>
                </a:solidFill>
              </a:rPr>
              <a:t>) </a:t>
            </a:r>
          </a:p>
          <a:p>
            <a:pPr>
              <a:buNone/>
            </a:pPr>
            <a:r>
              <a:rPr lang="en-US" sz="2200" dirty="0">
                <a:solidFill>
                  <a:schemeClr val="bg1"/>
                </a:solidFill>
              </a:rPr>
              <a:t>{   </a:t>
            </a:r>
          </a:p>
          <a:p>
            <a:pPr>
              <a:buNone/>
            </a:pPr>
            <a:r>
              <a:rPr lang="en-US" sz="2200" dirty="0">
                <a:solidFill>
                  <a:schemeClr val="bg1"/>
                </a:solidFill>
              </a:rPr>
              <a:t>    File f0 = </a:t>
            </a:r>
            <a:r>
              <a:rPr lang="en-US" sz="2200" b="1" dirty="0">
                <a:solidFill>
                  <a:schemeClr val="bg1"/>
                </a:solidFill>
              </a:rPr>
              <a:t>new</a:t>
            </a:r>
            <a:r>
              <a:rPr lang="en-US" sz="2200" dirty="0">
                <a:solidFill>
                  <a:schemeClr val="bg1"/>
                </a:solidFill>
              </a:rPr>
              <a:t> File("D:FileOperationExample.txt");   </a:t>
            </a:r>
          </a:p>
          <a:p>
            <a:pPr>
              <a:buNone/>
            </a:pPr>
            <a:r>
              <a:rPr lang="en-US" sz="2200" dirty="0">
                <a:solidFill>
                  <a:schemeClr val="bg1"/>
                </a:solidFill>
              </a:rPr>
              <a:t>    </a:t>
            </a:r>
            <a:r>
              <a:rPr lang="en-US" sz="2200" b="1" dirty="0">
                <a:solidFill>
                  <a:schemeClr val="bg1"/>
                </a:solidFill>
              </a:rPr>
              <a:t>if</a:t>
            </a:r>
            <a:r>
              <a:rPr lang="en-US" sz="2200" dirty="0">
                <a:solidFill>
                  <a:schemeClr val="bg1"/>
                </a:solidFill>
              </a:rPr>
              <a:t> (f0.delete()) {   </a:t>
            </a:r>
          </a:p>
          <a:p>
            <a:pPr>
              <a:buNone/>
            </a:pPr>
            <a:r>
              <a:rPr lang="en-US" sz="2200" dirty="0">
                <a:solidFill>
                  <a:schemeClr val="bg1"/>
                </a:solidFill>
              </a:rPr>
              <a:t>      </a:t>
            </a:r>
            <a:r>
              <a:rPr lang="en-US" sz="2200" dirty="0" err="1">
                <a:solidFill>
                  <a:schemeClr val="bg1"/>
                </a:solidFill>
              </a:rPr>
              <a:t>System.out.println</a:t>
            </a:r>
            <a:r>
              <a:rPr lang="en-US" sz="2200" dirty="0">
                <a:solidFill>
                  <a:schemeClr val="bg1"/>
                </a:solidFill>
              </a:rPr>
              <a:t>(f0.getName()+ " file is deleted successfully.");  </a:t>
            </a:r>
          </a:p>
          <a:p>
            <a:pPr>
              <a:buNone/>
            </a:pPr>
            <a:r>
              <a:rPr lang="en-US" sz="2200" dirty="0">
                <a:solidFill>
                  <a:schemeClr val="bg1"/>
                </a:solidFill>
              </a:rPr>
              <a:t>    } </a:t>
            </a:r>
          </a:p>
          <a:p>
            <a:pPr>
              <a:buNone/>
            </a:pPr>
            <a:r>
              <a:rPr lang="en-US" sz="2200" b="1" dirty="0">
                <a:solidFill>
                  <a:schemeClr val="bg1"/>
                </a:solidFill>
              </a:rPr>
              <a:t>  else</a:t>
            </a:r>
            <a:r>
              <a:rPr lang="en-US" sz="2200" dirty="0">
                <a:solidFill>
                  <a:schemeClr val="bg1"/>
                </a:solidFill>
              </a:rPr>
              <a:t> {  </a:t>
            </a:r>
          </a:p>
          <a:p>
            <a:pPr>
              <a:buNone/>
            </a:pPr>
            <a:r>
              <a:rPr lang="en-US" sz="2200" dirty="0">
                <a:solidFill>
                  <a:schemeClr val="bg1"/>
                </a:solidFill>
              </a:rPr>
              <a:t>      </a:t>
            </a:r>
            <a:r>
              <a:rPr lang="en-US" sz="2200" dirty="0" err="1">
                <a:solidFill>
                  <a:schemeClr val="bg1"/>
                </a:solidFill>
              </a:rPr>
              <a:t>System.out.println</a:t>
            </a:r>
            <a:r>
              <a:rPr lang="en-US" sz="2200" dirty="0">
                <a:solidFill>
                  <a:schemeClr val="bg1"/>
                </a:solidFill>
              </a:rPr>
              <a:t>("Unexpected error found in deletion of the file.");  </a:t>
            </a:r>
          </a:p>
          <a:p>
            <a:pPr>
              <a:buNone/>
            </a:pPr>
            <a:r>
              <a:rPr lang="en-US" sz="2200" dirty="0">
                <a:solidFill>
                  <a:schemeClr val="bg1"/>
                </a:solidFill>
              </a:rPr>
              <a:t>    }   </a:t>
            </a:r>
          </a:p>
          <a:p>
            <a:pPr>
              <a:buNone/>
            </a:pPr>
            <a:r>
              <a:rPr lang="en-US" sz="2200" dirty="0">
                <a:solidFill>
                  <a:schemeClr val="bg1"/>
                </a:solidFill>
              </a:rPr>
              <a:t>  }   </a:t>
            </a:r>
          </a:p>
          <a:p>
            <a:pPr>
              <a:buNone/>
            </a:pPr>
            <a:r>
              <a:rPr lang="en-US" sz="2200" dirty="0">
                <a:solidFill>
                  <a:schemeClr val="bg1"/>
                </a:solidFill>
              </a:rPr>
              <a:t>}  </a:t>
            </a:r>
          </a:p>
          <a:p>
            <a:pPr>
              <a:buNone/>
            </a:pPr>
            <a:endParaRPr lang="en-US" sz="22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57166"/>
            <a:ext cx="8229600" cy="1143000"/>
          </a:xfrm>
        </p:spPr>
        <p:txBody>
          <a:bodyPr>
            <a:noAutofit/>
          </a:bodyPr>
          <a:lstStyle/>
          <a:p>
            <a:r>
              <a:rPr lang="en-US" sz="3200" dirty="0">
                <a:solidFill>
                  <a:schemeClr val="bg2">
                    <a:lumMod val="90000"/>
                  </a:schemeClr>
                </a:solidFill>
              </a:rPr>
              <a:t>Why multiple inheritance is not supported in Java?</a:t>
            </a:r>
            <a:br>
              <a:rPr lang="en-US" sz="3200" dirty="0">
                <a:solidFill>
                  <a:schemeClr val="bg2">
                    <a:lumMod val="90000"/>
                  </a:schemeClr>
                </a:solidFill>
              </a:rPr>
            </a:br>
            <a:endParaRPr lang="en-US" sz="3200" dirty="0">
              <a:solidFill>
                <a:schemeClr val="bg2">
                  <a:lumMod val="90000"/>
                </a:schemeClr>
              </a:solidFill>
            </a:endParaRPr>
          </a:p>
        </p:txBody>
      </p:sp>
      <p:sp>
        <p:nvSpPr>
          <p:cNvPr id="3" name="Content Placeholder 2"/>
          <p:cNvSpPr>
            <a:spLocks noGrp="1"/>
          </p:cNvSpPr>
          <p:nvPr>
            <p:ph idx="1"/>
          </p:nvPr>
        </p:nvSpPr>
        <p:spPr/>
        <p:txBody>
          <a:bodyPr/>
          <a:lstStyle/>
          <a:p>
            <a:pPr algn="just"/>
            <a:r>
              <a:rPr lang="en-US" dirty="0">
                <a:solidFill>
                  <a:schemeClr val="bg2">
                    <a:lumMod val="90000"/>
                  </a:schemeClr>
                </a:solidFill>
              </a:rPr>
              <a:t>To reduce the complexity and simplify the language, multiple inheritance is not supported in java.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500858"/>
          </a:xfrm>
        </p:spPr>
        <p:txBody>
          <a:bodyPr>
            <a:normAutofit lnSpcReduction="10000"/>
          </a:bodyPr>
          <a:lstStyle/>
          <a:p>
            <a:pPr algn="just"/>
            <a:r>
              <a:rPr lang="en-US" dirty="0">
                <a:solidFill>
                  <a:schemeClr val="bg2">
                    <a:lumMod val="90000"/>
                  </a:schemeClr>
                </a:solidFill>
              </a:rPr>
              <a:t>Suppose there are three classes A, B, and C. The C class inherits A and B classes. </a:t>
            </a:r>
          </a:p>
          <a:p>
            <a:pPr algn="just"/>
            <a:endParaRPr lang="en-US" dirty="0">
              <a:solidFill>
                <a:schemeClr val="bg2">
                  <a:lumMod val="90000"/>
                </a:schemeClr>
              </a:solidFill>
            </a:endParaRPr>
          </a:p>
          <a:p>
            <a:pPr algn="just"/>
            <a:r>
              <a:rPr lang="en-US" dirty="0">
                <a:solidFill>
                  <a:schemeClr val="bg2">
                    <a:lumMod val="90000"/>
                  </a:schemeClr>
                </a:solidFill>
              </a:rPr>
              <a:t>If A and B classes have the same method and we call it from child class object, there will be ambiguity to call the method of A or B class.</a:t>
            </a:r>
          </a:p>
          <a:p>
            <a:pPr algn="just"/>
            <a:endParaRPr lang="en-US" dirty="0">
              <a:solidFill>
                <a:schemeClr val="bg2">
                  <a:lumMod val="90000"/>
                </a:schemeClr>
              </a:solidFill>
            </a:endParaRPr>
          </a:p>
          <a:p>
            <a:pPr algn="just"/>
            <a:r>
              <a:rPr lang="en-US" dirty="0">
                <a:solidFill>
                  <a:schemeClr val="bg2">
                    <a:lumMod val="90000"/>
                  </a:schemeClr>
                </a:solidFill>
              </a:rPr>
              <a:t>Since compile-time errors are better than runtime errors, Java renders compile-time error if you inherit 2 classes. </a:t>
            </a:r>
          </a:p>
          <a:p>
            <a:pPr algn="just"/>
            <a:endParaRPr lang="en-US" dirty="0">
              <a:solidFill>
                <a:schemeClr val="bg2">
                  <a:lumMod val="90000"/>
                </a:schemeClr>
              </a:solidFill>
            </a:endParaRPr>
          </a:p>
          <a:p>
            <a:pPr algn="just"/>
            <a:r>
              <a:rPr lang="en-US" dirty="0">
                <a:solidFill>
                  <a:schemeClr val="bg2">
                    <a:lumMod val="90000"/>
                  </a:schemeClr>
                </a:solidFill>
              </a:rPr>
              <a:t>So whether you have same method or different, there will be compile time error.</a:t>
            </a:r>
          </a:p>
          <a:p>
            <a:pPr algn="just"/>
            <a:endParaRPr lang="en-US" dirty="0">
              <a:solidFill>
                <a:schemeClr val="bg2">
                  <a:lumMod val="90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5983311"/>
          </a:xfrm>
        </p:spPr>
        <p:txBody>
          <a:bodyPr>
            <a:normAutofit fontScale="85000" lnSpcReduction="20000"/>
          </a:bodyPr>
          <a:lstStyle/>
          <a:p>
            <a:pPr>
              <a:buNone/>
            </a:pPr>
            <a:r>
              <a:rPr lang="en-US" dirty="0">
                <a:solidFill>
                  <a:schemeClr val="bg2">
                    <a:lumMod val="90000"/>
                  </a:schemeClr>
                </a:solidFill>
              </a:rPr>
              <a:t>class A{  </a:t>
            </a:r>
          </a:p>
          <a:p>
            <a:pPr>
              <a:buNone/>
            </a:pPr>
            <a:r>
              <a:rPr lang="en-US" b="1" dirty="0">
                <a:solidFill>
                  <a:schemeClr val="bg2">
                    <a:lumMod val="90000"/>
                  </a:schemeClr>
                </a:solidFill>
              </a:rPr>
              <a:t>void</a:t>
            </a:r>
            <a:r>
              <a:rPr lang="en-US" dirty="0">
                <a:solidFill>
                  <a:schemeClr val="bg2">
                    <a:lumMod val="90000"/>
                  </a:schemeClr>
                </a:solidFill>
              </a:rPr>
              <a:t> </a:t>
            </a:r>
            <a:r>
              <a:rPr lang="en-US" dirty="0" err="1">
                <a:solidFill>
                  <a:schemeClr val="bg2">
                    <a:lumMod val="90000"/>
                  </a:schemeClr>
                </a:solidFill>
              </a:rPr>
              <a:t>msg</a:t>
            </a:r>
            <a:r>
              <a:rPr lang="en-US" dirty="0">
                <a:solidFill>
                  <a:schemeClr val="bg2">
                    <a:lumMod val="90000"/>
                  </a:schemeClr>
                </a:solidFill>
              </a:rPr>
              <a:t>(){</a:t>
            </a:r>
            <a:r>
              <a:rPr lang="en-US" dirty="0" err="1">
                <a:solidFill>
                  <a:schemeClr val="bg2">
                    <a:lumMod val="90000"/>
                  </a:schemeClr>
                </a:solidFill>
              </a:rPr>
              <a:t>System.out.println</a:t>
            </a:r>
            <a:r>
              <a:rPr lang="en-US" dirty="0">
                <a:solidFill>
                  <a:schemeClr val="bg2">
                    <a:lumMod val="90000"/>
                  </a:schemeClr>
                </a:solidFill>
              </a:rPr>
              <a:t>("Hello");}  </a:t>
            </a:r>
          </a:p>
          <a:p>
            <a:pPr>
              <a:buNone/>
            </a:pPr>
            <a:r>
              <a:rPr lang="en-US" dirty="0">
                <a:solidFill>
                  <a:schemeClr val="bg2">
                    <a:lumMod val="90000"/>
                  </a:schemeClr>
                </a:solidFill>
              </a:rPr>
              <a:t>}  </a:t>
            </a:r>
          </a:p>
          <a:p>
            <a:pPr>
              <a:buNone/>
            </a:pPr>
            <a:r>
              <a:rPr lang="en-US" b="1" dirty="0">
                <a:solidFill>
                  <a:schemeClr val="bg2">
                    <a:lumMod val="90000"/>
                  </a:schemeClr>
                </a:solidFill>
              </a:rPr>
              <a:t>class</a:t>
            </a:r>
            <a:r>
              <a:rPr lang="en-US" dirty="0">
                <a:solidFill>
                  <a:schemeClr val="bg2">
                    <a:lumMod val="90000"/>
                  </a:schemeClr>
                </a:solidFill>
              </a:rPr>
              <a:t> B{  </a:t>
            </a:r>
          </a:p>
          <a:p>
            <a:pPr>
              <a:buNone/>
            </a:pPr>
            <a:r>
              <a:rPr lang="en-US" b="1" dirty="0">
                <a:solidFill>
                  <a:schemeClr val="bg2">
                    <a:lumMod val="90000"/>
                  </a:schemeClr>
                </a:solidFill>
              </a:rPr>
              <a:t>void</a:t>
            </a:r>
            <a:r>
              <a:rPr lang="en-US" dirty="0">
                <a:solidFill>
                  <a:schemeClr val="bg2">
                    <a:lumMod val="90000"/>
                  </a:schemeClr>
                </a:solidFill>
              </a:rPr>
              <a:t> </a:t>
            </a:r>
            <a:r>
              <a:rPr lang="en-US" dirty="0" err="1">
                <a:solidFill>
                  <a:schemeClr val="bg2">
                    <a:lumMod val="90000"/>
                  </a:schemeClr>
                </a:solidFill>
              </a:rPr>
              <a:t>msg</a:t>
            </a:r>
            <a:r>
              <a:rPr lang="en-US" dirty="0">
                <a:solidFill>
                  <a:schemeClr val="bg2">
                    <a:lumMod val="90000"/>
                  </a:schemeClr>
                </a:solidFill>
              </a:rPr>
              <a:t>(){</a:t>
            </a:r>
            <a:r>
              <a:rPr lang="en-US" dirty="0" err="1">
                <a:solidFill>
                  <a:schemeClr val="bg2">
                    <a:lumMod val="90000"/>
                  </a:schemeClr>
                </a:solidFill>
              </a:rPr>
              <a:t>System.out.println</a:t>
            </a:r>
            <a:r>
              <a:rPr lang="en-US" dirty="0">
                <a:solidFill>
                  <a:schemeClr val="bg2">
                    <a:lumMod val="90000"/>
                  </a:schemeClr>
                </a:solidFill>
              </a:rPr>
              <a:t>("Welcome");}  </a:t>
            </a:r>
          </a:p>
          <a:p>
            <a:pPr>
              <a:buNone/>
            </a:pPr>
            <a:r>
              <a:rPr lang="en-US" dirty="0">
                <a:solidFill>
                  <a:schemeClr val="bg2">
                    <a:lumMod val="90000"/>
                  </a:schemeClr>
                </a:solidFill>
              </a:rPr>
              <a:t>}  </a:t>
            </a:r>
          </a:p>
          <a:p>
            <a:pPr>
              <a:buNone/>
            </a:pPr>
            <a:r>
              <a:rPr lang="en-US" b="1" dirty="0">
                <a:solidFill>
                  <a:schemeClr val="bg2">
                    <a:lumMod val="90000"/>
                  </a:schemeClr>
                </a:solidFill>
              </a:rPr>
              <a:t>class</a:t>
            </a:r>
            <a:r>
              <a:rPr lang="en-US" dirty="0">
                <a:solidFill>
                  <a:schemeClr val="bg2">
                    <a:lumMod val="90000"/>
                  </a:schemeClr>
                </a:solidFill>
              </a:rPr>
              <a:t> C </a:t>
            </a:r>
            <a:r>
              <a:rPr lang="en-US" b="1" dirty="0">
                <a:solidFill>
                  <a:schemeClr val="bg2">
                    <a:lumMod val="90000"/>
                  </a:schemeClr>
                </a:solidFill>
              </a:rPr>
              <a:t>extends</a:t>
            </a:r>
            <a:r>
              <a:rPr lang="en-US" dirty="0">
                <a:solidFill>
                  <a:schemeClr val="bg2">
                    <a:lumMod val="90000"/>
                  </a:schemeClr>
                </a:solidFill>
              </a:rPr>
              <a:t> A,B{//suppose if it were  </a:t>
            </a:r>
          </a:p>
          <a:p>
            <a:pPr>
              <a:buNone/>
            </a:pPr>
            <a:r>
              <a:rPr lang="en-US" dirty="0">
                <a:solidFill>
                  <a:schemeClr val="bg2">
                    <a:lumMod val="90000"/>
                  </a:schemeClr>
                </a:solidFill>
              </a:rPr>
              <a:t>   </a:t>
            </a:r>
          </a:p>
          <a:p>
            <a:pPr>
              <a:buNone/>
            </a:pPr>
            <a:r>
              <a:rPr lang="en-US" dirty="0">
                <a:solidFill>
                  <a:schemeClr val="bg2">
                    <a:lumMod val="90000"/>
                  </a:schemeClr>
                </a:solidFill>
              </a:rPr>
              <a:t> </a:t>
            </a:r>
            <a:r>
              <a:rPr lang="en-US" b="1" dirty="0">
                <a:solidFill>
                  <a:schemeClr val="bg2">
                    <a:lumMod val="90000"/>
                  </a:schemeClr>
                </a:solidFill>
              </a:rPr>
              <a:t>public</a:t>
            </a:r>
            <a:r>
              <a:rPr lang="en-US" dirty="0">
                <a:solidFill>
                  <a:schemeClr val="bg2">
                    <a:lumMod val="90000"/>
                  </a:schemeClr>
                </a:solidFill>
              </a:rPr>
              <a:t> </a:t>
            </a:r>
            <a:r>
              <a:rPr lang="en-US" b="1" dirty="0">
                <a:solidFill>
                  <a:schemeClr val="bg2">
                    <a:lumMod val="90000"/>
                  </a:schemeClr>
                </a:solidFill>
              </a:rPr>
              <a:t>static</a:t>
            </a:r>
            <a:r>
              <a:rPr lang="en-US" dirty="0">
                <a:solidFill>
                  <a:schemeClr val="bg2">
                    <a:lumMod val="90000"/>
                  </a:schemeClr>
                </a:solidFill>
              </a:rPr>
              <a:t> </a:t>
            </a:r>
            <a:r>
              <a:rPr lang="en-US" b="1" dirty="0">
                <a:solidFill>
                  <a:schemeClr val="bg2">
                    <a:lumMod val="90000"/>
                  </a:schemeClr>
                </a:solidFill>
              </a:rPr>
              <a:t>void</a:t>
            </a:r>
            <a:r>
              <a:rPr lang="en-US" dirty="0">
                <a:solidFill>
                  <a:schemeClr val="bg2">
                    <a:lumMod val="90000"/>
                  </a:schemeClr>
                </a:solidFill>
              </a:rPr>
              <a:t> main(String </a:t>
            </a:r>
            <a:r>
              <a:rPr lang="en-US" dirty="0" err="1">
                <a:solidFill>
                  <a:schemeClr val="bg2">
                    <a:lumMod val="90000"/>
                  </a:schemeClr>
                </a:solidFill>
              </a:rPr>
              <a:t>args</a:t>
            </a:r>
            <a:r>
              <a:rPr lang="en-US" dirty="0">
                <a:solidFill>
                  <a:schemeClr val="bg2">
                    <a:lumMod val="90000"/>
                  </a:schemeClr>
                </a:solidFill>
              </a:rPr>
              <a:t>[]){  </a:t>
            </a:r>
          </a:p>
          <a:p>
            <a:pPr>
              <a:buNone/>
            </a:pPr>
            <a:r>
              <a:rPr lang="en-US" dirty="0">
                <a:solidFill>
                  <a:schemeClr val="bg2">
                    <a:lumMod val="90000"/>
                  </a:schemeClr>
                </a:solidFill>
              </a:rPr>
              <a:t>   C </a:t>
            </a:r>
            <a:r>
              <a:rPr lang="en-US" dirty="0" err="1">
                <a:solidFill>
                  <a:schemeClr val="bg2">
                    <a:lumMod val="90000"/>
                  </a:schemeClr>
                </a:solidFill>
              </a:rPr>
              <a:t>obj</a:t>
            </a:r>
            <a:r>
              <a:rPr lang="en-US" dirty="0">
                <a:solidFill>
                  <a:schemeClr val="bg2">
                    <a:lumMod val="90000"/>
                  </a:schemeClr>
                </a:solidFill>
              </a:rPr>
              <a:t>=</a:t>
            </a:r>
            <a:r>
              <a:rPr lang="en-US" b="1" dirty="0">
                <a:solidFill>
                  <a:schemeClr val="bg2">
                    <a:lumMod val="90000"/>
                  </a:schemeClr>
                </a:solidFill>
              </a:rPr>
              <a:t>new</a:t>
            </a:r>
            <a:r>
              <a:rPr lang="en-US" dirty="0">
                <a:solidFill>
                  <a:schemeClr val="bg2">
                    <a:lumMod val="90000"/>
                  </a:schemeClr>
                </a:solidFill>
              </a:rPr>
              <a:t> C();  </a:t>
            </a:r>
          </a:p>
          <a:p>
            <a:pPr>
              <a:buNone/>
            </a:pPr>
            <a:r>
              <a:rPr lang="en-US" dirty="0">
                <a:solidFill>
                  <a:schemeClr val="bg2">
                    <a:lumMod val="90000"/>
                  </a:schemeClr>
                </a:solidFill>
              </a:rPr>
              <a:t>   obj.msg();//Now which </a:t>
            </a:r>
            <a:r>
              <a:rPr lang="en-US" dirty="0" err="1">
                <a:solidFill>
                  <a:schemeClr val="bg2">
                    <a:lumMod val="90000"/>
                  </a:schemeClr>
                </a:solidFill>
              </a:rPr>
              <a:t>msg</a:t>
            </a:r>
            <a:r>
              <a:rPr lang="en-US" dirty="0">
                <a:solidFill>
                  <a:schemeClr val="bg2">
                    <a:lumMod val="90000"/>
                  </a:schemeClr>
                </a:solidFill>
              </a:rPr>
              <a:t>() method would be invoked?  </a:t>
            </a:r>
          </a:p>
          <a:p>
            <a:pPr>
              <a:buNone/>
            </a:pPr>
            <a:r>
              <a:rPr lang="en-US" dirty="0">
                <a:solidFill>
                  <a:schemeClr val="bg2">
                    <a:lumMod val="90000"/>
                  </a:schemeClr>
                </a:solidFill>
              </a:rPr>
              <a:t>}  </a:t>
            </a:r>
          </a:p>
          <a:p>
            <a:pPr>
              <a:buNone/>
            </a:pPr>
            <a:r>
              <a:rPr lang="en-US" dirty="0">
                <a:solidFill>
                  <a:schemeClr val="bg2">
                    <a:lumMod val="90000"/>
                  </a:schemeClr>
                </a:solidFill>
              </a:rPr>
              <a:t>}  </a:t>
            </a:r>
          </a:p>
          <a:p>
            <a:pPr>
              <a:buNone/>
            </a:pPr>
            <a:endParaRPr lang="en-US" dirty="0">
              <a:solidFill>
                <a:schemeClr val="bg2">
                  <a:lumMod val="9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229600" cy="4525963"/>
          </a:xfrm>
        </p:spPr>
        <p:txBody>
          <a:bodyPr/>
          <a:lstStyle/>
          <a:p>
            <a:pPr algn="just"/>
            <a:r>
              <a:rPr lang="en-US" dirty="0">
                <a:solidFill>
                  <a:schemeClr val="bg2">
                    <a:lumMod val="90000"/>
                  </a:schemeClr>
                </a:solidFill>
              </a:rPr>
              <a:t>However, Java supports multiple inheritance through interfaces, where a class can implement multiple interfaces.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2">
                    <a:lumMod val="90000"/>
                  </a:schemeClr>
                </a:solidFill>
              </a:rPr>
              <a:t>Abstract Class</a:t>
            </a:r>
          </a:p>
        </p:txBody>
      </p:sp>
      <p:sp>
        <p:nvSpPr>
          <p:cNvPr id="3" name="Content Placeholder 2"/>
          <p:cNvSpPr>
            <a:spLocks noGrp="1"/>
          </p:cNvSpPr>
          <p:nvPr>
            <p:ph idx="1"/>
          </p:nvPr>
        </p:nvSpPr>
        <p:spPr/>
        <p:txBody>
          <a:bodyPr/>
          <a:lstStyle/>
          <a:p>
            <a:pPr algn="just"/>
            <a:r>
              <a:rPr lang="en-US" dirty="0">
                <a:solidFill>
                  <a:schemeClr val="bg2">
                    <a:lumMod val="90000"/>
                  </a:schemeClr>
                </a:solidFill>
              </a:rPr>
              <a:t>A class that is declared with the abstract keyword is known as an abstract class in Java.</a:t>
            </a:r>
          </a:p>
          <a:p>
            <a:pPr algn="just"/>
            <a:r>
              <a:rPr lang="en-US" dirty="0">
                <a:solidFill>
                  <a:schemeClr val="bg2">
                    <a:lumMod val="90000"/>
                  </a:schemeClr>
                </a:solidFill>
              </a:rPr>
              <a:t> It can have abstract and non-abstract methods (method with the body).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357982"/>
          </a:xfrm>
        </p:spPr>
        <p:txBody>
          <a:bodyPr/>
          <a:lstStyle/>
          <a:p>
            <a:pPr algn="just"/>
            <a:r>
              <a:rPr lang="en-US" dirty="0">
                <a:solidFill>
                  <a:schemeClr val="bg2">
                    <a:lumMod val="90000"/>
                  </a:schemeClr>
                </a:solidFill>
              </a:rPr>
              <a:t>An abstract class in Java acts as a partially implemented class that itself cannot be instantiated.</a:t>
            </a:r>
          </a:p>
          <a:p>
            <a:pPr algn="just"/>
            <a:r>
              <a:rPr lang="en-US" dirty="0">
                <a:solidFill>
                  <a:schemeClr val="bg2">
                    <a:lumMod val="90000"/>
                  </a:schemeClr>
                </a:solidFill>
              </a:rPr>
              <a:t>It exists only for </a:t>
            </a:r>
            <a:r>
              <a:rPr lang="en-US" dirty="0" err="1">
                <a:solidFill>
                  <a:schemeClr val="bg2">
                    <a:lumMod val="90000"/>
                  </a:schemeClr>
                </a:solidFill>
              </a:rPr>
              <a:t>subclassing</a:t>
            </a:r>
            <a:r>
              <a:rPr lang="en-US" dirty="0">
                <a:solidFill>
                  <a:schemeClr val="bg2">
                    <a:lumMod val="90000"/>
                  </a:schemeClr>
                </a:solidFill>
              </a:rPr>
              <a:t> purposes, and provides a template for its subcategories to follow.</a:t>
            </a:r>
          </a:p>
          <a:p>
            <a:pPr algn="just"/>
            <a:r>
              <a:rPr lang="en-US" dirty="0">
                <a:solidFill>
                  <a:schemeClr val="bg2">
                    <a:lumMod val="90000"/>
                  </a:schemeClr>
                </a:solidFill>
              </a:rPr>
              <a:t>Abstract classes can have implementations with abstract methods.</a:t>
            </a:r>
          </a:p>
          <a:p>
            <a:pPr algn="just"/>
            <a:r>
              <a:rPr lang="en-US" dirty="0">
                <a:solidFill>
                  <a:schemeClr val="bg2">
                    <a:lumMod val="90000"/>
                  </a:schemeClr>
                </a:solidFill>
              </a:rPr>
              <a:t>Abstract methods are declared to have no body, leaving their implementation to subclasses.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0" y="71414"/>
            <a:ext cx="8758270" cy="6054749"/>
          </a:xfrm>
        </p:spPr>
        <p:txBody>
          <a:bodyPr>
            <a:normAutofit fontScale="92500" lnSpcReduction="20000"/>
          </a:bodyPr>
          <a:lstStyle/>
          <a:p>
            <a:pPr algn="ctr">
              <a:buNone/>
            </a:pPr>
            <a:r>
              <a:rPr lang="en-US" dirty="0">
                <a:solidFill>
                  <a:schemeClr val="bg2">
                    <a:lumMod val="90000"/>
                  </a:schemeClr>
                </a:solidFill>
              </a:rPr>
              <a:t>Points to Remember</a:t>
            </a:r>
          </a:p>
          <a:p>
            <a:pPr algn="ctr">
              <a:buNone/>
            </a:pPr>
            <a:endParaRPr lang="en-US" dirty="0">
              <a:solidFill>
                <a:schemeClr val="bg2">
                  <a:lumMod val="90000"/>
                </a:schemeClr>
              </a:solidFill>
            </a:endParaRPr>
          </a:p>
          <a:p>
            <a:pPr algn="just"/>
            <a:r>
              <a:rPr lang="en-US" dirty="0">
                <a:solidFill>
                  <a:schemeClr val="bg2">
                    <a:lumMod val="90000"/>
                  </a:schemeClr>
                </a:solidFill>
              </a:rPr>
              <a:t>An abstract class must be declared with an abstract keyword.</a:t>
            </a:r>
          </a:p>
          <a:p>
            <a:pPr algn="just"/>
            <a:endParaRPr lang="en-US" dirty="0">
              <a:solidFill>
                <a:schemeClr val="bg2">
                  <a:lumMod val="90000"/>
                </a:schemeClr>
              </a:solidFill>
            </a:endParaRPr>
          </a:p>
          <a:p>
            <a:pPr algn="just"/>
            <a:r>
              <a:rPr lang="en-US" dirty="0">
                <a:solidFill>
                  <a:schemeClr val="bg2">
                    <a:lumMod val="90000"/>
                  </a:schemeClr>
                </a:solidFill>
              </a:rPr>
              <a:t>It can have abstract and non-abstract methods.</a:t>
            </a:r>
          </a:p>
          <a:p>
            <a:pPr algn="just"/>
            <a:endParaRPr lang="en-US" dirty="0">
              <a:solidFill>
                <a:schemeClr val="bg2">
                  <a:lumMod val="90000"/>
                </a:schemeClr>
              </a:solidFill>
            </a:endParaRPr>
          </a:p>
          <a:p>
            <a:pPr algn="just"/>
            <a:r>
              <a:rPr lang="en-US" dirty="0">
                <a:solidFill>
                  <a:schemeClr val="bg2">
                    <a:lumMod val="90000"/>
                  </a:schemeClr>
                </a:solidFill>
              </a:rPr>
              <a:t>It cannot be instantiated.</a:t>
            </a:r>
          </a:p>
          <a:p>
            <a:pPr algn="just"/>
            <a:endParaRPr lang="en-US" dirty="0">
              <a:solidFill>
                <a:schemeClr val="bg2">
                  <a:lumMod val="90000"/>
                </a:schemeClr>
              </a:solidFill>
            </a:endParaRPr>
          </a:p>
          <a:p>
            <a:pPr algn="just"/>
            <a:r>
              <a:rPr lang="en-US" dirty="0">
                <a:solidFill>
                  <a:schemeClr val="bg2">
                    <a:lumMod val="90000"/>
                  </a:schemeClr>
                </a:solidFill>
              </a:rPr>
              <a:t>It can have constructors and static methods also.</a:t>
            </a:r>
          </a:p>
          <a:p>
            <a:pPr algn="just"/>
            <a:endParaRPr lang="en-US" dirty="0">
              <a:solidFill>
                <a:schemeClr val="bg2">
                  <a:lumMod val="90000"/>
                </a:schemeClr>
              </a:solidFill>
            </a:endParaRPr>
          </a:p>
          <a:p>
            <a:pPr algn="just"/>
            <a:r>
              <a:rPr lang="en-US" dirty="0">
                <a:solidFill>
                  <a:schemeClr val="bg2">
                    <a:lumMod val="90000"/>
                  </a:schemeClr>
                </a:solidFill>
              </a:rPr>
              <a:t>It can have final methods which will force the subclass not to change the body of the method.</a:t>
            </a:r>
          </a:p>
          <a:p>
            <a:endParaRPr lang="en-US" dirty="0">
              <a:solidFill>
                <a:schemeClr val="bg2">
                  <a:lumMod val="9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pPr algn="just"/>
            <a:r>
              <a:rPr lang="en-US" dirty="0">
                <a:solidFill>
                  <a:schemeClr val="bg2">
                    <a:lumMod val="90000"/>
                  </a:schemeClr>
                </a:solidFill>
              </a:rPr>
              <a:t>Inheritance in Java is a mechanism in which one object acquires all the properties and behaviors of a parent object. </a:t>
            </a:r>
          </a:p>
          <a:p>
            <a:pPr algn="just"/>
            <a:r>
              <a:rPr lang="en-US" dirty="0">
                <a:solidFill>
                  <a:schemeClr val="bg2">
                    <a:lumMod val="90000"/>
                  </a:schemeClr>
                </a:solidFill>
              </a:rPr>
              <a:t>The idea behind inheritance in Java is that we can create new classes that are built upon existing classes. </a:t>
            </a:r>
          </a:p>
          <a:p>
            <a:pPr algn="just"/>
            <a:r>
              <a:rPr lang="en-US" dirty="0">
                <a:solidFill>
                  <a:schemeClr val="bg2">
                    <a:lumMod val="90000"/>
                  </a:schemeClr>
                </a:solidFill>
              </a:rPr>
              <a:t>When we inherit methods from an existing class, we can reuse methods and fields of the parent class. However, we can add new methods and fields in your current class also.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lstStyle/>
          <a:p>
            <a:pPr>
              <a:buNone/>
            </a:pPr>
            <a:r>
              <a:rPr lang="en-US" dirty="0">
                <a:solidFill>
                  <a:schemeClr val="bg2">
                    <a:lumMod val="90000"/>
                  </a:schemeClr>
                </a:solidFill>
              </a:rPr>
              <a:t>public </a:t>
            </a:r>
            <a:r>
              <a:rPr lang="en-US" b="1" dirty="0">
                <a:solidFill>
                  <a:schemeClr val="bg2">
                    <a:lumMod val="90000"/>
                  </a:schemeClr>
                </a:solidFill>
              </a:rPr>
              <a:t>abstract</a:t>
            </a:r>
            <a:r>
              <a:rPr lang="en-US" dirty="0">
                <a:solidFill>
                  <a:schemeClr val="bg2">
                    <a:lumMod val="90000"/>
                  </a:schemeClr>
                </a:solidFill>
              </a:rPr>
              <a:t> </a:t>
            </a:r>
            <a:r>
              <a:rPr lang="en-US" b="1" dirty="0">
                <a:solidFill>
                  <a:schemeClr val="bg2">
                    <a:lumMod val="90000"/>
                  </a:schemeClr>
                </a:solidFill>
              </a:rPr>
              <a:t>class</a:t>
            </a:r>
            <a:r>
              <a:rPr lang="en-US" dirty="0">
                <a:solidFill>
                  <a:schemeClr val="bg2">
                    <a:lumMod val="90000"/>
                  </a:schemeClr>
                </a:solidFill>
              </a:rPr>
              <a:t> Shape {  </a:t>
            </a:r>
          </a:p>
          <a:p>
            <a:pPr>
              <a:buNone/>
            </a:pPr>
            <a:r>
              <a:rPr lang="en-US" dirty="0">
                <a:solidFill>
                  <a:schemeClr val="bg2">
                    <a:lumMod val="90000"/>
                  </a:schemeClr>
                </a:solidFill>
              </a:rPr>
              <a:t>    </a:t>
            </a:r>
            <a:r>
              <a:rPr lang="en-US" b="1" dirty="0">
                <a:solidFill>
                  <a:schemeClr val="bg2">
                    <a:lumMod val="90000"/>
                  </a:schemeClr>
                </a:solidFill>
              </a:rPr>
              <a:t>public</a:t>
            </a:r>
            <a:r>
              <a:rPr lang="en-US" dirty="0">
                <a:solidFill>
                  <a:schemeClr val="bg2">
                    <a:lumMod val="90000"/>
                  </a:schemeClr>
                </a:solidFill>
              </a:rPr>
              <a:t> </a:t>
            </a:r>
            <a:r>
              <a:rPr lang="en-US" b="1" dirty="0">
                <a:solidFill>
                  <a:schemeClr val="bg2">
                    <a:lumMod val="90000"/>
                  </a:schemeClr>
                </a:solidFill>
              </a:rPr>
              <a:t>abstract</a:t>
            </a:r>
            <a:r>
              <a:rPr lang="en-US" dirty="0">
                <a:solidFill>
                  <a:schemeClr val="bg2">
                    <a:lumMod val="90000"/>
                  </a:schemeClr>
                </a:solidFill>
              </a:rPr>
              <a:t> </a:t>
            </a:r>
            <a:r>
              <a:rPr lang="en-US" b="1" dirty="0">
                <a:solidFill>
                  <a:schemeClr val="bg2">
                    <a:lumMod val="90000"/>
                  </a:schemeClr>
                </a:solidFill>
              </a:rPr>
              <a:t>double</a:t>
            </a:r>
            <a:r>
              <a:rPr lang="en-US" dirty="0">
                <a:solidFill>
                  <a:schemeClr val="bg2">
                    <a:lumMod val="90000"/>
                  </a:schemeClr>
                </a:solidFill>
              </a:rPr>
              <a:t> area();  </a:t>
            </a:r>
          </a:p>
          <a:p>
            <a:pPr>
              <a:buNone/>
            </a:pPr>
            <a:r>
              <a:rPr lang="en-US" dirty="0">
                <a:solidFill>
                  <a:schemeClr val="bg2">
                    <a:lumMod val="90000"/>
                  </a:schemeClr>
                </a:solidFill>
              </a:rPr>
              <a:t>    </a:t>
            </a:r>
            <a:r>
              <a:rPr lang="en-US" b="1" dirty="0">
                <a:solidFill>
                  <a:schemeClr val="bg2">
                    <a:lumMod val="90000"/>
                  </a:schemeClr>
                </a:solidFill>
              </a:rPr>
              <a:t>public</a:t>
            </a:r>
            <a:r>
              <a:rPr lang="en-US" dirty="0">
                <a:solidFill>
                  <a:schemeClr val="bg2">
                    <a:lumMod val="90000"/>
                  </a:schemeClr>
                </a:solidFill>
              </a:rPr>
              <a:t> </a:t>
            </a:r>
            <a:r>
              <a:rPr lang="en-US" b="1" dirty="0">
                <a:solidFill>
                  <a:schemeClr val="bg2">
                    <a:lumMod val="90000"/>
                  </a:schemeClr>
                </a:solidFill>
              </a:rPr>
              <a:t>void</a:t>
            </a:r>
            <a:r>
              <a:rPr lang="en-US" dirty="0">
                <a:solidFill>
                  <a:schemeClr val="bg2">
                    <a:lumMod val="90000"/>
                  </a:schemeClr>
                </a:solidFill>
              </a:rPr>
              <a:t> display() {  </a:t>
            </a:r>
          </a:p>
          <a:p>
            <a:pPr>
              <a:buNone/>
            </a:pPr>
            <a:r>
              <a:rPr lang="en-US" dirty="0">
                <a:solidFill>
                  <a:schemeClr val="bg2">
                    <a:lumMod val="90000"/>
                  </a:schemeClr>
                </a:solidFill>
              </a:rPr>
              <a:t>        </a:t>
            </a:r>
            <a:r>
              <a:rPr lang="en-US" dirty="0" err="1">
                <a:solidFill>
                  <a:schemeClr val="bg2">
                    <a:lumMod val="90000"/>
                  </a:schemeClr>
                </a:solidFill>
              </a:rPr>
              <a:t>System.out.println</a:t>
            </a:r>
            <a:r>
              <a:rPr lang="en-US" dirty="0">
                <a:solidFill>
                  <a:schemeClr val="bg2">
                    <a:lumMod val="90000"/>
                  </a:schemeClr>
                </a:solidFill>
              </a:rPr>
              <a:t>("This is a shape.");  </a:t>
            </a:r>
          </a:p>
          <a:p>
            <a:pPr>
              <a:buNone/>
            </a:pPr>
            <a:r>
              <a:rPr lang="en-US" dirty="0">
                <a:solidFill>
                  <a:schemeClr val="bg2">
                    <a:lumMod val="90000"/>
                  </a:schemeClr>
                </a:solidFill>
              </a:rPr>
              <a:t>    }  </a:t>
            </a:r>
          </a:p>
          <a:p>
            <a:pPr>
              <a:buNone/>
            </a:pPr>
            <a:r>
              <a:rPr lang="en-US" dirty="0">
                <a:solidFill>
                  <a:schemeClr val="bg2">
                    <a:lumMod val="90000"/>
                  </a:schemeClr>
                </a:solidFill>
              </a:rPr>
              <a:t>}  </a:t>
            </a:r>
          </a:p>
          <a:p>
            <a:pPr>
              <a:buNone/>
            </a:pPr>
            <a:endParaRPr lang="en-US" dirty="0">
              <a:solidFill>
                <a:schemeClr val="bg2">
                  <a:lumMod val="90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5983311"/>
          </a:xfrm>
        </p:spPr>
        <p:txBody>
          <a:bodyPr>
            <a:normAutofit fontScale="92500" lnSpcReduction="20000"/>
          </a:bodyPr>
          <a:lstStyle/>
          <a:p>
            <a:pPr>
              <a:buNone/>
            </a:pPr>
            <a:r>
              <a:rPr lang="en-US" dirty="0">
                <a:solidFill>
                  <a:schemeClr val="bg2">
                    <a:lumMod val="90000"/>
                  </a:schemeClr>
                </a:solidFill>
              </a:rPr>
              <a:t>abstract </a:t>
            </a:r>
            <a:r>
              <a:rPr lang="en-US" b="1" dirty="0">
                <a:solidFill>
                  <a:schemeClr val="bg2">
                    <a:lumMod val="90000"/>
                  </a:schemeClr>
                </a:solidFill>
              </a:rPr>
              <a:t>class</a:t>
            </a:r>
            <a:r>
              <a:rPr lang="en-US" dirty="0">
                <a:solidFill>
                  <a:schemeClr val="bg2">
                    <a:lumMod val="90000"/>
                  </a:schemeClr>
                </a:solidFill>
              </a:rPr>
              <a:t> Bike{  </a:t>
            </a:r>
          </a:p>
          <a:p>
            <a:pPr>
              <a:buNone/>
            </a:pPr>
            <a:r>
              <a:rPr lang="en-US" dirty="0">
                <a:solidFill>
                  <a:schemeClr val="bg2">
                    <a:lumMod val="90000"/>
                  </a:schemeClr>
                </a:solidFill>
              </a:rPr>
              <a:t>  </a:t>
            </a:r>
            <a:r>
              <a:rPr lang="en-US" b="1" dirty="0">
                <a:solidFill>
                  <a:schemeClr val="bg2">
                    <a:lumMod val="90000"/>
                  </a:schemeClr>
                </a:solidFill>
              </a:rPr>
              <a:t>abstract</a:t>
            </a:r>
            <a:r>
              <a:rPr lang="en-US" dirty="0">
                <a:solidFill>
                  <a:schemeClr val="bg2">
                    <a:lumMod val="90000"/>
                  </a:schemeClr>
                </a:solidFill>
              </a:rPr>
              <a:t> </a:t>
            </a:r>
            <a:r>
              <a:rPr lang="en-US" b="1" dirty="0">
                <a:solidFill>
                  <a:schemeClr val="bg2">
                    <a:lumMod val="90000"/>
                  </a:schemeClr>
                </a:solidFill>
              </a:rPr>
              <a:t>void</a:t>
            </a:r>
            <a:r>
              <a:rPr lang="en-US" dirty="0">
                <a:solidFill>
                  <a:schemeClr val="bg2">
                    <a:lumMod val="90000"/>
                  </a:schemeClr>
                </a:solidFill>
              </a:rPr>
              <a:t> run();  </a:t>
            </a:r>
          </a:p>
          <a:p>
            <a:pPr>
              <a:buNone/>
            </a:pPr>
            <a:r>
              <a:rPr lang="en-US" dirty="0">
                <a:solidFill>
                  <a:schemeClr val="bg2">
                    <a:lumMod val="90000"/>
                  </a:schemeClr>
                </a:solidFill>
              </a:rPr>
              <a:t>}  </a:t>
            </a:r>
          </a:p>
          <a:p>
            <a:pPr>
              <a:buNone/>
            </a:pPr>
            <a:endParaRPr lang="en-US" dirty="0">
              <a:solidFill>
                <a:schemeClr val="bg2">
                  <a:lumMod val="90000"/>
                </a:schemeClr>
              </a:solidFill>
            </a:endParaRPr>
          </a:p>
          <a:p>
            <a:pPr>
              <a:buNone/>
            </a:pPr>
            <a:r>
              <a:rPr lang="en-US" b="1" dirty="0">
                <a:solidFill>
                  <a:schemeClr val="bg2">
                    <a:lumMod val="90000"/>
                  </a:schemeClr>
                </a:solidFill>
              </a:rPr>
              <a:t>class</a:t>
            </a:r>
            <a:r>
              <a:rPr lang="en-US" dirty="0">
                <a:solidFill>
                  <a:schemeClr val="bg2">
                    <a:lumMod val="90000"/>
                  </a:schemeClr>
                </a:solidFill>
              </a:rPr>
              <a:t> Honda4 </a:t>
            </a:r>
            <a:r>
              <a:rPr lang="en-US" b="1" dirty="0">
                <a:solidFill>
                  <a:schemeClr val="bg2">
                    <a:lumMod val="90000"/>
                  </a:schemeClr>
                </a:solidFill>
              </a:rPr>
              <a:t>extends</a:t>
            </a:r>
            <a:r>
              <a:rPr lang="en-US" dirty="0">
                <a:solidFill>
                  <a:schemeClr val="bg2">
                    <a:lumMod val="90000"/>
                  </a:schemeClr>
                </a:solidFill>
              </a:rPr>
              <a:t> Bike{  </a:t>
            </a:r>
          </a:p>
          <a:p>
            <a:pPr>
              <a:buNone/>
            </a:pPr>
            <a:r>
              <a:rPr lang="en-US" b="1" dirty="0">
                <a:solidFill>
                  <a:schemeClr val="bg2">
                    <a:lumMod val="90000"/>
                  </a:schemeClr>
                </a:solidFill>
              </a:rPr>
              <a:t>void</a:t>
            </a:r>
            <a:r>
              <a:rPr lang="en-US" dirty="0">
                <a:solidFill>
                  <a:schemeClr val="bg2">
                    <a:lumMod val="90000"/>
                  </a:schemeClr>
                </a:solidFill>
              </a:rPr>
              <a:t> run(){</a:t>
            </a:r>
          </a:p>
          <a:p>
            <a:pPr>
              <a:buNone/>
            </a:pPr>
            <a:r>
              <a:rPr lang="en-US" dirty="0">
                <a:solidFill>
                  <a:schemeClr val="bg2">
                    <a:lumMod val="90000"/>
                  </a:schemeClr>
                </a:solidFill>
              </a:rPr>
              <a:t>		</a:t>
            </a:r>
            <a:r>
              <a:rPr lang="en-US" dirty="0" err="1">
                <a:solidFill>
                  <a:schemeClr val="bg2">
                    <a:lumMod val="90000"/>
                  </a:schemeClr>
                </a:solidFill>
              </a:rPr>
              <a:t>System.out.println</a:t>
            </a:r>
            <a:r>
              <a:rPr lang="en-US" dirty="0">
                <a:solidFill>
                  <a:schemeClr val="bg2">
                    <a:lumMod val="90000"/>
                  </a:schemeClr>
                </a:solidFill>
              </a:rPr>
              <a:t>("running safely");</a:t>
            </a:r>
          </a:p>
          <a:p>
            <a:pPr>
              <a:buNone/>
            </a:pPr>
            <a:r>
              <a:rPr lang="en-US" dirty="0">
                <a:solidFill>
                  <a:schemeClr val="bg2">
                    <a:lumMod val="90000"/>
                  </a:schemeClr>
                </a:solidFill>
              </a:rPr>
              <a:t>}  </a:t>
            </a:r>
          </a:p>
          <a:p>
            <a:pPr>
              <a:buNone/>
            </a:pPr>
            <a:r>
              <a:rPr lang="en-US" b="1" dirty="0">
                <a:solidFill>
                  <a:schemeClr val="bg2">
                    <a:lumMod val="90000"/>
                  </a:schemeClr>
                </a:solidFill>
              </a:rPr>
              <a:t>public</a:t>
            </a:r>
            <a:r>
              <a:rPr lang="en-US" dirty="0">
                <a:solidFill>
                  <a:schemeClr val="bg2">
                    <a:lumMod val="90000"/>
                  </a:schemeClr>
                </a:solidFill>
              </a:rPr>
              <a:t> </a:t>
            </a:r>
            <a:r>
              <a:rPr lang="en-US" b="1" dirty="0">
                <a:solidFill>
                  <a:schemeClr val="bg2">
                    <a:lumMod val="90000"/>
                  </a:schemeClr>
                </a:solidFill>
              </a:rPr>
              <a:t>static</a:t>
            </a:r>
            <a:r>
              <a:rPr lang="en-US" dirty="0">
                <a:solidFill>
                  <a:schemeClr val="bg2">
                    <a:lumMod val="90000"/>
                  </a:schemeClr>
                </a:solidFill>
              </a:rPr>
              <a:t> </a:t>
            </a:r>
            <a:r>
              <a:rPr lang="en-US" b="1" dirty="0">
                <a:solidFill>
                  <a:schemeClr val="bg2">
                    <a:lumMod val="90000"/>
                  </a:schemeClr>
                </a:solidFill>
              </a:rPr>
              <a:t>void</a:t>
            </a:r>
            <a:r>
              <a:rPr lang="en-US" dirty="0">
                <a:solidFill>
                  <a:schemeClr val="bg2">
                    <a:lumMod val="90000"/>
                  </a:schemeClr>
                </a:solidFill>
              </a:rPr>
              <a:t> main(String </a:t>
            </a:r>
            <a:r>
              <a:rPr lang="en-US" dirty="0" err="1">
                <a:solidFill>
                  <a:schemeClr val="bg2">
                    <a:lumMod val="90000"/>
                  </a:schemeClr>
                </a:solidFill>
              </a:rPr>
              <a:t>args</a:t>
            </a:r>
            <a:r>
              <a:rPr lang="en-US" dirty="0">
                <a:solidFill>
                  <a:schemeClr val="bg2">
                    <a:lumMod val="90000"/>
                  </a:schemeClr>
                </a:solidFill>
              </a:rPr>
              <a:t>[]){  </a:t>
            </a:r>
          </a:p>
          <a:p>
            <a:pPr>
              <a:buNone/>
            </a:pPr>
            <a:r>
              <a:rPr lang="en-US" dirty="0">
                <a:solidFill>
                  <a:schemeClr val="bg2">
                    <a:lumMod val="90000"/>
                  </a:schemeClr>
                </a:solidFill>
              </a:rPr>
              <a:t> Bike </a:t>
            </a:r>
            <a:r>
              <a:rPr lang="en-US" dirty="0" err="1">
                <a:solidFill>
                  <a:schemeClr val="bg2">
                    <a:lumMod val="90000"/>
                  </a:schemeClr>
                </a:solidFill>
              </a:rPr>
              <a:t>obj</a:t>
            </a:r>
            <a:r>
              <a:rPr lang="en-US" dirty="0">
                <a:solidFill>
                  <a:schemeClr val="bg2">
                    <a:lumMod val="90000"/>
                  </a:schemeClr>
                </a:solidFill>
              </a:rPr>
              <a:t> = </a:t>
            </a:r>
            <a:r>
              <a:rPr lang="en-US" b="1" dirty="0">
                <a:solidFill>
                  <a:schemeClr val="bg2">
                    <a:lumMod val="90000"/>
                  </a:schemeClr>
                </a:solidFill>
              </a:rPr>
              <a:t>new</a:t>
            </a:r>
            <a:r>
              <a:rPr lang="en-US" dirty="0">
                <a:solidFill>
                  <a:schemeClr val="bg2">
                    <a:lumMod val="90000"/>
                  </a:schemeClr>
                </a:solidFill>
              </a:rPr>
              <a:t> Honda4();  </a:t>
            </a:r>
          </a:p>
          <a:p>
            <a:pPr>
              <a:buNone/>
            </a:pPr>
            <a:r>
              <a:rPr lang="en-US" dirty="0">
                <a:solidFill>
                  <a:schemeClr val="bg2">
                    <a:lumMod val="90000"/>
                  </a:schemeClr>
                </a:solidFill>
              </a:rPr>
              <a:t> </a:t>
            </a:r>
            <a:r>
              <a:rPr lang="en-US" dirty="0" err="1">
                <a:solidFill>
                  <a:schemeClr val="bg2">
                    <a:lumMod val="90000"/>
                  </a:schemeClr>
                </a:solidFill>
              </a:rPr>
              <a:t>obj.run</a:t>
            </a:r>
            <a:r>
              <a:rPr lang="en-US" dirty="0">
                <a:solidFill>
                  <a:schemeClr val="bg2">
                    <a:lumMod val="90000"/>
                  </a:schemeClr>
                </a:solidFill>
              </a:rPr>
              <a:t>();  </a:t>
            </a:r>
          </a:p>
          <a:p>
            <a:pPr>
              <a:buNone/>
            </a:pPr>
            <a:r>
              <a:rPr lang="en-US" dirty="0">
                <a:solidFill>
                  <a:schemeClr val="bg2">
                    <a:lumMod val="90000"/>
                  </a:schemeClr>
                </a:solidFill>
              </a:rPr>
              <a:t>}  </a:t>
            </a:r>
          </a:p>
          <a:p>
            <a:pPr>
              <a:buNone/>
            </a:pPr>
            <a:r>
              <a:rPr lang="en-US" dirty="0">
                <a:solidFill>
                  <a:schemeClr val="bg2">
                    <a:lumMod val="90000"/>
                  </a:schemeClr>
                </a:solidFill>
              </a:rPr>
              <a:t>}  </a:t>
            </a:r>
          </a:p>
          <a:p>
            <a:pPr>
              <a:buNone/>
            </a:pPr>
            <a:endParaRPr lang="en-US" dirty="0">
              <a:solidFill>
                <a:schemeClr val="bg2">
                  <a:lumMod val="90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90000"/>
                  </a:schemeClr>
                </a:solidFill>
              </a:rPr>
              <a:t>Interface</a:t>
            </a:r>
          </a:p>
        </p:txBody>
      </p:sp>
      <p:sp>
        <p:nvSpPr>
          <p:cNvPr id="3" name="Content Placeholder 2"/>
          <p:cNvSpPr>
            <a:spLocks noGrp="1"/>
          </p:cNvSpPr>
          <p:nvPr>
            <p:ph idx="1"/>
          </p:nvPr>
        </p:nvSpPr>
        <p:spPr/>
        <p:txBody>
          <a:bodyPr/>
          <a:lstStyle/>
          <a:p>
            <a:pPr algn="just"/>
            <a:r>
              <a:rPr lang="en-US" b="1" dirty="0">
                <a:solidFill>
                  <a:schemeClr val="bg2">
                    <a:lumMod val="90000"/>
                  </a:schemeClr>
                </a:solidFill>
              </a:rPr>
              <a:t>Interface</a:t>
            </a:r>
            <a:r>
              <a:rPr lang="en-US" dirty="0">
                <a:solidFill>
                  <a:schemeClr val="bg2">
                    <a:lumMod val="90000"/>
                  </a:schemeClr>
                </a:solidFill>
              </a:rPr>
              <a:t> is a reference type that acts as a blueprint for classes. </a:t>
            </a:r>
          </a:p>
          <a:p>
            <a:pPr algn="just"/>
            <a:endParaRPr lang="en-US" dirty="0">
              <a:solidFill>
                <a:schemeClr val="bg2">
                  <a:lumMod val="90000"/>
                </a:schemeClr>
              </a:solidFill>
            </a:endParaRPr>
          </a:p>
          <a:p>
            <a:pPr algn="just"/>
            <a:r>
              <a:rPr lang="en-US" dirty="0">
                <a:solidFill>
                  <a:schemeClr val="bg2">
                    <a:lumMod val="90000"/>
                  </a:schemeClr>
                </a:solidFill>
              </a:rPr>
              <a:t>It contains abstract methods (methods without a body) and constants. </a:t>
            </a:r>
          </a:p>
          <a:p>
            <a:pPr algn="just"/>
            <a:endParaRPr lang="en-US" dirty="0">
              <a:solidFill>
                <a:schemeClr val="bg2">
                  <a:lumMod val="90000"/>
                </a:schemeClr>
              </a:solidFill>
            </a:endParaRPr>
          </a:p>
          <a:p>
            <a:pPr algn="just"/>
            <a:r>
              <a:rPr lang="en-US" dirty="0">
                <a:solidFill>
                  <a:schemeClr val="bg2">
                    <a:lumMod val="90000"/>
                  </a:schemeClr>
                </a:solidFill>
              </a:rPr>
              <a:t>An interface is used to achieve </a:t>
            </a:r>
            <a:r>
              <a:rPr lang="en-US" b="1" dirty="0">
                <a:solidFill>
                  <a:schemeClr val="bg2">
                    <a:lumMod val="90000"/>
                  </a:schemeClr>
                </a:solidFill>
              </a:rPr>
              <a:t>abstraction</a:t>
            </a:r>
            <a:r>
              <a:rPr lang="en-US" dirty="0">
                <a:solidFill>
                  <a:schemeClr val="bg2">
                    <a:lumMod val="90000"/>
                  </a:schemeClr>
                </a:solidFill>
              </a:rPr>
              <a:t> and </a:t>
            </a:r>
            <a:r>
              <a:rPr lang="en-US" b="1" dirty="0">
                <a:solidFill>
                  <a:schemeClr val="bg2">
                    <a:lumMod val="90000"/>
                  </a:schemeClr>
                </a:solidFill>
              </a:rPr>
              <a:t>multiple inheritance</a:t>
            </a:r>
            <a:r>
              <a:rPr lang="en-US" dirty="0">
                <a:solidFill>
                  <a:schemeClr val="bg2">
                    <a:lumMod val="90000"/>
                  </a:schemeClr>
                </a:solidFill>
              </a:rPr>
              <a:t> in Java.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85776"/>
            <a:ext cx="8229600" cy="1143000"/>
          </a:xfrm>
        </p:spPr>
        <p:txBody>
          <a:bodyPr/>
          <a:lstStyle/>
          <a:p>
            <a:r>
              <a:rPr lang="en-US" dirty="0">
                <a:solidFill>
                  <a:schemeClr val="bg2">
                    <a:lumMod val="90000"/>
                  </a:schemeClr>
                </a:solidFill>
              </a:rPr>
              <a:t>Key Characteristics of an Interface</a:t>
            </a:r>
          </a:p>
        </p:txBody>
      </p:sp>
      <p:sp>
        <p:nvSpPr>
          <p:cNvPr id="3" name="Content Placeholder 2"/>
          <p:cNvSpPr>
            <a:spLocks noGrp="1"/>
          </p:cNvSpPr>
          <p:nvPr>
            <p:ph idx="1"/>
          </p:nvPr>
        </p:nvSpPr>
        <p:spPr>
          <a:xfrm>
            <a:off x="457200" y="857232"/>
            <a:ext cx="8229600" cy="5268931"/>
          </a:xfrm>
        </p:spPr>
        <p:txBody>
          <a:bodyPr>
            <a:normAutofit lnSpcReduction="10000"/>
          </a:bodyPr>
          <a:lstStyle/>
          <a:p>
            <a:pPr algn="just"/>
            <a:r>
              <a:rPr lang="en-US" b="1" dirty="0">
                <a:solidFill>
                  <a:schemeClr val="bg2">
                    <a:lumMod val="90000"/>
                  </a:schemeClr>
                </a:solidFill>
              </a:rPr>
              <a:t>Abstract Methods Only</a:t>
            </a:r>
            <a:r>
              <a:rPr lang="en-US" dirty="0">
                <a:solidFill>
                  <a:schemeClr val="bg2">
                    <a:lumMod val="90000"/>
                  </a:schemeClr>
                </a:solidFill>
              </a:rPr>
              <a:t>: By default, all methods in an interface are </a:t>
            </a:r>
            <a:r>
              <a:rPr lang="en-US" b="1" dirty="0">
                <a:solidFill>
                  <a:schemeClr val="bg2">
                    <a:lumMod val="90000"/>
                  </a:schemeClr>
                </a:solidFill>
              </a:rPr>
              <a:t>public and abstract</a:t>
            </a:r>
            <a:r>
              <a:rPr lang="en-US" dirty="0">
                <a:solidFill>
                  <a:schemeClr val="bg2">
                    <a:lumMod val="90000"/>
                  </a:schemeClr>
                </a:solidFill>
              </a:rPr>
              <a:t> (before Java 8).</a:t>
            </a:r>
          </a:p>
          <a:p>
            <a:pPr algn="just"/>
            <a:endParaRPr lang="en-US" b="1" dirty="0">
              <a:solidFill>
                <a:schemeClr val="bg2">
                  <a:lumMod val="90000"/>
                </a:schemeClr>
              </a:solidFill>
            </a:endParaRPr>
          </a:p>
          <a:p>
            <a:pPr algn="just"/>
            <a:r>
              <a:rPr lang="en-US" b="1" dirty="0">
                <a:solidFill>
                  <a:schemeClr val="bg2">
                    <a:lumMod val="90000"/>
                  </a:schemeClr>
                </a:solidFill>
              </a:rPr>
              <a:t>Constant Fields</a:t>
            </a:r>
            <a:r>
              <a:rPr lang="en-US" dirty="0">
                <a:solidFill>
                  <a:schemeClr val="bg2">
                    <a:lumMod val="90000"/>
                  </a:schemeClr>
                </a:solidFill>
              </a:rPr>
              <a:t>: Variables in an interface are implicitly </a:t>
            </a:r>
            <a:r>
              <a:rPr lang="en-US" b="1" dirty="0">
                <a:solidFill>
                  <a:schemeClr val="bg2">
                    <a:lumMod val="90000"/>
                  </a:schemeClr>
                </a:solidFill>
              </a:rPr>
              <a:t>public, static, and final</a:t>
            </a:r>
            <a:r>
              <a:rPr lang="en-US" dirty="0">
                <a:solidFill>
                  <a:schemeClr val="bg2">
                    <a:lumMod val="90000"/>
                  </a:schemeClr>
                </a:solidFill>
              </a:rPr>
              <a:t>.</a:t>
            </a:r>
          </a:p>
          <a:p>
            <a:pPr algn="just"/>
            <a:endParaRPr lang="en-US" dirty="0">
              <a:solidFill>
                <a:schemeClr val="bg2">
                  <a:lumMod val="90000"/>
                </a:schemeClr>
              </a:solidFill>
            </a:endParaRPr>
          </a:p>
          <a:p>
            <a:pPr algn="just"/>
            <a:r>
              <a:rPr lang="en-US" b="1" dirty="0">
                <a:solidFill>
                  <a:schemeClr val="bg2">
                    <a:lumMod val="90000"/>
                  </a:schemeClr>
                </a:solidFill>
              </a:rPr>
              <a:t>No Constructors</a:t>
            </a:r>
            <a:r>
              <a:rPr lang="en-US" dirty="0">
                <a:solidFill>
                  <a:schemeClr val="bg2">
                    <a:lumMod val="90000"/>
                  </a:schemeClr>
                </a:solidFill>
              </a:rPr>
              <a:t>: Interfaces </a:t>
            </a:r>
            <a:r>
              <a:rPr lang="en-US" b="1" dirty="0">
                <a:solidFill>
                  <a:schemeClr val="bg2">
                    <a:lumMod val="90000"/>
                  </a:schemeClr>
                </a:solidFill>
              </a:rPr>
              <a:t>cannot</a:t>
            </a:r>
            <a:r>
              <a:rPr lang="en-US" dirty="0">
                <a:solidFill>
                  <a:schemeClr val="bg2">
                    <a:lumMod val="90000"/>
                  </a:schemeClr>
                </a:solidFill>
              </a:rPr>
              <a:t> have constructors since they cannot be instantiated.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b="1" dirty="0">
                <a:solidFill>
                  <a:schemeClr val="bg2">
                    <a:lumMod val="90000"/>
                  </a:schemeClr>
                </a:solidFill>
              </a:rPr>
              <a:t>Multiple Inheritance Support</a:t>
            </a:r>
            <a:r>
              <a:rPr lang="en-US" dirty="0">
                <a:solidFill>
                  <a:schemeClr val="bg2">
                    <a:lumMod val="90000"/>
                  </a:schemeClr>
                </a:solidFill>
              </a:rPr>
              <a:t>: A class can implement multiple interfaces, overcoming Java’s limitation of single inheritance.</a:t>
            </a:r>
          </a:p>
          <a:p>
            <a:pPr algn="just"/>
            <a:endParaRPr lang="en-US" b="1" dirty="0">
              <a:solidFill>
                <a:schemeClr val="bg2">
                  <a:lumMod val="90000"/>
                </a:schemeClr>
              </a:solidFill>
            </a:endParaRPr>
          </a:p>
          <a:p>
            <a:pPr algn="just"/>
            <a:r>
              <a:rPr lang="en-US" b="1" dirty="0">
                <a:solidFill>
                  <a:schemeClr val="bg2">
                    <a:lumMod val="90000"/>
                  </a:schemeClr>
                </a:solidFill>
              </a:rPr>
              <a:t>Implementation by Classes</a:t>
            </a:r>
            <a:r>
              <a:rPr lang="en-US" dirty="0">
                <a:solidFill>
                  <a:schemeClr val="bg2">
                    <a:lumMod val="90000"/>
                  </a:schemeClr>
                </a:solidFill>
              </a:rPr>
              <a:t>: A class must implement all methods of an interface unless it is an </a:t>
            </a:r>
            <a:r>
              <a:rPr lang="en-US" b="1" dirty="0">
                <a:solidFill>
                  <a:schemeClr val="bg2">
                    <a:lumMod val="90000"/>
                  </a:schemeClr>
                </a:solidFill>
              </a:rPr>
              <a:t>abstract class</a:t>
            </a:r>
            <a:r>
              <a:rPr lang="en-US" dirty="0">
                <a:solidFill>
                  <a:schemeClr val="bg2">
                    <a:lumMod val="90000"/>
                  </a:schemeClr>
                </a:solidFill>
              </a:rPr>
              <a:t>.</a:t>
            </a:r>
          </a:p>
        </p:txBody>
      </p:sp>
      <p:sp>
        <p:nvSpPr>
          <p:cNvPr id="4" name="Title 1"/>
          <p:cNvSpPr>
            <a:spLocks noGrp="1"/>
          </p:cNvSpPr>
          <p:nvPr>
            <p:ph type="title"/>
          </p:nvPr>
        </p:nvSpPr>
        <p:spPr/>
        <p:txBody>
          <a:bodyPr/>
          <a:lstStyle/>
          <a:p>
            <a:r>
              <a:rPr lang="en-US" dirty="0">
                <a:solidFill>
                  <a:schemeClr val="bg2">
                    <a:lumMod val="90000"/>
                  </a:schemeClr>
                </a:solidFill>
              </a:rPr>
              <a:t>Key Characteristics of an Interface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lumMod val="90000"/>
                  </a:schemeClr>
                </a:solidFill>
              </a:rPr>
              <a:t>Defining an Interface</a:t>
            </a:r>
          </a:p>
        </p:txBody>
      </p:sp>
      <p:sp>
        <p:nvSpPr>
          <p:cNvPr id="3" name="Content Placeholder 2"/>
          <p:cNvSpPr>
            <a:spLocks noGrp="1"/>
          </p:cNvSpPr>
          <p:nvPr>
            <p:ph idx="1"/>
          </p:nvPr>
        </p:nvSpPr>
        <p:spPr/>
        <p:txBody>
          <a:bodyPr/>
          <a:lstStyle/>
          <a:p>
            <a:pPr>
              <a:buNone/>
            </a:pPr>
            <a:r>
              <a:rPr lang="en-US" dirty="0">
                <a:solidFill>
                  <a:schemeClr val="bg2">
                    <a:lumMod val="90000"/>
                  </a:schemeClr>
                </a:solidFill>
              </a:rPr>
              <a:t>// Defining an interface</a:t>
            </a:r>
          </a:p>
          <a:p>
            <a:pPr>
              <a:buNone/>
            </a:pPr>
            <a:r>
              <a:rPr lang="en-US" dirty="0">
                <a:solidFill>
                  <a:schemeClr val="bg2">
                    <a:lumMod val="90000"/>
                  </a:schemeClr>
                </a:solidFill>
              </a:rPr>
              <a:t>interface Animal {</a:t>
            </a:r>
          </a:p>
          <a:p>
            <a:pPr>
              <a:buNone/>
            </a:pPr>
            <a:r>
              <a:rPr lang="en-US" dirty="0">
                <a:solidFill>
                  <a:schemeClr val="bg2">
                    <a:lumMod val="90000"/>
                  </a:schemeClr>
                </a:solidFill>
              </a:rPr>
              <a:t>    void </a:t>
            </a:r>
            <a:r>
              <a:rPr lang="en-US" dirty="0" err="1">
                <a:solidFill>
                  <a:schemeClr val="bg2">
                    <a:lumMod val="90000"/>
                  </a:schemeClr>
                </a:solidFill>
              </a:rPr>
              <a:t>makeSound</a:t>
            </a:r>
            <a:r>
              <a:rPr lang="en-US" dirty="0">
                <a:solidFill>
                  <a:schemeClr val="bg2">
                    <a:lumMod val="90000"/>
                  </a:schemeClr>
                </a:solidFill>
              </a:rPr>
              <a:t>(); </a:t>
            </a:r>
          </a:p>
          <a:p>
            <a:pPr>
              <a:buNone/>
            </a:pPr>
            <a:r>
              <a:rPr lang="en-US" dirty="0">
                <a:solidFill>
                  <a:schemeClr val="bg2">
                    <a:lumMod val="90000"/>
                  </a:schemeClr>
                </a:solidFill>
              </a:rPr>
              <a:t>	}</a:t>
            </a:r>
          </a:p>
          <a:p>
            <a:pPr>
              <a:buNone/>
            </a:pPr>
            <a:endParaRPr lang="en-US" dirty="0">
              <a:solidFill>
                <a:schemeClr val="bg2">
                  <a:lumMod val="90000"/>
                </a:scheme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6286544"/>
          </a:xfrm>
        </p:spPr>
        <p:txBody>
          <a:bodyPr>
            <a:normAutofit fontScale="92500" lnSpcReduction="20000"/>
          </a:bodyPr>
          <a:lstStyle/>
          <a:p>
            <a:pPr>
              <a:buNone/>
            </a:pPr>
            <a:r>
              <a:rPr lang="en-US" dirty="0">
                <a:solidFill>
                  <a:schemeClr val="bg2">
                    <a:lumMod val="90000"/>
                  </a:schemeClr>
                </a:solidFill>
              </a:rPr>
              <a:t>// Implementing the interface</a:t>
            </a:r>
          </a:p>
          <a:p>
            <a:pPr>
              <a:buNone/>
            </a:pPr>
            <a:r>
              <a:rPr lang="en-US" dirty="0">
                <a:solidFill>
                  <a:schemeClr val="bg2">
                    <a:lumMod val="90000"/>
                  </a:schemeClr>
                </a:solidFill>
              </a:rPr>
              <a:t>class Dog implements Animal {</a:t>
            </a:r>
          </a:p>
          <a:p>
            <a:pPr>
              <a:buNone/>
            </a:pPr>
            <a:r>
              <a:rPr lang="en-US" dirty="0">
                <a:solidFill>
                  <a:schemeClr val="bg2">
                    <a:lumMod val="90000"/>
                  </a:schemeClr>
                </a:solidFill>
              </a:rPr>
              <a:t>    public void </a:t>
            </a:r>
            <a:r>
              <a:rPr lang="en-US" dirty="0" err="1">
                <a:solidFill>
                  <a:schemeClr val="bg2">
                    <a:lumMod val="90000"/>
                  </a:schemeClr>
                </a:solidFill>
              </a:rPr>
              <a:t>makeSound</a:t>
            </a:r>
            <a:r>
              <a:rPr lang="en-US" dirty="0">
                <a:solidFill>
                  <a:schemeClr val="bg2">
                    <a:lumMod val="90000"/>
                  </a:schemeClr>
                </a:solidFill>
              </a:rPr>
              <a:t>() {</a:t>
            </a:r>
          </a:p>
          <a:p>
            <a:pPr>
              <a:buNone/>
            </a:pPr>
            <a:r>
              <a:rPr lang="en-US" dirty="0">
                <a:solidFill>
                  <a:schemeClr val="bg2">
                    <a:lumMod val="90000"/>
                  </a:schemeClr>
                </a:solidFill>
              </a:rPr>
              <a:t>        </a:t>
            </a:r>
            <a:r>
              <a:rPr lang="en-US" dirty="0" err="1">
                <a:solidFill>
                  <a:schemeClr val="bg2">
                    <a:lumMod val="90000"/>
                  </a:schemeClr>
                </a:solidFill>
              </a:rPr>
              <a:t>System.out.println</a:t>
            </a:r>
            <a:r>
              <a:rPr lang="en-US" dirty="0">
                <a:solidFill>
                  <a:schemeClr val="bg2">
                    <a:lumMod val="90000"/>
                  </a:schemeClr>
                </a:solidFill>
              </a:rPr>
              <a:t>("Woof! Woof!");</a:t>
            </a:r>
          </a:p>
          <a:p>
            <a:pPr>
              <a:buNone/>
            </a:pPr>
            <a:r>
              <a:rPr lang="en-US" dirty="0">
                <a:solidFill>
                  <a:schemeClr val="bg2">
                    <a:lumMod val="90000"/>
                  </a:schemeClr>
                </a:solidFill>
              </a:rPr>
              <a:t>    }</a:t>
            </a:r>
          </a:p>
          <a:p>
            <a:pPr>
              <a:buNone/>
            </a:pPr>
            <a:r>
              <a:rPr lang="en-US" dirty="0">
                <a:solidFill>
                  <a:schemeClr val="bg2">
                    <a:lumMod val="90000"/>
                  </a:schemeClr>
                </a:solidFill>
              </a:rPr>
              <a:t>}</a:t>
            </a:r>
          </a:p>
          <a:p>
            <a:pPr>
              <a:buNone/>
            </a:pPr>
            <a:endParaRPr lang="en-US" dirty="0">
              <a:solidFill>
                <a:schemeClr val="bg2">
                  <a:lumMod val="90000"/>
                </a:schemeClr>
              </a:solidFill>
            </a:endParaRPr>
          </a:p>
          <a:p>
            <a:pPr>
              <a:buNone/>
            </a:pPr>
            <a:r>
              <a:rPr lang="en-US" dirty="0">
                <a:solidFill>
                  <a:schemeClr val="bg2">
                    <a:lumMod val="90000"/>
                  </a:schemeClr>
                </a:solidFill>
              </a:rPr>
              <a:t>public class </a:t>
            </a:r>
            <a:r>
              <a:rPr lang="en-US" dirty="0" err="1">
                <a:solidFill>
                  <a:schemeClr val="bg2">
                    <a:lumMod val="90000"/>
                  </a:schemeClr>
                </a:solidFill>
              </a:rPr>
              <a:t>InterfaceExample</a:t>
            </a:r>
            <a:r>
              <a:rPr lang="en-US" dirty="0">
                <a:solidFill>
                  <a:schemeClr val="bg2">
                    <a:lumMod val="90000"/>
                  </a:schemeClr>
                </a:solidFill>
              </a:rPr>
              <a:t> {</a:t>
            </a:r>
          </a:p>
          <a:p>
            <a:pPr>
              <a:buNone/>
            </a:pPr>
            <a:r>
              <a:rPr lang="en-US" dirty="0">
                <a:solidFill>
                  <a:schemeClr val="bg2">
                    <a:lumMod val="90000"/>
                  </a:schemeClr>
                </a:solidFill>
              </a:rPr>
              <a:t>    public static void main(String[] </a:t>
            </a:r>
            <a:r>
              <a:rPr lang="en-US" dirty="0" err="1">
                <a:solidFill>
                  <a:schemeClr val="bg2">
                    <a:lumMod val="90000"/>
                  </a:schemeClr>
                </a:solidFill>
              </a:rPr>
              <a:t>args</a:t>
            </a:r>
            <a:r>
              <a:rPr lang="en-US" dirty="0">
                <a:solidFill>
                  <a:schemeClr val="bg2">
                    <a:lumMod val="90000"/>
                  </a:schemeClr>
                </a:solidFill>
              </a:rPr>
              <a:t>) {</a:t>
            </a:r>
          </a:p>
          <a:p>
            <a:pPr>
              <a:buNone/>
            </a:pPr>
            <a:r>
              <a:rPr lang="en-US" dirty="0">
                <a:solidFill>
                  <a:schemeClr val="bg2">
                    <a:lumMod val="90000"/>
                  </a:schemeClr>
                </a:solidFill>
              </a:rPr>
              <a:t>        Animal </a:t>
            </a:r>
            <a:r>
              <a:rPr lang="en-US" dirty="0" err="1">
                <a:solidFill>
                  <a:schemeClr val="bg2">
                    <a:lumMod val="90000"/>
                  </a:schemeClr>
                </a:solidFill>
              </a:rPr>
              <a:t>myDog</a:t>
            </a:r>
            <a:r>
              <a:rPr lang="en-US" dirty="0">
                <a:solidFill>
                  <a:schemeClr val="bg2">
                    <a:lumMod val="90000"/>
                  </a:schemeClr>
                </a:solidFill>
              </a:rPr>
              <a:t> = new Dog();</a:t>
            </a:r>
          </a:p>
          <a:p>
            <a:pPr>
              <a:buNone/>
            </a:pPr>
            <a:r>
              <a:rPr lang="en-US" dirty="0">
                <a:solidFill>
                  <a:schemeClr val="bg2">
                    <a:lumMod val="90000"/>
                  </a:schemeClr>
                </a:solidFill>
              </a:rPr>
              <a:t>        </a:t>
            </a:r>
            <a:r>
              <a:rPr lang="en-US" dirty="0" err="1">
                <a:solidFill>
                  <a:schemeClr val="bg2">
                    <a:lumMod val="90000"/>
                  </a:schemeClr>
                </a:solidFill>
              </a:rPr>
              <a:t>myDog.makeSound</a:t>
            </a:r>
            <a:r>
              <a:rPr lang="en-US" dirty="0">
                <a:solidFill>
                  <a:schemeClr val="bg2">
                    <a:lumMod val="90000"/>
                  </a:schemeClr>
                </a:solidFill>
              </a:rPr>
              <a:t>(); // Output: Woof! Woof!</a:t>
            </a:r>
          </a:p>
          <a:p>
            <a:pPr>
              <a:buNone/>
            </a:pPr>
            <a:r>
              <a:rPr lang="en-US" dirty="0">
                <a:solidFill>
                  <a:schemeClr val="bg2">
                    <a:lumMod val="90000"/>
                  </a:schemeClr>
                </a:solidFill>
              </a:rPr>
              <a:t>    }</a:t>
            </a:r>
          </a:p>
          <a:p>
            <a:pPr>
              <a:buNone/>
            </a:pPr>
            <a:r>
              <a:rPr lang="en-US" dirty="0">
                <a:solidFill>
                  <a:schemeClr val="bg2">
                    <a:lumMod val="90000"/>
                  </a:schemeClr>
                </a:solidFill>
              </a:rPr>
              <a:t>}</a:t>
            </a:r>
          </a:p>
          <a:p>
            <a:pPr>
              <a:buNone/>
            </a:pPr>
            <a:endParaRPr lang="en-US" dirty="0">
              <a:solidFill>
                <a:schemeClr val="bg2">
                  <a:lumMod val="90000"/>
                </a:schemeClr>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The relationship between class and interface"/>
          <p:cNvPicPr/>
          <p:nvPr/>
        </p:nvPicPr>
        <p:blipFill>
          <a:blip r:embed="rId2"/>
          <a:srcRect/>
          <a:stretch>
            <a:fillRect/>
          </a:stretch>
        </p:blipFill>
        <p:spPr bwMode="auto">
          <a:xfrm>
            <a:off x="1071538" y="2069465"/>
            <a:ext cx="6715172" cy="271907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2">
                    <a:lumMod val="90000"/>
                  </a:schemeClr>
                </a:solidFill>
              </a:rPr>
              <a:t>Multiple Inheritance in Java</a:t>
            </a:r>
          </a:p>
        </p:txBody>
      </p:sp>
      <p:pic>
        <p:nvPicPr>
          <p:cNvPr id="4" name="Content Placeholder 3" descr=" multiple inheritance in java"/>
          <p:cNvPicPr>
            <a:picLocks noGrp="1"/>
          </p:cNvPicPr>
          <p:nvPr>
            <p:ph idx="1"/>
          </p:nvPr>
        </p:nvPicPr>
        <p:blipFill>
          <a:blip r:embed="rId2"/>
          <a:srcRect/>
          <a:stretch>
            <a:fillRect/>
          </a:stretch>
        </p:blipFill>
        <p:spPr bwMode="auto">
          <a:xfrm>
            <a:off x="1123950" y="2491581"/>
            <a:ext cx="6896100" cy="27432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643710"/>
          </a:xfrm>
        </p:spPr>
        <p:txBody>
          <a:bodyPr>
            <a:normAutofit/>
          </a:bodyPr>
          <a:lstStyle/>
          <a:p>
            <a:pPr>
              <a:buNone/>
            </a:pPr>
            <a:r>
              <a:rPr lang="en-US" dirty="0">
                <a:solidFill>
                  <a:schemeClr val="bg2">
                    <a:lumMod val="90000"/>
                  </a:schemeClr>
                </a:solidFill>
              </a:rPr>
              <a:t>interface Printable{  </a:t>
            </a:r>
          </a:p>
          <a:p>
            <a:pPr>
              <a:buNone/>
            </a:pPr>
            <a:r>
              <a:rPr lang="en-US" b="1" dirty="0">
                <a:solidFill>
                  <a:schemeClr val="bg2">
                    <a:lumMod val="90000"/>
                  </a:schemeClr>
                </a:solidFill>
              </a:rPr>
              <a:t>void</a:t>
            </a:r>
            <a:r>
              <a:rPr lang="en-US" dirty="0">
                <a:solidFill>
                  <a:schemeClr val="bg2">
                    <a:lumMod val="90000"/>
                  </a:schemeClr>
                </a:solidFill>
              </a:rPr>
              <a:t> print();  </a:t>
            </a:r>
          </a:p>
          <a:p>
            <a:pPr>
              <a:buNone/>
            </a:pPr>
            <a:r>
              <a:rPr lang="en-US" dirty="0">
                <a:solidFill>
                  <a:schemeClr val="bg2">
                    <a:lumMod val="90000"/>
                  </a:schemeClr>
                </a:solidFill>
              </a:rPr>
              <a:t>}  </a:t>
            </a:r>
          </a:p>
          <a:p>
            <a:pPr>
              <a:buNone/>
            </a:pPr>
            <a:endParaRPr lang="en-US" dirty="0">
              <a:solidFill>
                <a:schemeClr val="bg2">
                  <a:lumMod val="90000"/>
                </a:schemeClr>
              </a:solidFill>
            </a:endParaRPr>
          </a:p>
          <a:p>
            <a:pPr>
              <a:buNone/>
            </a:pPr>
            <a:r>
              <a:rPr lang="en-US" b="1" dirty="0">
                <a:solidFill>
                  <a:schemeClr val="bg2">
                    <a:lumMod val="90000"/>
                  </a:schemeClr>
                </a:solidFill>
              </a:rPr>
              <a:t>interface</a:t>
            </a:r>
            <a:r>
              <a:rPr lang="en-US" dirty="0">
                <a:solidFill>
                  <a:schemeClr val="bg2">
                    <a:lumMod val="90000"/>
                  </a:schemeClr>
                </a:solidFill>
              </a:rPr>
              <a:t> </a:t>
            </a:r>
            <a:r>
              <a:rPr lang="en-US" dirty="0" err="1">
                <a:solidFill>
                  <a:schemeClr val="bg2">
                    <a:lumMod val="90000"/>
                  </a:schemeClr>
                </a:solidFill>
              </a:rPr>
              <a:t>Showable</a:t>
            </a:r>
            <a:r>
              <a:rPr lang="en-US" dirty="0">
                <a:solidFill>
                  <a:schemeClr val="bg2">
                    <a:lumMod val="90000"/>
                  </a:schemeClr>
                </a:solidFill>
              </a:rPr>
              <a:t>{  </a:t>
            </a:r>
          </a:p>
          <a:p>
            <a:pPr>
              <a:buNone/>
            </a:pPr>
            <a:r>
              <a:rPr lang="en-US" b="1" dirty="0">
                <a:solidFill>
                  <a:schemeClr val="bg2">
                    <a:lumMod val="90000"/>
                  </a:schemeClr>
                </a:solidFill>
              </a:rPr>
              <a:t>void</a:t>
            </a:r>
            <a:r>
              <a:rPr lang="en-US" dirty="0">
                <a:solidFill>
                  <a:schemeClr val="bg2">
                    <a:lumMod val="90000"/>
                  </a:schemeClr>
                </a:solidFill>
              </a:rPr>
              <a:t> show();  </a:t>
            </a:r>
          </a:p>
          <a:p>
            <a:pPr>
              <a:buNone/>
            </a:pPr>
            <a:r>
              <a:rPr lang="en-US" dirty="0">
                <a:solidFill>
                  <a:schemeClr val="bg2">
                    <a:lumMod val="90000"/>
                  </a:schemeClr>
                </a:solidFill>
              </a:rPr>
              <a:t>}  </a:t>
            </a:r>
          </a:p>
          <a:p>
            <a:pPr>
              <a:buNone/>
            </a:pPr>
            <a:endParaRPr lang="en-US" dirty="0">
              <a:solidFill>
                <a:schemeClr val="bg2">
                  <a:lumMod val="90000"/>
                </a:schemeClr>
              </a:solidFill>
            </a:endParaRPr>
          </a:p>
          <a:p>
            <a:pPr>
              <a:buNone/>
            </a:pPr>
            <a:endParaRPr lang="en-US" dirty="0">
              <a:solidFill>
                <a:schemeClr val="bg2">
                  <a:lumMod val="90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chemeClr val="bg2">
                    <a:lumMod val="90000"/>
                  </a:schemeClr>
                </a:solidFill>
              </a:rPr>
              <a:t>Why Do We Need Java Inheritance?</a:t>
            </a:r>
            <a:endParaRPr lang="en-US" dirty="0">
              <a:solidFill>
                <a:schemeClr val="bg2">
                  <a:lumMod val="90000"/>
                </a:schemeClr>
              </a:solidFill>
            </a:endParaRPr>
          </a:p>
        </p:txBody>
      </p:sp>
      <p:sp>
        <p:nvSpPr>
          <p:cNvPr id="3" name="Content Placeholder 2"/>
          <p:cNvSpPr>
            <a:spLocks noGrp="1"/>
          </p:cNvSpPr>
          <p:nvPr>
            <p:ph idx="1"/>
          </p:nvPr>
        </p:nvSpPr>
        <p:spPr/>
        <p:txBody>
          <a:bodyPr/>
          <a:lstStyle/>
          <a:p>
            <a:r>
              <a:rPr lang="en-US" b="1" dirty="0">
                <a:solidFill>
                  <a:schemeClr val="bg2">
                    <a:lumMod val="90000"/>
                  </a:schemeClr>
                </a:solidFill>
              </a:rPr>
              <a:t>Code Reusability</a:t>
            </a:r>
          </a:p>
          <a:p>
            <a:r>
              <a:rPr lang="en-US" b="1" dirty="0">
                <a:solidFill>
                  <a:schemeClr val="bg2">
                    <a:lumMod val="90000"/>
                  </a:schemeClr>
                </a:solidFill>
              </a:rPr>
              <a:t>Method Overriding</a:t>
            </a:r>
          </a:p>
          <a:p>
            <a:r>
              <a:rPr lang="en-US" b="1" dirty="0">
                <a:solidFill>
                  <a:schemeClr val="bg2">
                    <a:lumMod val="90000"/>
                  </a:schemeClr>
                </a:solidFill>
              </a:rPr>
              <a:t>Abstraction</a:t>
            </a:r>
            <a:endParaRPr lang="en-US" dirty="0">
              <a:solidFill>
                <a:schemeClr val="bg2">
                  <a:lumMod val="90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lnSpcReduction="20000"/>
          </a:bodyPr>
          <a:lstStyle/>
          <a:p>
            <a:pPr>
              <a:buNone/>
            </a:pPr>
            <a:r>
              <a:rPr lang="en-US" b="1" dirty="0">
                <a:solidFill>
                  <a:schemeClr val="bg2">
                    <a:lumMod val="90000"/>
                  </a:schemeClr>
                </a:solidFill>
              </a:rPr>
              <a:t>class</a:t>
            </a:r>
            <a:r>
              <a:rPr lang="en-US" dirty="0">
                <a:solidFill>
                  <a:schemeClr val="bg2">
                    <a:lumMod val="90000"/>
                  </a:schemeClr>
                </a:solidFill>
              </a:rPr>
              <a:t> A7 </a:t>
            </a:r>
            <a:r>
              <a:rPr lang="en-US" b="1" dirty="0">
                <a:solidFill>
                  <a:schemeClr val="bg2">
                    <a:lumMod val="90000"/>
                  </a:schemeClr>
                </a:solidFill>
              </a:rPr>
              <a:t>implements</a:t>
            </a:r>
            <a:r>
              <a:rPr lang="en-US" dirty="0">
                <a:solidFill>
                  <a:schemeClr val="bg2">
                    <a:lumMod val="90000"/>
                  </a:schemeClr>
                </a:solidFill>
              </a:rPr>
              <a:t> </a:t>
            </a:r>
            <a:r>
              <a:rPr lang="en-US" dirty="0" err="1">
                <a:solidFill>
                  <a:schemeClr val="bg2">
                    <a:lumMod val="90000"/>
                  </a:schemeClr>
                </a:solidFill>
              </a:rPr>
              <a:t>Printable,Showable</a:t>
            </a:r>
            <a:r>
              <a:rPr lang="en-US" dirty="0">
                <a:solidFill>
                  <a:schemeClr val="bg2">
                    <a:lumMod val="90000"/>
                  </a:schemeClr>
                </a:solidFill>
              </a:rPr>
              <a:t>{  </a:t>
            </a:r>
          </a:p>
          <a:p>
            <a:pPr>
              <a:buNone/>
            </a:pPr>
            <a:endParaRPr lang="en-US" b="1" dirty="0">
              <a:solidFill>
                <a:schemeClr val="bg2">
                  <a:lumMod val="90000"/>
                </a:schemeClr>
              </a:solidFill>
            </a:endParaRPr>
          </a:p>
          <a:p>
            <a:pPr>
              <a:buNone/>
            </a:pPr>
            <a:r>
              <a:rPr lang="en-US" b="1" dirty="0">
                <a:solidFill>
                  <a:schemeClr val="bg2">
                    <a:lumMod val="90000"/>
                  </a:schemeClr>
                </a:solidFill>
              </a:rPr>
              <a:t>public</a:t>
            </a:r>
            <a:r>
              <a:rPr lang="en-US" dirty="0">
                <a:solidFill>
                  <a:schemeClr val="bg2">
                    <a:lumMod val="90000"/>
                  </a:schemeClr>
                </a:solidFill>
              </a:rPr>
              <a:t> </a:t>
            </a:r>
            <a:r>
              <a:rPr lang="en-US" b="1" dirty="0">
                <a:solidFill>
                  <a:schemeClr val="bg2">
                    <a:lumMod val="90000"/>
                  </a:schemeClr>
                </a:solidFill>
              </a:rPr>
              <a:t>void</a:t>
            </a:r>
            <a:r>
              <a:rPr lang="en-US" dirty="0">
                <a:solidFill>
                  <a:schemeClr val="bg2">
                    <a:lumMod val="90000"/>
                  </a:schemeClr>
                </a:solidFill>
              </a:rPr>
              <a:t> print(){</a:t>
            </a:r>
            <a:r>
              <a:rPr lang="en-US" dirty="0" err="1">
                <a:solidFill>
                  <a:schemeClr val="bg2">
                    <a:lumMod val="90000"/>
                  </a:schemeClr>
                </a:solidFill>
              </a:rPr>
              <a:t>System.out.println</a:t>
            </a:r>
            <a:r>
              <a:rPr lang="en-US" dirty="0">
                <a:solidFill>
                  <a:schemeClr val="bg2">
                    <a:lumMod val="90000"/>
                  </a:schemeClr>
                </a:solidFill>
              </a:rPr>
              <a:t>("Hello");}  </a:t>
            </a:r>
          </a:p>
          <a:p>
            <a:pPr>
              <a:buNone/>
            </a:pPr>
            <a:r>
              <a:rPr lang="en-US" b="1" dirty="0">
                <a:solidFill>
                  <a:schemeClr val="bg2">
                    <a:lumMod val="90000"/>
                  </a:schemeClr>
                </a:solidFill>
              </a:rPr>
              <a:t>public</a:t>
            </a:r>
            <a:r>
              <a:rPr lang="en-US" dirty="0">
                <a:solidFill>
                  <a:schemeClr val="bg2">
                    <a:lumMod val="90000"/>
                  </a:schemeClr>
                </a:solidFill>
              </a:rPr>
              <a:t> </a:t>
            </a:r>
            <a:r>
              <a:rPr lang="en-US" b="1" dirty="0">
                <a:solidFill>
                  <a:schemeClr val="bg2">
                    <a:lumMod val="90000"/>
                  </a:schemeClr>
                </a:solidFill>
              </a:rPr>
              <a:t>void</a:t>
            </a:r>
            <a:r>
              <a:rPr lang="en-US" dirty="0">
                <a:solidFill>
                  <a:schemeClr val="bg2">
                    <a:lumMod val="90000"/>
                  </a:schemeClr>
                </a:solidFill>
              </a:rPr>
              <a:t> show(){</a:t>
            </a:r>
            <a:r>
              <a:rPr lang="en-US" dirty="0" err="1">
                <a:solidFill>
                  <a:schemeClr val="bg2">
                    <a:lumMod val="90000"/>
                  </a:schemeClr>
                </a:solidFill>
              </a:rPr>
              <a:t>System.out.println</a:t>
            </a:r>
            <a:r>
              <a:rPr lang="en-US" dirty="0">
                <a:solidFill>
                  <a:schemeClr val="bg2">
                    <a:lumMod val="90000"/>
                  </a:schemeClr>
                </a:solidFill>
              </a:rPr>
              <a:t>("Welcome");}  </a:t>
            </a:r>
          </a:p>
          <a:p>
            <a:pPr>
              <a:buNone/>
            </a:pPr>
            <a:r>
              <a:rPr lang="en-US" dirty="0">
                <a:solidFill>
                  <a:schemeClr val="bg2">
                    <a:lumMod val="90000"/>
                  </a:schemeClr>
                </a:solidFill>
              </a:rPr>
              <a:t>  </a:t>
            </a:r>
          </a:p>
          <a:p>
            <a:pPr>
              <a:buNone/>
            </a:pPr>
            <a:r>
              <a:rPr lang="en-US" b="1" dirty="0">
                <a:solidFill>
                  <a:schemeClr val="bg2">
                    <a:lumMod val="90000"/>
                  </a:schemeClr>
                </a:solidFill>
              </a:rPr>
              <a:t>public</a:t>
            </a:r>
            <a:r>
              <a:rPr lang="en-US" dirty="0">
                <a:solidFill>
                  <a:schemeClr val="bg2">
                    <a:lumMod val="90000"/>
                  </a:schemeClr>
                </a:solidFill>
              </a:rPr>
              <a:t> </a:t>
            </a:r>
            <a:r>
              <a:rPr lang="en-US" b="1" dirty="0">
                <a:solidFill>
                  <a:schemeClr val="bg2">
                    <a:lumMod val="90000"/>
                  </a:schemeClr>
                </a:solidFill>
              </a:rPr>
              <a:t>static</a:t>
            </a:r>
            <a:r>
              <a:rPr lang="en-US" dirty="0">
                <a:solidFill>
                  <a:schemeClr val="bg2">
                    <a:lumMod val="90000"/>
                  </a:schemeClr>
                </a:solidFill>
              </a:rPr>
              <a:t> </a:t>
            </a:r>
            <a:r>
              <a:rPr lang="en-US" b="1" dirty="0">
                <a:solidFill>
                  <a:schemeClr val="bg2">
                    <a:lumMod val="90000"/>
                  </a:schemeClr>
                </a:solidFill>
              </a:rPr>
              <a:t>void</a:t>
            </a:r>
            <a:r>
              <a:rPr lang="en-US" dirty="0">
                <a:solidFill>
                  <a:schemeClr val="bg2">
                    <a:lumMod val="90000"/>
                  </a:schemeClr>
                </a:solidFill>
              </a:rPr>
              <a:t> main(String </a:t>
            </a:r>
            <a:r>
              <a:rPr lang="en-US" dirty="0" err="1">
                <a:solidFill>
                  <a:schemeClr val="bg2">
                    <a:lumMod val="90000"/>
                  </a:schemeClr>
                </a:solidFill>
              </a:rPr>
              <a:t>args</a:t>
            </a:r>
            <a:r>
              <a:rPr lang="en-US" dirty="0">
                <a:solidFill>
                  <a:schemeClr val="bg2">
                    <a:lumMod val="90000"/>
                  </a:schemeClr>
                </a:solidFill>
              </a:rPr>
              <a:t>[]){  </a:t>
            </a:r>
          </a:p>
          <a:p>
            <a:pPr>
              <a:buNone/>
            </a:pPr>
            <a:r>
              <a:rPr lang="en-US" dirty="0">
                <a:solidFill>
                  <a:schemeClr val="bg2">
                    <a:lumMod val="90000"/>
                  </a:schemeClr>
                </a:solidFill>
              </a:rPr>
              <a:t>		A7 </a:t>
            </a:r>
            <a:r>
              <a:rPr lang="en-US" dirty="0" err="1">
                <a:solidFill>
                  <a:schemeClr val="bg2">
                    <a:lumMod val="90000"/>
                  </a:schemeClr>
                </a:solidFill>
              </a:rPr>
              <a:t>obj</a:t>
            </a:r>
            <a:r>
              <a:rPr lang="en-US" dirty="0">
                <a:solidFill>
                  <a:schemeClr val="bg2">
                    <a:lumMod val="90000"/>
                  </a:schemeClr>
                </a:solidFill>
              </a:rPr>
              <a:t> = </a:t>
            </a:r>
            <a:r>
              <a:rPr lang="en-US" b="1" dirty="0">
                <a:solidFill>
                  <a:schemeClr val="bg2">
                    <a:lumMod val="90000"/>
                  </a:schemeClr>
                </a:solidFill>
              </a:rPr>
              <a:t>new</a:t>
            </a:r>
            <a:r>
              <a:rPr lang="en-US" dirty="0">
                <a:solidFill>
                  <a:schemeClr val="bg2">
                    <a:lumMod val="90000"/>
                  </a:schemeClr>
                </a:solidFill>
              </a:rPr>
              <a:t> A7();  </a:t>
            </a:r>
          </a:p>
          <a:p>
            <a:pPr>
              <a:buNone/>
            </a:pPr>
            <a:r>
              <a:rPr lang="en-US" dirty="0">
                <a:solidFill>
                  <a:schemeClr val="bg2">
                    <a:lumMod val="90000"/>
                  </a:schemeClr>
                </a:solidFill>
              </a:rPr>
              <a:t>		</a:t>
            </a:r>
            <a:r>
              <a:rPr lang="en-US" dirty="0" err="1">
                <a:solidFill>
                  <a:schemeClr val="bg2">
                    <a:lumMod val="90000"/>
                  </a:schemeClr>
                </a:solidFill>
              </a:rPr>
              <a:t>obj.print</a:t>
            </a:r>
            <a:r>
              <a:rPr lang="en-US" dirty="0">
                <a:solidFill>
                  <a:schemeClr val="bg2">
                    <a:lumMod val="90000"/>
                  </a:schemeClr>
                </a:solidFill>
              </a:rPr>
              <a:t>();  </a:t>
            </a:r>
          </a:p>
          <a:p>
            <a:pPr>
              <a:buNone/>
            </a:pPr>
            <a:r>
              <a:rPr lang="en-US" dirty="0">
                <a:solidFill>
                  <a:schemeClr val="bg2">
                    <a:lumMod val="90000"/>
                  </a:schemeClr>
                </a:solidFill>
              </a:rPr>
              <a:t>		</a:t>
            </a:r>
            <a:r>
              <a:rPr lang="en-US" dirty="0" err="1">
                <a:solidFill>
                  <a:schemeClr val="bg2">
                    <a:lumMod val="90000"/>
                  </a:schemeClr>
                </a:solidFill>
              </a:rPr>
              <a:t>obj.show</a:t>
            </a:r>
            <a:r>
              <a:rPr lang="en-US" dirty="0">
                <a:solidFill>
                  <a:schemeClr val="bg2">
                    <a:lumMod val="90000"/>
                  </a:schemeClr>
                </a:solidFill>
              </a:rPr>
              <a:t>();  </a:t>
            </a:r>
          </a:p>
          <a:p>
            <a:pPr>
              <a:buNone/>
            </a:pPr>
            <a:r>
              <a:rPr lang="en-US" dirty="0">
                <a:solidFill>
                  <a:schemeClr val="bg2">
                    <a:lumMod val="90000"/>
                  </a:schemeClr>
                </a:solidFill>
              </a:rPr>
              <a:t> }  </a:t>
            </a:r>
          </a:p>
          <a:p>
            <a:pPr>
              <a:buNone/>
            </a:pPr>
            <a:r>
              <a:rPr lang="en-US" dirty="0">
                <a:solidFill>
                  <a:schemeClr val="bg2">
                    <a:lumMod val="90000"/>
                  </a:schemeClr>
                </a:solidFill>
              </a:rPr>
              <a:t>}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57159" y="428603"/>
          <a:ext cx="8115011" cy="5594340"/>
        </p:xfrm>
        <a:graphic>
          <a:graphicData uri="http://schemas.openxmlformats.org/drawingml/2006/table">
            <a:tbl>
              <a:tblPr/>
              <a:tblGrid>
                <a:gridCol w="2071693">
                  <a:extLst>
                    <a:ext uri="{9D8B030D-6E8A-4147-A177-3AD203B41FA5}">
                      <a16:colId xmlns:a16="http://schemas.microsoft.com/office/drawing/2014/main" val="20000"/>
                    </a:ext>
                  </a:extLst>
                </a:gridCol>
                <a:gridCol w="3021659">
                  <a:extLst>
                    <a:ext uri="{9D8B030D-6E8A-4147-A177-3AD203B41FA5}">
                      <a16:colId xmlns:a16="http://schemas.microsoft.com/office/drawing/2014/main" val="20001"/>
                    </a:ext>
                  </a:extLst>
                </a:gridCol>
                <a:gridCol w="3021659">
                  <a:extLst>
                    <a:ext uri="{9D8B030D-6E8A-4147-A177-3AD203B41FA5}">
                      <a16:colId xmlns:a16="http://schemas.microsoft.com/office/drawing/2014/main" val="20002"/>
                    </a:ext>
                  </a:extLst>
                </a:gridCol>
              </a:tblGrid>
              <a:tr h="466634">
                <a:tc>
                  <a:txBody>
                    <a:bodyPr/>
                    <a:lstStyle/>
                    <a:p>
                      <a:pPr algn="ctr" fontAlgn="base">
                        <a:lnSpc>
                          <a:spcPct val="115000"/>
                        </a:lnSpc>
                        <a:spcAft>
                          <a:spcPts val="0"/>
                        </a:spcAft>
                      </a:pPr>
                      <a:r>
                        <a:rPr lang="en-US" sz="1150" b="1" spc="10" dirty="0">
                          <a:solidFill>
                            <a:schemeClr val="accent1">
                              <a:lumMod val="75000"/>
                            </a:schemeClr>
                          </a:solidFill>
                          <a:latin typeface="Arial"/>
                          <a:ea typeface="Times New Roman"/>
                          <a:cs typeface="Shruti"/>
                        </a:rPr>
                        <a:t>Points</a:t>
                      </a:r>
                      <a:endParaRPr lang="en-US" sz="1100" dirty="0">
                        <a:solidFill>
                          <a:schemeClr val="accent1">
                            <a:lumMod val="75000"/>
                          </a:schemeClr>
                        </a:solidFill>
                        <a:latin typeface="Calibri"/>
                        <a:ea typeface="Calibri"/>
                        <a:cs typeface="Shruti"/>
                      </a:endParaRPr>
                    </a:p>
                  </a:txBody>
                  <a:tcPr marL="38100" marR="38100" marT="79375" marB="79375" anchor="b">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solidFill>
                      <a:schemeClr val="tx1"/>
                    </a:solidFill>
                  </a:tcPr>
                </a:tc>
                <a:tc>
                  <a:txBody>
                    <a:bodyPr/>
                    <a:lstStyle/>
                    <a:p>
                      <a:pPr algn="ctr" fontAlgn="base">
                        <a:lnSpc>
                          <a:spcPct val="115000"/>
                        </a:lnSpc>
                        <a:spcAft>
                          <a:spcPts val="0"/>
                        </a:spcAft>
                      </a:pPr>
                      <a:r>
                        <a:rPr lang="en-US" sz="1150" b="1" spc="10">
                          <a:solidFill>
                            <a:schemeClr val="accent1">
                              <a:lumMod val="75000"/>
                            </a:schemeClr>
                          </a:solidFill>
                          <a:latin typeface="Arial"/>
                          <a:ea typeface="Times New Roman"/>
                          <a:cs typeface="Shruti"/>
                        </a:rPr>
                        <a:t>Abstract Class</a:t>
                      </a:r>
                      <a:endParaRPr lang="en-US" sz="1100">
                        <a:solidFill>
                          <a:schemeClr val="accent1">
                            <a:lumMod val="75000"/>
                          </a:schemeClr>
                        </a:solidFill>
                        <a:latin typeface="Calibri"/>
                        <a:ea typeface="Calibri"/>
                        <a:cs typeface="Shruti"/>
                      </a:endParaRPr>
                    </a:p>
                  </a:txBody>
                  <a:tcPr marL="79375" marR="79375" marT="79375" marB="79375" anchor="b">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solidFill>
                      <a:schemeClr val="tx1"/>
                    </a:solidFill>
                  </a:tcPr>
                </a:tc>
                <a:tc>
                  <a:txBody>
                    <a:bodyPr/>
                    <a:lstStyle/>
                    <a:p>
                      <a:pPr algn="ctr" fontAlgn="base">
                        <a:lnSpc>
                          <a:spcPct val="115000"/>
                        </a:lnSpc>
                        <a:spcAft>
                          <a:spcPts val="0"/>
                        </a:spcAft>
                      </a:pPr>
                      <a:r>
                        <a:rPr lang="en-US" sz="1150" b="1" spc="10">
                          <a:solidFill>
                            <a:schemeClr val="accent1">
                              <a:lumMod val="75000"/>
                            </a:schemeClr>
                          </a:solidFill>
                          <a:latin typeface="Arial"/>
                          <a:ea typeface="Times New Roman"/>
                          <a:cs typeface="Shruti"/>
                        </a:rPr>
                        <a:t>Interface</a:t>
                      </a:r>
                      <a:endParaRPr lang="en-US" sz="1100">
                        <a:solidFill>
                          <a:schemeClr val="accent1">
                            <a:lumMod val="75000"/>
                          </a:schemeClr>
                        </a:solidFill>
                        <a:latin typeface="Calibri"/>
                        <a:ea typeface="Calibri"/>
                        <a:cs typeface="Shruti"/>
                      </a:endParaRPr>
                    </a:p>
                  </a:txBody>
                  <a:tcPr marL="0" marR="0" marT="79375" marB="79375" anchor="b">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1422764">
                <a:tc>
                  <a:txBody>
                    <a:bodyPr/>
                    <a:lstStyle/>
                    <a:p>
                      <a:pPr algn="ctr" fontAlgn="base">
                        <a:lnSpc>
                          <a:spcPct val="115000"/>
                        </a:lnSpc>
                        <a:spcAft>
                          <a:spcPts val="0"/>
                        </a:spcAft>
                      </a:pPr>
                      <a:r>
                        <a:rPr lang="en-US" sz="1150" b="1" spc="10" dirty="0">
                          <a:solidFill>
                            <a:schemeClr val="accent1">
                              <a:lumMod val="75000"/>
                            </a:schemeClr>
                          </a:solidFill>
                          <a:latin typeface="Arial"/>
                          <a:ea typeface="Times New Roman"/>
                          <a:cs typeface="Shruti"/>
                        </a:rPr>
                        <a:t>Definition</a:t>
                      </a:r>
                      <a:endParaRPr lang="en-US" sz="1100" dirty="0">
                        <a:solidFill>
                          <a:schemeClr val="accent1">
                            <a:lumMod val="75000"/>
                          </a:schemeClr>
                        </a:solidFill>
                        <a:latin typeface="Calibri"/>
                        <a:ea typeface="Calibri"/>
                        <a:cs typeface="Shruti"/>
                      </a:endParaRPr>
                    </a:p>
                  </a:txBody>
                  <a:tcPr marL="38100" marR="38100" marT="77470" marB="77470" anchor="b">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solidFill>
                      <a:schemeClr val="tx1"/>
                    </a:solidFill>
                  </a:tcPr>
                </a:tc>
                <a:tc>
                  <a:txBody>
                    <a:bodyPr/>
                    <a:lstStyle/>
                    <a:p>
                      <a:pPr algn="ctr" fontAlgn="base">
                        <a:lnSpc>
                          <a:spcPct val="115000"/>
                        </a:lnSpc>
                        <a:spcAft>
                          <a:spcPts val="0"/>
                        </a:spcAft>
                      </a:pPr>
                      <a:r>
                        <a:rPr lang="en-US" sz="1250" spc="10">
                          <a:solidFill>
                            <a:schemeClr val="accent1">
                              <a:lumMod val="75000"/>
                            </a:schemeClr>
                          </a:solidFill>
                          <a:latin typeface="Arial"/>
                          <a:ea typeface="Times New Roman"/>
                          <a:cs typeface="Shruti"/>
                        </a:rPr>
                        <a:t>Cannot be instantiated; contains both abstract (without implementation) and concrete methods (with implementation)</a:t>
                      </a:r>
                      <a:endParaRPr lang="en-US" sz="1100">
                        <a:solidFill>
                          <a:schemeClr val="accent1">
                            <a:lumMod val="75000"/>
                          </a:schemeClr>
                        </a:solidFill>
                        <a:latin typeface="Calibri"/>
                        <a:ea typeface="Calibri"/>
                        <a:cs typeface="Shruti"/>
                      </a:endParaRPr>
                    </a:p>
                  </a:txBody>
                  <a:tcPr marL="79375" marR="79375" marT="111125" marB="111125"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solidFill>
                      <a:schemeClr val="tx1"/>
                    </a:solidFill>
                  </a:tcPr>
                </a:tc>
                <a:tc>
                  <a:txBody>
                    <a:bodyPr/>
                    <a:lstStyle/>
                    <a:p>
                      <a:pPr algn="ctr" fontAlgn="base">
                        <a:lnSpc>
                          <a:spcPct val="115000"/>
                        </a:lnSpc>
                        <a:spcAft>
                          <a:spcPts val="0"/>
                        </a:spcAft>
                      </a:pPr>
                      <a:r>
                        <a:rPr lang="en-US" sz="1250" spc="10">
                          <a:solidFill>
                            <a:schemeClr val="accent1">
                              <a:lumMod val="75000"/>
                            </a:schemeClr>
                          </a:solidFill>
                          <a:latin typeface="Arial"/>
                          <a:ea typeface="Times New Roman"/>
                          <a:cs typeface="Shruti"/>
                        </a:rPr>
                        <a:t>Specifies a set of methods a class must implement; methods are abstract by default.</a:t>
                      </a:r>
                      <a:endParaRPr lang="en-US" sz="1100">
                        <a:solidFill>
                          <a:schemeClr val="accent1">
                            <a:lumMod val="75000"/>
                          </a:schemeClr>
                        </a:solidFill>
                        <a:latin typeface="Calibri"/>
                        <a:ea typeface="Calibri"/>
                        <a:cs typeface="Shruti"/>
                      </a:endParaRPr>
                    </a:p>
                  </a:txBody>
                  <a:tcPr marL="38100" marR="38100" marT="77470" marB="7747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855303">
                <a:tc>
                  <a:txBody>
                    <a:bodyPr/>
                    <a:lstStyle/>
                    <a:p>
                      <a:pPr algn="ctr" fontAlgn="base">
                        <a:lnSpc>
                          <a:spcPct val="115000"/>
                        </a:lnSpc>
                        <a:spcAft>
                          <a:spcPts val="0"/>
                        </a:spcAft>
                      </a:pPr>
                      <a:r>
                        <a:rPr lang="en-US" sz="1150" b="1" spc="10" dirty="0">
                          <a:solidFill>
                            <a:schemeClr val="accent1">
                              <a:lumMod val="75000"/>
                            </a:schemeClr>
                          </a:solidFill>
                          <a:latin typeface="Arial"/>
                          <a:ea typeface="Times New Roman"/>
                          <a:cs typeface="Shruti"/>
                        </a:rPr>
                        <a:t>Implementation Method</a:t>
                      </a:r>
                      <a:endParaRPr lang="en-US" sz="1100" dirty="0">
                        <a:solidFill>
                          <a:schemeClr val="accent1">
                            <a:lumMod val="75000"/>
                          </a:schemeClr>
                        </a:solidFill>
                        <a:latin typeface="Calibri"/>
                        <a:ea typeface="Calibri"/>
                        <a:cs typeface="Shruti"/>
                      </a:endParaRPr>
                    </a:p>
                  </a:txBody>
                  <a:tcPr marL="38100" marR="38100" marT="77470" marB="77470" anchor="b">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solidFill>
                      <a:schemeClr val="tx1"/>
                    </a:solidFill>
                  </a:tcPr>
                </a:tc>
                <a:tc>
                  <a:txBody>
                    <a:bodyPr/>
                    <a:lstStyle/>
                    <a:p>
                      <a:pPr algn="ctr" fontAlgn="base">
                        <a:lnSpc>
                          <a:spcPct val="115000"/>
                        </a:lnSpc>
                        <a:spcAft>
                          <a:spcPts val="0"/>
                        </a:spcAft>
                      </a:pPr>
                      <a:r>
                        <a:rPr lang="en-US" sz="1250" spc="10">
                          <a:solidFill>
                            <a:schemeClr val="accent1">
                              <a:lumMod val="75000"/>
                            </a:schemeClr>
                          </a:solidFill>
                          <a:latin typeface="Arial"/>
                          <a:ea typeface="Times New Roman"/>
                          <a:cs typeface="Shruti"/>
                        </a:rPr>
                        <a:t>Can have both implemented and abstract methods.</a:t>
                      </a:r>
                      <a:endParaRPr lang="en-US" sz="1100">
                        <a:solidFill>
                          <a:schemeClr val="accent1">
                            <a:lumMod val="75000"/>
                          </a:schemeClr>
                        </a:solidFill>
                        <a:latin typeface="Calibri"/>
                        <a:ea typeface="Calibri"/>
                        <a:cs typeface="Shruti"/>
                      </a:endParaRPr>
                    </a:p>
                  </a:txBody>
                  <a:tcPr marL="79375" marR="79375" marT="111125" marB="111125"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solidFill>
                      <a:schemeClr val="tx1"/>
                    </a:solidFill>
                  </a:tcPr>
                </a:tc>
                <a:tc>
                  <a:txBody>
                    <a:bodyPr/>
                    <a:lstStyle/>
                    <a:p>
                      <a:pPr algn="ctr" fontAlgn="base">
                        <a:lnSpc>
                          <a:spcPct val="115000"/>
                        </a:lnSpc>
                        <a:spcAft>
                          <a:spcPts val="0"/>
                        </a:spcAft>
                      </a:pPr>
                      <a:r>
                        <a:rPr lang="en-US" sz="1250" spc="10">
                          <a:solidFill>
                            <a:schemeClr val="accent1">
                              <a:lumMod val="75000"/>
                            </a:schemeClr>
                          </a:solidFill>
                          <a:latin typeface="Arial"/>
                          <a:ea typeface="Times New Roman"/>
                          <a:cs typeface="Shruti"/>
                        </a:rPr>
                        <a:t>Methods are abstract by default; Java 8, can have default and static methods.</a:t>
                      </a:r>
                      <a:endParaRPr lang="en-US" sz="1100">
                        <a:solidFill>
                          <a:schemeClr val="accent1">
                            <a:lumMod val="75000"/>
                          </a:schemeClr>
                        </a:solidFill>
                        <a:latin typeface="Calibri"/>
                        <a:ea typeface="Calibri"/>
                        <a:cs typeface="Shruti"/>
                      </a:endParaRPr>
                    </a:p>
                  </a:txBody>
                  <a:tcPr marL="38100" marR="38100" marT="77470" marB="7747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solidFill>
                      <a:schemeClr val="tx1"/>
                    </a:solidFill>
                  </a:tcPr>
                </a:tc>
                <a:extLst>
                  <a:ext uri="{0D108BD9-81ED-4DB2-BD59-A6C34878D82A}">
                    <a16:rowId xmlns:a16="http://schemas.microsoft.com/office/drawing/2014/main" val="10002"/>
                  </a:ext>
                </a:extLst>
              </a:tr>
              <a:tr h="855303">
                <a:tc>
                  <a:txBody>
                    <a:bodyPr/>
                    <a:lstStyle/>
                    <a:p>
                      <a:pPr algn="ctr" fontAlgn="base">
                        <a:lnSpc>
                          <a:spcPct val="115000"/>
                        </a:lnSpc>
                        <a:spcAft>
                          <a:spcPts val="0"/>
                        </a:spcAft>
                      </a:pPr>
                      <a:r>
                        <a:rPr lang="en-US" sz="1150" b="1" spc="10">
                          <a:solidFill>
                            <a:schemeClr val="accent1">
                              <a:lumMod val="75000"/>
                            </a:schemeClr>
                          </a:solidFill>
                          <a:latin typeface="Arial"/>
                          <a:ea typeface="Times New Roman"/>
                          <a:cs typeface="Shruti"/>
                        </a:rPr>
                        <a:t>Inheritance</a:t>
                      </a:r>
                      <a:endParaRPr lang="en-US" sz="1100">
                        <a:solidFill>
                          <a:schemeClr val="accent1">
                            <a:lumMod val="75000"/>
                          </a:schemeClr>
                        </a:solidFill>
                        <a:latin typeface="Calibri"/>
                        <a:ea typeface="Calibri"/>
                        <a:cs typeface="Shruti"/>
                      </a:endParaRPr>
                    </a:p>
                  </a:txBody>
                  <a:tcPr marL="38100" marR="38100" marT="77470" marB="77470" anchor="b">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solidFill>
                      <a:schemeClr val="tx1"/>
                    </a:solidFill>
                  </a:tcPr>
                </a:tc>
                <a:tc>
                  <a:txBody>
                    <a:bodyPr/>
                    <a:lstStyle/>
                    <a:p>
                      <a:pPr algn="ctr" fontAlgn="base">
                        <a:lnSpc>
                          <a:spcPct val="115000"/>
                        </a:lnSpc>
                        <a:spcAft>
                          <a:spcPts val="0"/>
                        </a:spcAft>
                      </a:pPr>
                      <a:r>
                        <a:rPr lang="en-US" sz="1250" spc="10">
                          <a:solidFill>
                            <a:schemeClr val="accent1">
                              <a:lumMod val="75000"/>
                            </a:schemeClr>
                          </a:solidFill>
                          <a:latin typeface="Arial"/>
                          <a:ea typeface="Times New Roman"/>
                          <a:cs typeface="Shruti"/>
                        </a:rPr>
                        <a:t>class can inherit from only one abstract class.</a:t>
                      </a:r>
                      <a:endParaRPr lang="en-US" sz="1100">
                        <a:solidFill>
                          <a:schemeClr val="accent1">
                            <a:lumMod val="75000"/>
                          </a:schemeClr>
                        </a:solidFill>
                        <a:latin typeface="Calibri"/>
                        <a:ea typeface="Calibri"/>
                        <a:cs typeface="Shruti"/>
                      </a:endParaRPr>
                    </a:p>
                  </a:txBody>
                  <a:tcPr marL="79375" marR="79375" marT="111125" marB="111125"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solidFill>
                      <a:schemeClr val="tx1"/>
                    </a:solidFill>
                  </a:tcPr>
                </a:tc>
                <a:tc>
                  <a:txBody>
                    <a:bodyPr/>
                    <a:lstStyle/>
                    <a:p>
                      <a:pPr algn="ctr" fontAlgn="base">
                        <a:lnSpc>
                          <a:spcPct val="115000"/>
                        </a:lnSpc>
                        <a:spcAft>
                          <a:spcPts val="0"/>
                        </a:spcAft>
                      </a:pPr>
                      <a:r>
                        <a:rPr lang="en-US" sz="1250" spc="10">
                          <a:solidFill>
                            <a:schemeClr val="accent1">
                              <a:lumMod val="75000"/>
                            </a:schemeClr>
                          </a:solidFill>
                          <a:latin typeface="Arial"/>
                          <a:ea typeface="Times New Roman"/>
                          <a:cs typeface="Shruti"/>
                        </a:rPr>
                        <a:t>A class can implement multiple interfaces.</a:t>
                      </a:r>
                      <a:endParaRPr lang="en-US" sz="1100">
                        <a:solidFill>
                          <a:schemeClr val="accent1">
                            <a:lumMod val="75000"/>
                          </a:schemeClr>
                        </a:solidFill>
                        <a:latin typeface="Calibri"/>
                        <a:ea typeface="Calibri"/>
                        <a:cs typeface="Shruti"/>
                      </a:endParaRPr>
                    </a:p>
                  </a:txBody>
                  <a:tcPr marL="38100" marR="38100" marT="77470" marB="7747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solidFill>
                      <a:schemeClr val="tx1"/>
                    </a:solidFill>
                  </a:tcPr>
                </a:tc>
                <a:extLst>
                  <a:ext uri="{0D108BD9-81ED-4DB2-BD59-A6C34878D82A}">
                    <a16:rowId xmlns:a16="http://schemas.microsoft.com/office/drawing/2014/main" val="10003"/>
                  </a:ext>
                </a:extLst>
              </a:tr>
              <a:tr h="1139033">
                <a:tc>
                  <a:txBody>
                    <a:bodyPr/>
                    <a:lstStyle/>
                    <a:p>
                      <a:pPr algn="ctr" fontAlgn="base">
                        <a:lnSpc>
                          <a:spcPct val="115000"/>
                        </a:lnSpc>
                        <a:spcAft>
                          <a:spcPts val="0"/>
                        </a:spcAft>
                      </a:pPr>
                      <a:r>
                        <a:rPr lang="en-US" sz="1150" b="1" spc="10">
                          <a:solidFill>
                            <a:schemeClr val="accent1">
                              <a:lumMod val="75000"/>
                            </a:schemeClr>
                          </a:solidFill>
                          <a:latin typeface="Arial"/>
                          <a:ea typeface="Times New Roman"/>
                          <a:cs typeface="Shruti"/>
                        </a:rPr>
                        <a:t>Access Modifiers</a:t>
                      </a:r>
                      <a:endParaRPr lang="en-US" sz="1100">
                        <a:solidFill>
                          <a:schemeClr val="accent1">
                            <a:lumMod val="75000"/>
                          </a:schemeClr>
                        </a:solidFill>
                        <a:latin typeface="Calibri"/>
                        <a:ea typeface="Calibri"/>
                        <a:cs typeface="Shruti"/>
                      </a:endParaRPr>
                    </a:p>
                  </a:txBody>
                  <a:tcPr marL="38100" marR="38100" marT="77470" marB="77470" anchor="b">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solidFill>
                      <a:schemeClr val="tx1"/>
                    </a:solidFill>
                  </a:tcPr>
                </a:tc>
                <a:tc>
                  <a:txBody>
                    <a:bodyPr/>
                    <a:lstStyle/>
                    <a:p>
                      <a:pPr algn="ctr" fontAlgn="base">
                        <a:lnSpc>
                          <a:spcPct val="115000"/>
                        </a:lnSpc>
                        <a:spcAft>
                          <a:spcPts val="0"/>
                        </a:spcAft>
                      </a:pPr>
                      <a:r>
                        <a:rPr lang="en-US" sz="1250" spc="10">
                          <a:solidFill>
                            <a:schemeClr val="accent1">
                              <a:lumMod val="75000"/>
                            </a:schemeClr>
                          </a:solidFill>
                          <a:latin typeface="Arial"/>
                          <a:ea typeface="Times New Roman"/>
                          <a:cs typeface="Shruti"/>
                        </a:rPr>
                        <a:t>Methods and properties can have any access modifier (public, protected, private).</a:t>
                      </a:r>
                      <a:endParaRPr lang="en-US" sz="1100">
                        <a:solidFill>
                          <a:schemeClr val="accent1">
                            <a:lumMod val="75000"/>
                          </a:schemeClr>
                        </a:solidFill>
                        <a:latin typeface="Calibri"/>
                        <a:ea typeface="Calibri"/>
                        <a:cs typeface="Shruti"/>
                      </a:endParaRPr>
                    </a:p>
                  </a:txBody>
                  <a:tcPr marL="79375" marR="79375" marT="111125" marB="111125"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solidFill>
                      <a:schemeClr val="tx1"/>
                    </a:solidFill>
                  </a:tcPr>
                </a:tc>
                <a:tc>
                  <a:txBody>
                    <a:bodyPr/>
                    <a:lstStyle/>
                    <a:p>
                      <a:pPr algn="ctr" fontAlgn="base">
                        <a:lnSpc>
                          <a:spcPct val="115000"/>
                        </a:lnSpc>
                        <a:spcAft>
                          <a:spcPts val="0"/>
                        </a:spcAft>
                      </a:pPr>
                      <a:r>
                        <a:rPr lang="en-US" sz="1250" spc="10">
                          <a:solidFill>
                            <a:schemeClr val="accent1">
                              <a:lumMod val="75000"/>
                            </a:schemeClr>
                          </a:solidFill>
                          <a:latin typeface="Arial"/>
                          <a:ea typeface="Times New Roman"/>
                          <a:cs typeface="Shruti"/>
                        </a:rPr>
                        <a:t>Methods and properties are implicitly public.</a:t>
                      </a:r>
                      <a:endParaRPr lang="en-US" sz="1100">
                        <a:solidFill>
                          <a:schemeClr val="accent1">
                            <a:lumMod val="75000"/>
                          </a:schemeClr>
                        </a:solidFill>
                        <a:latin typeface="Calibri"/>
                        <a:ea typeface="Calibri"/>
                        <a:cs typeface="Shruti"/>
                      </a:endParaRPr>
                    </a:p>
                  </a:txBody>
                  <a:tcPr marL="38100" marR="38100" marT="77470" marB="7747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solidFill>
                      <a:schemeClr val="tx1"/>
                    </a:solidFill>
                  </a:tcPr>
                </a:tc>
                <a:extLst>
                  <a:ext uri="{0D108BD9-81ED-4DB2-BD59-A6C34878D82A}">
                    <a16:rowId xmlns:a16="http://schemas.microsoft.com/office/drawing/2014/main" val="10004"/>
                  </a:ext>
                </a:extLst>
              </a:tr>
              <a:tr h="855303">
                <a:tc>
                  <a:txBody>
                    <a:bodyPr/>
                    <a:lstStyle/>
                    <a:p>
                      <a:pPr algn="ctr" fontAlgn="base">
                        <a:lnSpc>
                          <a:spcPct val="115000"/>
                        </a:lnSpc>
                        <a:spcAft>
                          <a:spcPts val="0"/>
                        </a:spcAft>
                      </a:pPr>
                      <a:r>
                        <a:rPr lang="en-US" sz="1150" b="1" spc="10">
                          <a:solidFill>
                            <a:schemeClr val="accent1">
                              <a:lumMod val="75000"/>
                            </a:schemeClr>
                          </a:solidFill>
                          <a:latin typeface="Arial"/>
                          <a:ea typeface="Times New Roman"/>
                          <a:cs typeface="Shruti"/>
                        </a:rPr>
                        <a:t>Variables</a:t>
                      </a:r>
                      <a:endParaRPr lang="en-US" sz="1100">
                        <a:solidFill>
                          <a:schemeClr val="accent1">
                            <a:lumMod val="75000"/>
                          </a:schemeClr>
                        </a:solidFill>
                        <a:latin typeface="Calibri"/>
                        <a:ea typeface="Calibri"/>
                        <a:cs typeface="Shruti"/>
                      </a:endParaRPr>
                    </a:p>
                  </a:txBody>
                  <a:tcPr marL="38100" marR="38100" marT="77470" marB="77470" anchor="b">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solidFill>
                      <a:schemeClr val="tx1"/>
                    </a:solidFill>
                  </a:tcPr>
                </a:tc>
                <a:tc>
                  <a:txBody>
                    <a:bodyPr/>
                    <a:lstStyle/>
                    <a:p>
                      <a:pPr algn="ctr" fontAlgn="base">
                        <a:lnSpc>
                          <a:spcPct val="115000"/>
                        </a:lnSpc>
                        <a:spcAft>
                          <a:spcPts val="0"/>
                        </a:spcAft>
                      </a:pPr>
                      <a:r>
                        <a:rPr lang="en-US" sz="1250" spc="10">
                          <a:solidFill>
                            <a:schemeClr val="accent1">
                              <a:lumMod val="75000"/>
                            </a:schemeClr>
                          </a:solidFill>
                          <a:latin typeface="Arial"/>
                          <a:ea typeface="Times New Roman"/>
                          <a:cs typeface="Shruti"/>
                        </a:rPr>
                        <a:t>Can have member variables (final, non-final, static, non-static).</a:t>
                      </a:r>
                      <a:endParaRPr lang="en-US" sz="1100">
                        <a:solidFill>
                          <a:schemeClr val="accent1">
                            <a:lumMod val="75000"/>
                          </a:schemeClr>
                        </a:solidFill>
                        <a:latin typeface="Calibri"/>
                        <a:ea typeface="Calibri"/>
                        <a:cs typeface="Shruti"/>
                      </a:endParaRPr>
                    </a:p>
                  </a:txBody>
                  <a:tcPr marL="79375" marR="79375" marT="111125" marB="111125"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solidFill>
                      <a:schemeClr val="tx1"/>
                    </a:solidFill>
                  </a:tcPr>
                </a:tc>
                <a:tc>
                  <a:txBody>
                    <a:bodyPr/>
                    <a:lstStyle/>
                    <a:p>
                      <a:pPr algn="ctr" fontAlgn="base">
                        <a:lnSpc>
                          <a:spcPct val="115000"/>
                        </a:lnSpc>
                        <a:spcAft>
                          <a:spcPts val="0"/>
                        </a:spcAft>
                      </a:pPr>
                      <a:r>
                        <a:rPr lang="en-US" sz="1250" spc="10" dirty="0">
                          <a:solidFill>
                            <a:schemeClr val="accent1">
                              <a:lumMod val="75000"/>
                            </a:schemeClr>
                          </a:solidFill>
                          <a:latin typeface="Arial"/>
                          <a:ea typeface="Times New Roman"/>
                          <a:cs typeface="Shruti"/>
                        </a:rPr>
                        <a:t>Variables are implicitly public, static, and final (constants).</a:t>
                      </a:r>
                      <a:endParaRPr lang="en-US" sz="1100" dirty="0">
                        <a:solidFill>
                          <a:schemeClr val="accent1">
                            <a:lumMod val="75000"/>
                          </a:schemeClr>
                        </a:solidFill>
                        <a:latin typeface="Calibri"/>
                        <a:ea typeface="Calibri"/>
                        <a:cs typeface="Shruti"/>
                      </a:endParaRPr>
                    </a:p>
                  </a:txBody>
                  <a:tcPr marL="38100" marR="38100" marT="77470" marB="77470" anchor="ctr">
                    <a:lnL w="12700" cap="flat" cmpd="sng" algn="ctr">
                      <a:solidFill>
                        <a:srgbClr val="DFDFDF"/>
                      </a:solidFill>
                      <a:prstDash val="solid"/>
                      <a:round/>
                      <a:headEnd type="none" w="med" len="med"/>
                      <a:tailEnd type="none" w="med" len="med"/>
                    </a:lnL>
                    <a:lnR w="12700" cap="flat" cmpd="sng" algn="ctr">
                      <a:solidFill>
                        <a:srgbClr val="DFDFDF"/>
                      </a:solidFill>
                      <a:prstDash val="solid"/>
                      <a:round/>
                      <a:headEnd type="none" w="med" len="med"/>
                      <a:tailEnd type="none" w="med" len="med"/>
                    </a:lnR>
                    <a:lnT w="12700" cap="flat" cmpd="sng" algn="ctr">
                      <a:solidFill>
                        <a:srgbClr val="DFDFDF"/>
                      </a:solidFill>
                      <a:prstDash val="solid"/>
                      <a:round/>
                      <a:headEnd type="none" w="med" len="med"/>
                      <a:tailEnd type="none" w="med" len="med"/>
                    </a:lnT>
                    <a:lnB w="12700" cap="flat" cmpd="sng" algn="ctr">
                      <a:solidFill>
                        <a:srgbClr val="DFDFDF"/>
                      </a:solidFill>
                      <a:prstDash val="solid"/>
                      <a:round/>
                      <a:headEnd type="none" w="med" len="med"/>
                      <a:tailEnd type="none" w="med" len="med"/>
                    </a:lnB>
                    <a:solidFill>
                      <a:schemeClr val="tx1"/>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2">
                    <a:lumMod val="75000"/>
                  </a:schemeClr>
                </a:solidFill>
              </a:rPr>
              <a:t>Method Overriding in Java</a:t>
            </a:r>
          </a:p>
        </p:txBody>
      </p:sp>
      <p:sp>
        <p:nvSpPr>
          <p:cNvPr id="3" name="Content Placeholder 2"/>
          <p:cNvSpPr>
            <a:spLocks noGrp="1"/>
          </p:cNvSpPr>
          <p:nvPr>
            <p:ph idx="1"/>
          </p:nvPr>
        </p:nvSpPr>
        <p:spPr/>
        <p:txBody>
          <a:bodyPr/>
          <a:lstStyle/>
          <a:p>
            <a:pPr algn="just"/>
            <a:r>
              <a:rPr lang="en-US" dirty="0">
                <a:solidFill>
                  <a:schemeClr val="bg2">
                    <a:lumMod val="75000"/>
                  </a:schemeClr>
                </a:solidFill>
              </a:rPr>
              <a:t>If subclass (child class) has the same method as declared in the parent class, it is known as </a:t>
            </a:r>
            <a:r>
              <a:rPr lang="en-US" b="1" dirty="0">
                <a:solidFill>
                  <a:schemeClr val="bg2">
                    <a:lumMod val="75000"/>
                  </a:schemeClr>
                </a:solidFill>
              </a:rPr>
              <a:t>method overriding in Java</a:t>
            </a:r>
            <a:r>
              <a:rPr lang="en-US" dirty="0">
                <a:solidFill>
                  <a:schemeClr val="bg2">
                    <a:lumMod val="75000"/>
                  </a:schemeClr>
                </a:solidFill>
              </a:rPr>
              <a:t>.</a:t>
            </a:r>
          </a:p>
          <a:p>
            <a:pPr algn="just"/>
            <a:endParaRPr lang="en-US" dirty="0">
              <a:solidFill>
                <a:schemeClr val="bg2">
                  <a:lumMod val="75000"/>
                </a:schemeClr>
              </a:solidFill>
            </a:endParaRPr>
          </a:p>
          <a:p>
            <a:pPr algn="just"/>
            <a:r>
              <a:rPr lang="en-US" dirty="0">
                <a:solidFill>
                  <a:schemeClr val="bg2">
                    <a:lumMod val="75000"/>
                  </a:schemeClr>
                </a:solidFill>
              </a:rPr>
              <a:t>In other words, If a subclass provides the specific implementation of the method that has been declared by one of its parent class, it is known as method overriding.</a:t>
            </a:r>
          </a:p>
          <a:p>
            <a:pPr algn="just"/>
            <a:endParaRPr lang="en-US" dirty="0">
              <a:solidFill>
                <a:schemeClr val="bg2">
                  <a:lumMod val="75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2">
                    <a:lumMod val="75000"/>
                  </a:schemeClr>
                </a:solidFill>
              </a:rPr>
              <a:t>Rules for Java Method Overriding</a:t>
            </a:r>
          </a:p>
        </p:txBody>
      </p:sp>
      <p:sp>
        <p:nvSpPr>
          <p:cNvPr id="3" name="Content Placeholder 2"/>
          <p:cNvSpPr>
            <a:spLocks noGrp="1"/>
          </p:cNvSpPr>
          <p:nvPr>
            <p:ph idx="1"/>
          </p:nvPr>
        </p:nvSpPr>
        <p:spPr>
          <a:xfrm>
            <a:off x="457200" y="1600200"/>
            <a:ext cx="8401080" cy="5257800"/>
          </a:xfrm>
        </p:spPr>
        <p:txBody>
          <a:bodyPr>
            <a:normAutofit fontScale="77500" lnSpcReduction="20000"/>
          </a:bodyPr>
          <a:lstStyle/>
          <a:p>
            <a:pPr algn="just"/>
            <a:r>
              <a:rPr lang="en-US" b="1" dirty="0">
                <a:solidFill>
                  <a:schemeClr val="bg1">
                    <a:lumMod val="20000"/>
                    <a:lumOff val="80000"/>
                  </a:schemeClr>
                </a:solidFill>
              </a:rPr>
              <a:t>Same Method Name</a:t>
            </a:r>
            <a:r>
              <a:rPr lang="en-US" b="1" dirty="0">
                <a:solidFill>
                  <a:schemeClr val="bg2">
                    <a:lumMod val="75000"/>
                  </a:schemeClr>
                </a:solidFill>
              </a:rPr>
              <a:t>:</a:t>
            </a:r>
            <a:r>
              <a:rPr lang="en-US" dirty="0">
                <a:solidFill>
                  <a:schemeClr val="bg2">
                    <a:lumMod val="75000"/>
                  </a:schemeClr>
                </a:solidFill>
              </a:rPr>
              <a:t> The overriding method in the subclass must have the same name as the method in the </a:t>
            </a:r>
            <a:r>
              <a:rPr lang="en-US" dirty="0" err="1">
                <a:solidFill>
                  <a:schemeClr val="bg2">
                    <a:lumMod val="75000"/>
                  </a:schemeClr>
                </a:solidFill>
              </a:rPr>
              <a:t>superclass</a:t>
            </a:r>
            <a:r>
              <a:rPr lang="en-US" dirty="0">
                <a:solidFill>
                  <a:schemeClr val="bg2">
                    <a:lumMod val="75000"/>
                  </a:schemeClr>
                </a:solidFill>
              </a:rPr>
              <a:t> that it is overriding.</a:t>
            </a:r>
          </a:p>
          <a:p>
            <a:pPr algn="just"/>
            <a:endParaRPr lang="en-US" dirty="0">
              <a:solidFill>
                <a:schemeClr val="bg2">
                  <a:lumMod val="75000"/>
                </a:schemeClr>
              </a:solidFill>
            </a:endParaRPr>
          </a:p>
          <a:p>
            <a:pPr algn="just"/>
            <a:r>
              <a:rPr lang="en-US" b="1" dirty="0">
                <a:solidFill>
                  <a:schemeClr val="bg1">
                    <a:lumMod val="20000"/>
                    <a:lumOff val="80000"/>
                  </a:schemeClr>
                </a:solidFill>
              </a:rPr>
              <a:t>Same Parameters</a:t>
            </a:r>
            <a:r>
              <a:rPr lang="en-US" b="1" dirty="0">
                <a:solidFill>
                  <a:schemeClr val="bg2">
                    <a:lumMod val="75000"/>
                  </a:schemeClr>
                </a:solidFill>
              </a:rPr>
              <a:t>:</a:t>
            </a:r>
            <a:r>
              <a:rPr lang="en-US" dirty="0">
                <a:solidFill>
                  <a:schemeClr val="bg2">
                    <a:lumMod val="75000"/>
                  </a:schemeClr>
                </a:solidFill>
              </a:rPr>
              <a:t> The overriding method must have the same number and types of parameters as the method in the </a:t>
            </a:r>
            <a:r>
              <a:rPr lang="en-US" dirty="0" err="1">
                <a:solidFill>
                  <a:schemeClr val="bg2">
                    <a:lumMod val="75000"/>
                  </a:schemeClr>
                </a:solidFill>
              </a:rPr>
              <a:t>superclass</a:t>
            </a:r>
            <a:r>
              <a:rPr lang="en-US" dirty="0">
                <a:solidFill>
                  <a:schemeClr val="bg2">
                    <a:lumMod val="75000"/>
                  </a:schemeClr>
                </a:solidFill>
              </a:rPr>
              <a:t>. This ensures compatibility and consistency with the method signature defined in the </a:t>
            </a:r>
            <a:r>
              <a:rPr lang="en-US" dirty="0" err="1">
                <a:solidFill>
                  <a:schemeClr val="bg2">
                    <a:lumMod val="75000"/>
                  </a:schemeClr>
                </a:solidFill>
              </a:rPr>
              <a:t>superclass</a:t>
            </a:r>
            <a:r>
              <a:rPr lang="en-US" dirty="0">
                <a:solidFill>
                  <a:schemeClr val="bg2">
                    <a:lumMod val="75000"/>
                  </a:schemeClr>
                </a:solidFill>
              </a:rPr>
              <a:t>.</a:t>
            </a:r>
          </a:p>
          <a:p>
            <a:pPr algn="just"/>
            <a:endParaRPr lang="en-US" dirty="0">
              <a:solidFill>
                <a:schemeClr val="bg2">
                  <a:lumMod val="75000"/>
                </a:schemeClr>
              </a:solidFill>
            </a:endParaRPr>
          </a:p>
          <a:p>
            <a:pPr algn="just"/>
            <a:r>
              <a:rPr lang="en-US" b="1" dirty="0">
                <a:solidFill>
                  <a:schemeClr val="bg1">
                    <a:lumMod val="20000"/>
                    <a:lumOff val="80000"/>
                  </a:schemeClr>
                </a:solidFill>
              </a:rPr>
              <a:t>IS-A Relationship (Inheritance):</a:t>
            </a:r>
            <a:r>
              <a:rPr lang="en-US" dirty="0">
                <a:solidFill>
                  <a:schemeClr val="bg2">
                    <a:lumMod val="75000"/>
                  </a:schemeClr>
                </a:solidFill>
              </a:rPr>
              <a:t> Method overriding requires an IS-A relationship between the subclass and the </a:t>
            </a:r>
            <a:r>
              <a:rPr lang="en-US" dirty="0" err="1">
                <a:solidFill>
                  <a:schemeClr val="bg2">
                    <a:lumMod val="75000"/>
                  </a:schemeClr>
                </a:solidFill>
              </a:rPr>
              <a:t>superclass</a:t>
            </a:r>
            <a:r>
              <a:rPr lang="en-US" dirty="0">
                <a:solidFill>
                  <a:schemeClr val="bg2">
                    <a:lumMod val="75000"/>
                  </a:schemeClr>
                </a:solidFill>
              </a:rPr>
              <a:t>. This means that the subclass must inherit from the </a:t>
            </a:r>
            <a:r>
              <a:rPr lang="en-US" dirty="0" err="1">
                <a:solidFill>
                  <a:schemeClr val="bg2">
                    <a:lumMod val="75000"/>
                  </a:schemeClr>
                </a:solidFill>
              </a:rPr>
              <a:t>superclass</a:t>
            </a:r>
            <a:r>
              <a:rPr lang="en-US" dirty="0">
                <a:solidFill>
                  <a:schemeClr val="bg2">
                    <a:lumMod val="75000"/>
                  </a:schemeClr>
                </a:solidFill>
              </a:rPr>
              <a:t>, either directly or indirectly, to override its methods.</a:t>
            </a:r>
          </a:p>
          <a:p>
            <a:pPr algn="just"/>
            <a:endParaRPr lang="en-US" dirty="0">
              <a:solidFill>
                <a:schemeClr val="bg2">
                  <a:lumMod val="75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357982"/>
          </a:xfrm>
        </p:spPr>
        <p:txBody>
          <a:bodyPr>
            <a:normAutofit fontScale="77500" lnSpcReduction="20000"/>
          </a:bodyPr>
          <a:lstStyle/>
          <a:p>
            <a:pPr algn="just"/>
            <a:r>
              <a:rPr lang="en-US" b="1" dirty="0">
                <a:solidFill>
                  <a:schemeClr val="bg1"/>
                </a:solidFill>
              </a:rPr>
              <a:t>Same Return Type :</a:t>
            </a:r>
            <a:r>
              <a:rPr lang="en-US" dirty="0">
                <a:solidFill>
                  <a:schemeClr val="bg1"/>
                </a:solidFill>
              </a:rPr>
              <a:t> The return type of the overriding method can be the same as the return type of the overridden method in the </a:t>
            </a:r>
            <a:r>
              <a:rPr lang="en-US" dirty="0" err="1">
                <a:solidFill>
                  <a:schemeClr val="bg1"/>
                </a:solidFill>
              </a:rPr>
              <a:t>superclass</a:t>
            </a:r>
            <a:r>
              <a:rPr lang="en-US" dirty="0">
                <a:solidFill>
                  <a:schemeClr val="bg1"/>
                </a:solidFill>
              </a:rPr>
              <a:t>.</a:t>
            </a:r>
          </a:p>
          <a:p>
            <a:pPr algn="just"/>
            <a:endParaRPr lang="en-US" dirty="0">
              <a:solidFill>
                <a:schemeClr val="bg1"/>
              </a:solidFill>
            </a:endParaRPr>
          </a:p>
          <a:p>
            <a:pPr algn="just"/>
            <a:r>
              <a:rPr lang="en-US" b="1" dirty="0">
                <a:solidFill>
                  <a:schemeClr val="bg1"/>
                </a:solidFill>
              </a:rPr>
              <a:t>Access Modifier Restrictions:</a:t>
            </a:r>
            <a:r>
              <a:rPr lang="en-US" dirty="0">
                <a:solidFill>
                  <a:schemeClr val="bg1"/>
                </a:solidFill>
              </a:rPr>
              <a:t> The access modifier of the overriding method must be the same as or less restrictive than the access modifier of the overridden method in the </a:t>
            </a:r>
            <a:r>
              <a:rPr lang="en-US" dirty="0" err="1">
                <a:solidFill>
                  <a:schemeClr val="bg1"/>
                </a:solidFill>
              </a:rPr>
              <a:t>superclass</a:t>
            </a:r>
            <a:r>
              <a:rPr lang="en-US" dirty="0">
                <a:solidFill>
                  <a:schemeClr val="bg1"/>
                </a:solidFill>
              </a:rPr>
              <a:t>. </a:t>
            </a:r>
          </a:p>
          <a:p>
            <a:pPr algn="just"/>
            <a:endParaRPr lang="en-US" dirty="0">
              <a:solidFill>
                <a:schemeClr val="bg1"/>
              </a:solidFill>
            </a:endParaRPr>
          </a:p>
          <a:p>
            <a:pPr algn="just"/>
            <a:r>
              <a:rPr lang="en-US" b="1" dirty="0">
                <a:solidFill>
                  <a:schemeClr val="bg1"/>
                </a:solidFill>
              </a:rPr>
              <a:t>No Final Methods:</a:t>
            </a:r>
            <a:r>
              <a:rPr lang="en-US" dirty="0">
                <a:solidFill>
                  <a:schemeClr val="bg1"/>
                </a:solidFill>
              </a:rPr>
              <a:t> Methods declared as final in the </a:t>
            </a:r>
            <a:r>
              <a:rPr lang="en-US" dirty="0" err="1">
                <a:solidFill>
                  <a:schemeClr val="bg1"/>
                </a:solidFill>
              </a:rPr>
              <a:t>superclass</a:t>
            </a:r>
            <a:r>
              <a:rPr lang="en-US" dirty="0">
                <a:solidFill>
                  <a:schemeClr val="bg1"/>
                </a:solidFill>
              </a:rPr>
              <a:t> cannot be overridden in the subclass. This is because final methods cannot be modified or extended.</a:t>
            </a:r>
          </a:p>
          <a:p>
            <a:pPr algn="just"/>
            <a:endParaRPr lang="en-US" dirty="0">
              <a:solidFill>
                <a:schemeClr val="bg1"/>
              </a:solidFill>
            </a:endParaRPr>
          </a:p>
          <a:p>
            <a:pPr algn="just"/>
            <a:r>
              <a:rPr lang="en-US" b="1" dirty="0">
                <a:solidFill>
                  <a:schemeClr val="bg1"/>
                </a:solidFill>
              </a:rPr>
              <a:t>No Static Methods:</a:t>
            </a:r>
            <a:r>
              <a:rPr lang="en-US" dirty="0">
                <a:solidFill>
                  <a:schemeClr val="bg1"/>
                </a:solidFill>
              </a:rPr>
              <a:t> Static methods in Java are resolved at compile time and cannot be overridden. Instead, they are hidden in the subclass if a method with the same signature is defined in the subclass.</a:t>
            </a:r>
          </a:p>
          <a:p>
            <a:pPr algn="just"/>
            <a:endParaRPr lang="en-US" dirty="0">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85000" lnSpcReduction="10000"/>
          </a:bodyPr>
          <a:lstStyle/>
          <a:p>
            <a:pPr>
              <a:buNone/>
            </a:pPr>
            <a:r>
              <a:rPr lang="en-US" dirty="0">
                <a:solidFill>
                  <a:schemeClr val="bg1"/>
                </a:solidFill>
              </a:rPr>
              <a:t>class Vehicle{    </a:t>
            </a:r>
          </a:p>
          <a:p>
            <a:pPr>
              <a:buNone/>
            </a:pPr>
            <a:r>
              <a:rPr lang="en-US" dirty="0">
                <a:solidFill>
                  <a:schemeClr val="bg1"/>
                </a:solidFill>
              </a:rPr>
              <a:t>  </a:t>
            </a:r>
            <a:r>
              <a:rPr lang="en-US" b="1" dirty="0">
                <a:solidFill>
                  <a:schemeClr val="bg1"/>
                </a:solidFill>
              </a:rPr>
              <a:t>void</a:t>
            </a:r>
            <a:r>
              <a:rPr lang="en-US" dirty="0">
                <a:solidFill>
                  <a:schemeClr val="bg1"/>
                </a:solidFill>
              </a:rPr>
              <a:t> run(){</a:t>
            </a:r>
            <a:r>
              <a:rPr lang="en-US" dirty="0" err="1">
                <a:solidFill>
                  <a:schemeClr val="bg1"/>
                </a:solidFill>
              </a:rPr>
              <a:t>System.out.println</a:t>
            </a:r>
            <a:r>
              <a:rPr lang="en-US" dirty="0">
                <a:solidFill>
                  <a:schemeClr val="bg1"/>
                </a:solidFill>
              </a:rPr>
              <a:t>("Vehicle is running");}    </a:t>
            </a:r>
          </a:p>
          <a:p>
            <a:pPr>
              <a:buNone/>
            </a:pPr>
            <a:r>
              <a:rPr lang="en-US" dirty="0">
                <a:solidFill>
                  <a:schemeClr val="bg1"/>
                </a:solidFill>
              </a:rPr>
              <a:t>}    </a:t>
            </a:r>
          </a:p>
          <a:p>
            <a:pPr>
              <a:buNone/>
            </a:pPr>
            <a:r>
              <a:rPr lang="en-US" dirty="0">
                <a:solidFill>
                  <a:schemeClr val="bg1"/>
                </a:solidFill>
              </a:rPr>
              <a:t>  </a:t>
            </a:r>
          </a:p>
          <a:p>
            <a:pPr>
              <a:buNone/>
            </a:pPr>
            <a:r>
              <a:rPr lang="en-US" b="1" dirty="0">
                <a:solidFill>
                  <a:schemeClr val="bg1"/>
                </a:solidFill>
              </a:rPr>
              <a:t>class</a:t>
            </a:r>
            <a:r>
              <a:rPr lang="en-US" dirty="0">
                <a:solidFill>
                  <a:schemeClr val="bg1"/>
                </a:solidFill>
              </a:rPr>
              <a:t> Bike2 </a:t>
            </a:r>
            <a:r>
              <a:rPr lang="en-US" b="1" dirty="0">
                <a:solidFill>
                  <a:schemeClr val="bg1"/>
                </a:solidFill>
              </a:rPr>
              <a:t>extends</a:t>
            </a:r>
            <a:r>
              <a:rPr lang="en-US" dirty="0">
                <a:solidFill>
                  <a:schemeClr val="bg1"/>
                </a:solidFill>
              </a:rPr>
              <a:t> Vehicle{      </a:t>
            </a:r>
          </a:p>
          <a:p>
            <a:pPr>
              <a:buNone/>
            </a:pPr>
            <a:r>
              <a:rPr lang="en-US" dirty="0">
                <a:solidFill>
                  <a:schemeClr val="bg1"/>
                </a:solidFill>
              </a:rPr>
              <a:t>  </a:t>
            </a:r>
            <a:r>
              <a:rPr lang="en-US" b="1" dirty="0">
                <a:solidFill>
                  <a:schemeClr val="bg1"/>
                </a:solidFill>
              </a:rPr>
              <a:t>void</a:t>
            </a:r>
            <a:r>
              <a:rPr lang="en-US" dirty="0">
                <a:solidFill>
                  <a:schemeClr val="bg1"/>
                </a:solidFill>
              </a:rPr>
              <a:t> run(){</a:t>
            </a:r>
            <a:r>
              <a:rPr lang="en-US" dirty="0" err="1">
                <a:solidFill>
                  <a:schemeClr val="bg1"/>
                </a:solidFill>
              </a:rPr>
              <a:t>System.out.println</a:t>
            </a:r>
            <a:r>
              <a:rPr lang="en-US" dirty="0">
                <a:solidFill>
                  <a:schemeClr val="bg1"/>
                </a:solidFill>
              </a:rPr>
              <a:t>("Bike is running safely");}    </a:t>
            </a:r>
          </a:p>
          <a:p>
            <a:pPr>
              <a:buNone/>
            </a:pPr>
            <a:endParaRPr lang="en-US" dirty="0">
              <a:solidFill>
                <a:schemeClr val="bg1"/>
              </a:solidFill>
            </a:endParaRPr>
          </a:p>
          <a:p>
            <a:pPr>
              <a:buNone/>
            </a:pPr>
            <a:r>
              <a:rPr lang="en-US" dirty="0">
                <a:solidFill>
                  <a:schemeClr val="bg1"/>
                </a:solidFill>
              </a:rPr>
              <a:t>  </a:t>
            </a:r>
            <a:r>
              <a:rPr lang="en-US" b="1" dirty="0">
                <a:solidFill>
                  <a:schemeClr val="bg1"/>
                </a:solidFill>
              </a:rPr>
              <a:t>public</a:t>
            </a:r>
            <a:r>
              <a:rPr lang="en-US" dirty="0">
                <a:solidFill>
                  <a:schemeClr val="bg1"/>
                </a:solidFill>
              </a:rPr>
              <a:t> </a:t>
            </a:r>
            <a:r>
              <a:rPr lang="en-US" b="1" dirty="0">
                <a:solidFill>
                  <a:schemeClr val="bg1"/>
                </a:solidFill>
              </a:rPr>
              <a:t>static</a:t>
            </a:r>
            <a:r>
              <a:rPr lang="en-US" dirty="0">
                <a:solidFill>
                  <a:schemeClr val="bg1"/>
                </a:solidFill>
              </a:rPr>
              <a:t> </a:t>
            </a:r>
            <a:r>
              <a:rPr lang="en-US" b="1" dirty="0">
                <a:solidFill>
                  <a:schemeClr val="bg1"/>
                </a:solidFill>
              </a:rPr>
              <a:t>void</a:t>
            </a:r>
            <a:r>
              <a:rPr lang="en-US" dirty="0">
                <a:solidFill>
                  <a:schemeClr val="bg1"/>
                </a:solidFill>
              </a:rPr>
              <a:t> main(String </a:t>
            </a:r>
            <a:r>
              <a:rPr lang="en-US" dirty="0" err="1">
                <a:solidFill>
                  <a:schemeClr val="bg1"/>
                </a:solidFill>
              </a:rPr>
              <a:t>args</a:t>
            </a:r>
            <a:r>
              <a:rPr lang="en-US" dirty="0">
                <a:solidFill>
                  <a:schemeClr val="bg1"/>
                </a:solidFill>
              </a:rPr>
              <a:t>[]){    </a:t>
            </a:r>
          </a:p>
          <a:p>
            <a:pPr>
              <a:buNone/>
            </a:pPr>
            <a:r>
              <a:rPr lang="en-US" dirty="0">
                <a:solidFill>
                  <a:schemeClr val="bg1"/>
                </a:solidFill>
              </a:rPr>
              <a:t>  Bike2 </a:t>
            </a:r>
            <a:r>
              <a:rPr lang="en-US" dirty="0" err="1">
                <a:solidFill>
                  <a:schemeClr val="bg1"/>
                </a:solidFill>
              </a:rPr>
              <a:t>obj</a:t>
            </a:r>
            <a:r>
              <a:rPr lang="en-US" dirty="0">
                <a:solidFill>
                  <a:schemeClr val="bg1"/>
                </a:solidFill>
              </a:rPr>
              <a:t> = </a:t>
            </a:r>
            <a:r>
              <a:rPr lang="en-US" b="1" dirty="0">
                <a:solidFill>
                  <a:schemeClr val="bg1"/>
                </a:solidFill>
              </a:rPr>
              <a:t>new</a:t>
            </a:r>
            <a:r>
              <a:rPr lang="en-US" dirty="0">
                <a:solidFill>
                  <a:schemeClr val="bg1"/>
                </a:solidFill>
              </a:rPr>
              <a:t> Bike2();//creating object    </a:t>
            </a:r>
          </a:p>
          <a:p>
            <a:pPr>
              <a:buNone/>
            </a:pPr>
            <a:r>
              <a:rPr lang="en-US" dirty="0">
                <a:solidFill>
                  <a:schemeClr val="bg1"/>
                </a:solidFill>
              </a:rPr>
              <a:t>  </a:t>
            </a:r>
            <a:r>
              <a:rPr lang="en-US" dirty="0" err="1">
                <a:solidFill>
                  <a:schemeClr val="bg1"/>
                </a:solidFill>
              </a:rPr>
              <a:t>obj.run</a:t>
            </a:r>
            <a:r>
              <a:rPr lang="en-US" dirty="0">
                <a:solidFill>
                  <a:schemeClr val="bg1"/>
                </a:solidFill>
              </a:rPr>
              <a:t>();//calling method    </a:t>
            </a:r>
          </a:p>
          <a:p>
            <a:pPr>
              <a:buNone/>
            </a:pPr>
            <a:r>
              <a:rPr lang="en-US" dirty="0">
                <a:solidFill>
                  <a:schemeClr val="bg1"/>
                </a:solidFill>
              </a:rPr>
              <a:t>  }    </a:t>
            </a:r>
          </a:p>
          <a:p>
            <a:pPr>
              <a:buNone/>
            </a:pPr>
            <a:r>
              <a:rPr lang="en-US" dirty="0">
                <a:solidFill>
                  <a:schemeClr val="bg1"/>
                </a:solidFill>
              </a:rPr>
              <a:t>}    </a:t>
            </a:r>
          </a:p>
          <a:p>
            <a:pPr>
              <a:buNone/>
            </a:pPr>
            <a:endParaRPr lang="en-US" dirty="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357166"/>
            <a:ext cx="4257676" cy="6357982"/>
          </a:xfrm>
          <a:ln>
            <a:solidFill>
              <a:schemeClr val="accent1"/>
            </a:solidFill>
          </a:ln>
        </p:spPr>
        <p:txBody>
          <a:bodyPr>
            <a:normAutofit/>
          </a:bodyPr>
          <a:lstStyle/>
          <a:p>
            <a:pPr>
              <a:buNone/>
            </a:pPr>
            <a:r>
              <a:rPr lang="en-US" sz="2000" dirty="0">
                <a:solidFill>
                  <a:schemeClr val="bg1"/>
                </a:solidFill>
              </a:rPr>
              <a:t>class Bank{    </a:t>
            </a:r>
          </a:p>
          <a:p>
            <a:pPr>
              <a:buNone/>
            </a:pPr>
            <a:r>
              <a:rPr lang="en-US" sz="2000" b="1" dirty="0">
                <a:solidFill>
                  <a:schemeClr val="bg1"/>
                </a:solidFill>
              </a:rPr>
              <a:t>		</a:t>
            </a:r>
            <a:r>
              <a:rPr lang="en-US" sz="2000" b="1" dirty="0" err="1">
                <a:solidFill>
                  <a:schemeClr val="bg1"/>
                </a:solidFill>
              </a:rPr>
              <a:t>int</a:t>
            </a:r>
            <a:r>
              <a:rPr lang="en-US" sz="2000" dirty="0">
                <a:solidFill>
                  <a:schemeClr val="bg1"/>
                </a:solidFill>
              </a:rPr>
              <a:t> </a:t>
            </a:r>
            <a:r>
              <a:rPr lang="en-US" sz="2000" dirty="0" err="1">
                <a:solidFill>
                  <a:schemeClr val="bg1"/>
                </a:solidFill>
              </a:rPr>
              <a:t>getRateOfInterest</a:t>
            </a:r>
            <a:r>
              <a:rPr lang="en-US" sz="2000" dirty="0">
                <a:solidFill>
                  <a:schemeClr val="bg1"/>
                </a:solidFill>
              </a:rPr>
              <a:t>()</a:t>
            </a:r>
          </a:p>
          <a:p>
            <a:pPr>
              <a:buNone/>
            </a:pPr>
            <a:r>
              <a:rPr lang="en-US" sz="2000" dirty="0">
                <a:solidFill>
                  <a:schemeClr val="bg1"/>
                </a:solidFill>
              </a:rPr>
              <a:t>		{</a:t>
            </a:r>
          </a:p>
          <a:p>
            <a:pPr>
              <a:buNone/>
            </a:pPr>
            <a:r>
              <a:rPr lang="en-US" sz="2000" b="1" dirty="0">
                <a:solidFill>
                  <a:schemeClr val="bg1"/>
                </a:solidFill>
              </a:rPr>
              <a:t>			return</a:t>
            </a:r>
            <a:r>
              <a:rPr lang="en-US" sz="2000" dirty="0">
                <a:solidFill>
                  <a:schemeClr val="bg1"/>
                </a:solidFill>
              </a:rPr>
              <a:t> 0;</a:t>
            </a:r>
          </a:p>
          <a:p>
            <a:pPr>
              <a:buNone/>
            </a:pPr>
            <a:r>
              <a:rPr lang="en-US" sz="2000" dirty="0">
                <a:solidFill>
                  <a:schemeClr val="bg1"/>
                </a:solidFill>
              </a:rPr>
              <a:t>		}    </a:t>
            </a:r>
          </a:p>
          <a:p>
            <a:pPr>
              <a:buNone/>
            </a:pPr>
            <a:r>
              <a:rPr lang="en-US" sz="2000" dirty="0">
                <a:solidFill>
                  <a:schemeClr val="bg1"/>
                </a:solidFill>
              </a:rPr>
              <a:t>}    </a:t>
            </a:r>
          </a:p>
          <a:p>
            <a:pPr>
              <a:buNone/>
            </a:pPr>
            <a:r>
              <a:rPr lang="en-US" sz="2000" dirty="0">
                <a:solidFill>
                  <a:schemeClr val="bg1"/>
                </a:solidFill>
              </a:rPr>
              <a:t>  </a:t>
            </a:r>
          </a:p>
          <a:p>
            <a:pPr>
              <a:buNone/>
            </a:pPr>
            <a:r>
              <a:rPr lang="en-US" sz="2000" b="1" dirty="0">
                <a:solidFill>
                  <a:schemeClr val="bg1"/>
                </a:solidFill>
              </a:rPr>
              <a:t>class</a:t>
            </a:r>
            <a:r>
              <a:rPr lang="en-US" sz="2000" dirty="0">
                <a:solidFill>
                  <a:schemeClr val="bg1"/>
                </a:solidFill>
              </a:rPr>
              <a:t> SBI </a:t>
            </a:r>
            <a:r>
              <a:rPr lang="en-US" sz="2000" b="1" dirty="0">
                <a:solidFill>
                  <a:schemeClr val="bg1"/>
                </a:solidFill>
              </a:rPr>
              <a:t>extends</a:t>
            </a:r>
            <a:r>
              <a:rPr lang="en-US" sz="2000" dirty="0">
                <a:solidFill>
                  <a:schemeClr val="bg1"/>
                </a:solidFill>
              </a:rPr>
              <a:t> Bank{    </a:t>
            </a:r>
          </a:p>
          <a:p>
            <a:pPr>
              <a:buNone/>
            </a:pPr>
            <a:r>
              <a:rPr lang="en-US" sz="2000" b="1" dirty="0">
                <a:solidFill>
                  <a:schemeClr val="bg1"/>
                </a:solidFill>
              </a:rPr>
              <a:t>		</a:t>
            </a:r>
            <a:r>
              <a:rPr lang="en-US" sz="2000" b="1" dirty="0" err="1">
                <a:solidFill>
                  <a:schemeClr val="bg1"/>
                </a:solidFill>
              </a:rPr>
              <a:t>int</a:t>
            </a:r>
            <a:r>
              <a:rPr lang="en-US" sz="2000" dirty="0">
                <a:solidFill>
                  <a:schemeClr val="bg1"/>
                </a:solidFill>
              </a:rPr>
              <a:t> </a:t>
            </a:r>
            <a:r>
              <a:rPr lang="en-US" sz="2000" dirty="0" err="1">
                <a:solidFill>
                  <a:schemeClr val="bg1"/>
                </a:solidFill>
              </a:rPr>
              <a:t>getRateOfInterest</a:t>
            </a:r>
            <a:r>
              <a:rPr lang="en-US" sz="2000" dirty="0">
                <a:solidFill>
                  <a:schemeClr val="bg1"/>
                </a:solidFill>
              </a:rPr>
              <a:t>()</a:t>
            </a:r>
          </a:p>
          <a:p>
            <a:pPr>
              <a:buNone/>
            </a:pPr>
            <a:r>
              <a:rPr lang="en-US" sz="2000" dirty="0">
                <a:solidFill>
                  <a:schemeClr val="bg1"/>
                </a:solidFill>
              </a:rPr>
              <a:t>		{</a:t>
            </a:r>
          </a:p>
          <a:p>
            <a:pPr>
              <a:buNone/>
            </a:pPr>
            <a:r>
              <a:rPr lang="en-US" sz="2000" b="1" dirty="0">
                <a:solidFill>
                  <a:schemeClr val="bg1"/>
                </a:solidFill>
              </a:rPr>
              <a:t>			return</a:t>
            </a:r>
            <a:r>
              <a:rPr lang="en-US" sz="2000" dirty="0">
                <a:solidFill>
                  <a:schemeClr val="bg1"/>
                </a:solidFill>
              </a:rPr>
              <a:t> 8;</a:t>
            </a:r>
          </a:p>
          <a:p>
            <a:pPr>
              <a:buNone/>
            </a:pPr>
            <a:r>
              <a:rPr lang="en-US" sz="2000" dirty="0">
                <a:solidFill>
                  <a:schemeClr val="bg1"/>
                </a:solidFill>
              </a:rPr>
              <a:t>		}    </a:t>
            </a:r>
          </a:p>
          <a:p>
            <a:pPr>
              <a:buNone/>
            </a:pPr>
            <a:r>
              <a:rPr lang="en-US" sz="2000" dirty="0">
                <a:solidFill>
                  <a:schemeClr val="bg1"/>
                </a:solidFill>
              </a:rPr>
              <a:t>}    </a:t>
            </a:r>
          </a:p>
          <a:p>
            <a:pPr>
              <a:buNone/>
            </a:pPr>
            <a:r>
              <a:rPr lang="en-US" sz="2000" dirty="0">
                <a:solidFill>
                  <a:schemeClr val="bg1"/>
                </a:solidFill>
              </a:rPr>
              <a:t>    </a:t>
            </a:r>
          </a:p>
          <a:p>
            <a:pPr>
              <a:buNone/>
            </a:pPr>
            <a:endParaRPr lang="en-US" sz="2000" dirty="0">
              <a:solidFill>
                <a:schemeClr val="bg1"/>
              </a:solidFill>
            </a:endParaRPr>
          </a:p>
        </p:txBody>
      </p:sp>
      <p:sp>
        <p:nvSpPr>
          <p:cNvPr id="4" name="Content Placeholder 2"/>
          <p:cNvSpPr txBox="1">
            <a:spLocks/>
          </p:cNvSpPr>
          <p:nvPr/>
        </p:nvSpPr>
        <p:spPr>
          <a:xfrm>
            <a:off x="4786314" y="357166"/>
            <a:ext cx="4257676" cy="6357982"/>
          </a:xfrm>
          <a:prstGeom prst="rect">
            <a:avLst/>
          </a:prstGeom>
          <a:ln>
            <a:solidFill>
              <a:schemeClr val="accent1"/>
            </a:solidFill>
          </a:ln>
        </p:spPr>
        <p:txBody>
          <a:bodyPr vert="horz" lIns="91440" tIns="45720" rIns="91440" bIns="45720" rtlCol="0">
            <a:normAutofit/>
          </a:bodyPr>
          <a:lstStyle/>
          <a:p>
            <a:pPr marL="342900" indent="-342900">
              <a:spcBef>
                <a:spcPct val="20000"/>
              </a:spcBef>
            </a:pPr>
            <a:r>
              <a:rPr lang="en-US" sz="2000" dirty="0">
                <a:solidFill>
                  <a:schemeClr val="bg1"/>
                </a:solidFill>
              </a:rPr>
              <a:t> </a:t>
            </a:r>
          </a:p>
          <a:p>
            <a:pPr marL="342900" indent="-342900">
              <a:spcBef>
                <a:spcPct val="20000"/>
              </a:spcBef>
            </a:pPr>
            <a:r>
              <a:rPr lang="en-US" sz="2000" dirty="0">
                <a:solidFill>
                  <a:schemeClr val="bg1"/>
                </a:solidFill>
              </a:rPr>
              <a:t>    </a:t>
            </a:r>
          </a:p>
          <a:p>
            <a:pPr marL="342900" indent="-342900">
              <a:spcBef>
                <a:spcPct val="20000"/>
              </a:spcBef>
            </a:pPr>
            <a:r>
              <a:rPr lang="en-US" sz="2000" dirty="0">
                <a:solidFill>
                  <a:schemeClr val="bg1"/>
                </a:solidFill>
              </a:rPr>
              <a:t>class ICICI extends Bank{    </a:t>
            </a:r>
          </a:p>
          <a:p>
            <a:pPr marL="342900" indent="-342900">
              <a:spcBef>
                <a:spcPct val="20000"/>
              </a:spcBef>
            </a:pPr>
            <a:r>
              <a:rPr lang="en-US" sz="2000" dirty="0">
                <a:solidFill>
                  <a:schemeClr val="bg1"/>
                </a:solidFill>
              </a:rPr>
              <a:t>		</a:t>
            </a:r>
            <a:r>
              <a:rPr lang="en-US" sz="2000" dirty="0" err="1">
                <a:solidFill>
                  <a:schemeClr val="bg1"/>
                </a:solidFill>
              </a:rPr>
              <a:t>int</a:t>
            </a:r>
            <a:r>
              <a:rPr lang="en-US" sz="2000" dirty="0">
                <a:solidFill>
                  <a:schemeClr val="bg1"/>
                </a:solidFill>
              </a:rPr>
              <a:t> </a:t>
            </a:r>
            <a:r>
              <a:rPr lang="en-US" sz="2000" dirty="0" err="1">
                <a:solidFill>
                  <a:schemeClr val="bg1"/>
                </a:solidFill>
              </a:rPr>
              <a:t>getRateOfInterest</a:t>
            </a:r>
            <a:r>
              <a:rPr lang="en-US" sz="2000" dirty="0">
                <a:solidFill>
                  <a:schemeClr val="bg1"/>
                </a:solidFill>
              </a:rPr>
              <a:t>()</a:t>
            </a:r>
          </a:p>
          <a:p>
            <a:pPr marL="342900" indent="-342900">
              <a:spcBef>
                <a:spcPct val="20000"/>
              </a:spcBef>
            </a:pPr>
            <a:r>
              <a:rPr lang="en-US" sz="2000" dirty="0">
                <a:solidFill>
                  <a:schemeClr val="bg1"/>
                </a:solidFill>
              </a:rPr>
              <a:t>		{</a:t>
            </a:r>
          </a:p>
          <a:p>
            <a:pPr marL="342900" indent="-342900">
              <a:spcBef>
                <a:spcPct val="20000"/>
              </a:spcBef>
            </a:pPr>
            <a:r>
              <a:rPr lang="en-US" sz="2000" dirty="0">
                <a:solidFill>
                  <a:schemeClr val="bg1"/>
                </a:solidFill>
              </a:rPr>
              <a:t>			return 7;</a:t>
            </a:r>
          </a:p>
          <a:p>
            <a:pPr marL="342900" indent="-342900">
              <a:spcBef>
                <a:spcPct val="20000"/>
              </a:spcBef>
            </a:pPr>
            <a:r>
              <a:rPr lang="en-US" sz="2000" dirty="0">
                <a:solidFill>
                  <a:schemeClr val="bg1"/>
                </a:solidFill>
              </a:rPr>
              <a:t>		}    </a:t>
            </a:r>
          </a:p>
          <a:p>
            <a:pPr marL="342900" indent="-342900">
              <a:spcBef>
                <a:spcPct val="20000"/>
              </a:spcBef>
            </a:pPr>
            <a:r>
              <a:rPr lang="en-US" sz="2000" dirty="0">
                <a:solidFill>
                  <a:schemeClr val="bg1"/>
                </a:solidFill>
              </a:rPr>
              <a:t>}    </a:t>
            </a:r>
          </a:p>
          <a:p>
            <a:pPr marL="342900" indent="-342900">
              <a:spcBef>
                <a:spcPct val="20000"/>
              </a:spcBef>
            </a:pPr>
            <a:r>
              <a:rPr lang="en-US" sz="2000" dirty="0">
                <a:solidFill>
                  <a:schemeClr val="bg1"/>
                </a:solidFill>
              </a:rPr>
              <a:t>class AXIS extends Bank{    </a:t>
            </a:r>
          </a:p>
          <a:p>
            <a:pPr marL="342900" indent="-342900">
              <a:spcBef>
                <a:spcPct val="20000"/>
              </a:spcBef>
            </a:pPr>
            <a:r>
              <a:rPr lang="en-US" sz="2000" dirty="0">
                <a:solidFill>
                  <a:schemeClr val="bg1"/>
                </a:solidFill>
              </a:rPr>
              <a:t>		</a:t>
            </a:r>
            <a:r>
              <a:rPr lang="en-US" sz="2000" dirty="0" err="1">
                <a:solidFill>
                  <a:schemeClr val="bg1"/>
                </a:solidFill>
              </a:rPr>
              <a:t>int</a:t>
            </a:r>
            <a:r>
              <a:rPr lang="en-US" sz="2000" dirty="0">
                <a:solidFill>
                  <a:schemeClr val="bg1"/>
                </a:solidFill>
              </a:rPr>
              <a:t> </a:t>
            </a:r>
            <a:r>
              <a:rPr lang="en-US" sz="2000" dirty="0" err="1">
                <a:solidFill>
                  <a:schemeClr val="bg1"/>
                </a:solidFill>
              </a:rPr>
              <a:t>getRateOfInterest</a:t>
            </a:r>
            <a:r>
              <a:rPr lang="en-US" sz="2000" dirty="0">
                <a:solidFill>
                  <a:schemeClr val="bg1"/>
                </a:solidFill>
              </a:rPr>
              <a:t>()</a:t>
            </a:r>
          </a:p>
          <a:p>
            <a:pPr marL="342900" indent="-342900">
              <a:spcBef>
                <a:spcPct val="20000"/>
              </a:spcBef>
            </a:pPr>
            <a:r>
              <a:rPr lang="en-US" sz="2000" dirty="0">
                <a:solidFill>
                  <a:schemeClr val="bg1"/>
                </a:solidFill>
              </a:rPr>
              <a:t>		{</a:t>
            </a:r>
          </a:p>
          <a:p>
            <a:pPr marL="342900" indent="-342900">
              <a:spcBef>
                <a:spcPct val="20000"/>
              </a:spcBef>
            </a:pPr>
            <a:r>
              <a:rPr lang="en-US" sz="2000" dirty="0">
                <a:solidFill>
                  <a:schemeClr val="bg1"/>
                </a:solidFill>
              </a:rPr>
              <a:t>			return 9;</a:t>
            </a:r>
          </a:p>
          <a:p>
            <a:pPr marL="342900" indent="-342900">
              <a:spcBef>
                <a:spcPct val="20000"/>
              </a:spcBef>
            </a:pPr>
            <a:r>
              <a:rPr lang="en-US" sz="2000" dirty="0">
                <a:solidFill>
                  <a:schemeClr val="bg1"/>
                </a:solidFill>
              </a:rPr>
              <a:t>		}    </a:t>
            </a:r>
          </a:p>
          <a:p>
            <a:pPr marL="342900" indent="-342900">
              <a:spcBef>
                <a:spcPct val="20000"/>
              </a:spcBef>
            </a:pPr>
            <a:r>
              <a:rPr lang="en-US" sz="2000" dirty="0">
                <a:solidFill>
                  <a:schemeClr val="bg1"/>
                </a:solidFill>
              </a:rPr>
              <a:t>}    </a:t>
            </a:r>
          </a:p>
          <a:p>
            <a:pPr marL="342900" indent="-342900">
              <a:spcBef>
                <a:spcPct val="20000"/>
              </a:spcBef>
            </a:pPr>
            <a:endParaRPr lang="en-US" sz="2000" dirty="0">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lnSpcReduction="20000"/>
          </a:bodyPr>
          <a:lstStyle/>
          <a:p>
            <a:pPr>
              <a:buNone/>
            </a:pPr>
            <a:r>
              <a:rPr lang="en-US" dirty="0">
                <a:solidFill>
                  <a:schemeClr val="bg1"/>
                </a:solidFill>
              </a:rPr>
              <a:t>class Test2</a:t>
            </a:r>
          </a:p>
          <a:p>
            <a:pPr>
              <a:buNone/>
            </a:pPr>
            <a:r>
              <a:rPr lang="en-US" dirty="0">
                <a:solidFill>
                  <a:schemeClr val="bg1"/>
                </a:solidFill>
              </a:rPr>
              <a:t>{    </a:t>
            </a:r>
          </a:p>
          <a:p>
            <a:pPr>
              <a:buNone/>
            </a:pPr>
            <a:r>
              <a:rPr lang="en-US" b="1" dirty="0">
                <a:solidFill>
                  <a:schemeClr val="bg1"/>
                </a:solidFill>
              </a:rPr>
              <a:t>		public</a:t>
            </a:r>
            <a:r>
              <a:rPr lang="en-US" dirty="0">
                <a:solidFill>
                  <a:schemeClr val="bg1"/>
                </a:solidFill>
              </a:rPr>
              <a:t> </a:t>
            </a:r>
            <a:r>
              <a:rPr lang="en-US" b="1" dirty="0">
                <a:solidFill>
                  <a:schemeClr val="bg1"/>
                </a:solidFill>
              </a:rPr>
              <a:t>static</a:t>
            </a:r>
            <a:r>
              <a:rPr lang="en-US" dirty="0">
                <a:solidFill>
                  <a:schemeClr val="bg1"/>
                </a:solidFill>
              </a:rPr>
              <a:t> </a:t>
            </a:r>
            <a:r>
              <a:rPr lang="en-US" b="1" dirty="0">
                <a:solidFill>
                  <a:schemeClr val="bg1"/>
                </a:solidFill>
              </a:rPr>
              <a:t>void</a:t>
            </a:r>
            <a:r>
              <a:rPr lang="en-US" dirty="0">
                <a:solidFill>
                  <a:schemeClr val="bg1"/>
                </a:solidFill>
              </a:rPr>
              <a:t> main(String </a:t>
            </a:r>
            <a:r>
              <a:rPr lang="en-US" dirty="0" err="1">
                <a:solidFill>
                  <a:schemeClr val="bg1"/>
                </a:solidFill>
              </a:rPr>
              <a:t>args</a:t>
            </a:r>
            <a:r>
              <a:rPr lang="en-US" dirty="0">
                <a:solidFill>
                  <a:schemeClr val="bg1"/>
                </a:solidFill>
              </a:rPr>
              <a:t>[]){    </a:t>
            </a:r>
          </a:p>
          <a:p>
            <a:pPr>
              <a:buNone/>
            </a:pPr>
            <a:r>
              <a:rPr lang="en-US" dirty="0">
                <a:solidFill>
                  <a:schemeClr val="bg1"/>
                </a:solidFill>
              </a:rPr>
              <a:t>		SBI s=</a:t>
            </a:r>
            <a:r>
              <a:rPr lang="en-US" b="1" dirty="0">
                <a:solidFill>
                  <a:schemeClr val="bg1"/>
                </a:solidFill>
              </a:rPr>
              <a:t>new</a:t>
            </a:r>
            <a:r>
              <a:rPr lang="en-US" dirty="0">
                <a:solidFill>
                  <a:schemeClr val="bg1"/>
                </a:solidFill>
              </a:rPr>
              <a:t> SBI();    </a:t>
            </a:r>
          </a:p>
          <a:p>
            <a:pPr>
              <a:buNone/>
            </a:pPr>
            <a:r>
              <a:rPr lang="en-US" dirty="0">
                <a:solidFill>
                  <a:schemeClr val="bg1"/>
                </a:solidFill>
              </a:rPr>
              <a:t>		ICICI </a:t>
            </a:r>
            <a:r>
              <a:rPr lang="en-US" dirty="0" err="1">
                <a:solidFill>
                  <a:schemeClr val="bg1"/>
                </a:solidFill>
              </a:rPr>
              <a:t>i</a:t>
            </a:r>
            <a:r>
              <a:rPr lang="en-US" dirty="0">
                <a:solidFill>
                  <a:schemeClr val="bg1"/>
                </a:solidFill>
              </a:rPr>
              <a:t>=</a:t>
            </a:r>
            <a:r>
              <a:rPr lang="en-US" b="1" dirty="0">
                <a:solidFill>
                  <a:schemeClr val="bg1"/>
                </a:solidFill>
              </a:rPr>
              <a:t>new</a:t>
            </a:r>
            <a:r>
              <a:rPr lang="en-US" dirty="0">
                <a:solidFill>
                  <a:schemeClr val="bg1"/>
                </a:solidFill>
              </a:rPr>
              <a:t> ICICI();    </a:t>
            </a:r>
          </a:p>
          <a:p>
            <a:pPr>
              <a:buNone/>
            </a:pPr>
            <a:r>
              <a:rPr lang="en-US" dirty="0">
                <a:solidFill>
                  <a:schemeClr val="bg1"/>
                </a:solidFill>
              </a:rPr>
              <a:t>		AXIS a=</a:t>
            </a:r>
            <a:r>
              <a:rPr lang="en-US" b="1" dirty="0">
                <a:solidFill>
                  <a:schemeClr val="bg1"/>
                </a:solidFill>
              </a:rPr>
              <a:t>new</a:t>
            </a:r>
            <a:r>
              <a:rPr lang="en-US" dirty="0">
                <a:solidFill>
                  <a:schemeClr val="bg1"/>
                </a:solidFill>
              </a:rPr>
              <a:t> AXIS();    </a:t>
            </a:r>
          </a:p>
          <a:p>
            <a:pPr>
              <a:buNone/>
            </a:pPr>
            <a:r>
              <a:rPr lang="en-US" dirty="0">
                <a:solidFill>
                  <a:schemeClr val="bg1"/>
                </a:solidFill>
              </a:rPr>
              <a:t>		</a:t>
            </a:r>
            <a:r>
              <a:rPr lang="en-US" dirty="0" err="1">
                <a:solidFill>
                  <a:schemeClr val="bg1"/>
                </a:solidFill>
              </a:rPr>
              <a:t>s.o.p</a:t>
            </a:r>
            <a:r>
              <a:rPr lang="en-US" dirty="0">
                <a:solidFill>
                  <a:schemeClr val="bg1"/>
                </a:solidFill>
              </a:rPr>
              <a:t>(</a:t>
            </a:r>
            <a:r>
              <a:rPr lang="en-US" dirty="0" err="1">
                <a:solidFill>
                  <a:schemeClr val="bg1"/>
                </a:solidFill>
              </a:rPr>
              <a:t>s.getRateOfInterest</a:t>
            </a:r>
            <a:r>
              <a:rPr lang="en-US" dirty="0">
                <a:solidFill>
                  <a:schemeClr val="bg1"/>
                </a:solidFill>
              </a:rPr>
              <a:t>());    </a:t>
            </a:r>
          </a:p>
          <a:p>
            <a:pPr>
              <a:buNone/>
            </a:pPr>
            <a:r>
              <a:rPr lang="en-US" dirty="0">
                <a:solidFill>
                  <a:schemeClr val="bg1"/>
                </a:solidFill>
              </a:rPr>
              <a:t>		</a:t>
            </a:r>
            <a:r>
              <a:rPr lang="en-US" dirty="0" err="1">
                <a:solidFill>
                  <a:schemeClr val="bg1"/>
                </a:solidFill>
              </a:rPr>
              <a:t>s.o.p</a:t>
            </a:r>
            <a:r>
              <a:rPr lang="en-US" dirty="0">
                <a:solidFill>
                  <a:schemeClr val="bg1"/>
                </a:solidFill>
              </a:rPr>
              <a:t>(</a:t>
            </a:r>
            <a:r>
              <a:rPr lang="en-US" dirty="0" err="1">
                <a:solidFill>
                  <a:schemeClr val="bg1"/>
                </a:solidFill>
              </a:rPr>
              <a:t>i.getRateOfInterest</a:t>
            </a:r>
            <a:r>
              <a:rPr lang="en-US" dirty="0">
                <a:solidFill>
                  <a:schemeClr val="bg1"/>
                </a:solidFill>
              </a:rPr>
              <a:t>());    </a:t>
            </a:r>
          </a:p>
          <a:p>
            <a:pPr>
              <a:buNone/>
            </a:pPr>
            <a:r>
              <a:rPr lang="en-US" dirty="0">
                <a:solidFill>
                  <a:schemeClr val="bg1"/>
                </a:solidFill>
              </a:rPr>
              <a:t>		</a:t>
            </a:r>
            <a:r>
              <a:rPr lang="en-US" dirty="0" err="1">
                <a:solidFill>
                  <a:schemeClr val="bg1"/>
                </a:solidFill>
              </a:rPr>
              <a:t>s.o.p</a:t>
            </a:r>
            <a:r>
              <a:rPr lang="en-US" dirty="0">
                <a:solidFill>
                  <a:schemeClr val="bg1"/>
                </a:solidFill>
              </a:rPr>
              <a:t>(</a:t>
            </a:r>
            <a:r>
              <a:rPr lang="en-US" dirty="0" err="1">
                <a:solidFill>
                  <a:schemeClr val="bg1"/>
                </a:solidFill>
              </a:rPr>
              <a:t>a.getRateOfInterest</a:t>
            </a:r>
            <a:r>
              <a:rPr lang="en-US" dirty="0">
                <a:solidFill>
                  <a:schemeClr val="bg1"/>
                </a:solidFill>
              </a:rPr>
              <a:t>());    </a:t>
            </a:r>
          </a:p>
          <a:p>
            <a:pPr>
              <a:buNone/>
            </a:pPr>
            <a:r>
              <a:rPr lang="en-US" dirty="0">
                <a:solidFill>
                  <a:schemeClr val="bg1"/>
                </a:solidFill>
              </a:rPr>
              <a:t>   </a:t>
            </a:r>
          </a:p>
          <a:p>
            <a:pPr>
              <a:buNone/>
            </a:pPr>
            <a:r>
              <a:rPr lang="en-US" dirty="0">
                <a:solidFill>
                  <a:schemeClr val="bg1"/>
                </a:solidFill>
              </a:rPr>
              <a:t>}    </a:t>
            </a:r>
          </a:p>
          <a:p>
            <a:pPr>
              <a:buNone/>
            </a:pPr>
            <a:r>
              <a:rPr lang="en-US" dirty="0">
                <a:solidFill>
                  <a:schemeClr val="bg1"/>
                </a:solidFill>
              </a:rPr>
              <a:t>}    </a:t>
            </a:r>
          </a:p>
          <a:p>
            <a:pPr>
              <a:buNone/>
            </a:pPr>
            <a:endParaRPr lang="en-US" dirty="0">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Object Class and Overriding Its Methods in Java</a:t>
            </a:r>
          </a:p>
        </p:txBody>
      </p:sp>
      <p:sp>
        <p:nvSpPr>
          <p:cNvPr id="3" name="Content Placeholder 2"/>
          <p:cNvSpPr>
            <a:spLocks noGrp="1"/>
          </p:cNvSpPr>
          <p:nvPr>
            <p:ph idx="1"/>
          </p:nvPr>
        </p:nvSpPr>
        <p:spPr/>
        <p:txBody>
          <a:bodyPr/>
          <a:lstStyle/>
          <a:p>
            <a:pPr algn="just"/>
            <a:r>
              <a:rPr lang="en-US" dirty="0">
                <a:solidFill>
                  <a:schemeClr val="bg1"/>
                </a:solidFill>
              </a:rPr>
              <a:t>In Java, the Object class is the root of the class hierarchy. Every class in Java </a:t>
            </a:r>
            <a:r>
              <a:rPr lang="en-US" b="1" dirty="0">
                <a:solidFill>
                  <a:schemeClr val="bg1"/>
                </a:solidFill>
              </a:rPr>
              <a:t>implicitly</a:t>
            </a:r>
            <a:r>
              <a:rPr lang="en-US" dirty="0">
                <a:solidFill>
                  <a:schemeClr val="bg1"/>
                </a:solidFill>
              </a:rPr>
              <a:t> inherits from the Object class.</a:t>
            </a:r>
          </a:p>
          <a:p>
            <a:pPr algn="just"/>
            <a:endParaRPr lang="en-US" dirty="0">
              <a:solidFill>
                <a:schemeClr val="bg1"/>
              </a:solidFill>
            </a:endParaRPr>
          </a:p>
          <a:p>
            <a:pPr algn="just"/>
            <a:r>
              <a:rPr lang="en-US" dirty="0">
                <a:solidFill>
                  <a:schemeClr val="bg1"/>
                </a:solidFill>
              </a:rPr>
              <a:t>It is part of </a:t>
            </a:r>
            <a:r>
              <a:rPr lang="en-US" dirty="0" err="1">
                <a:solidFill>
                  <a:schemeClr val="bg1"/>
                </a:solidFill>
              </a:rPr>
              <a:t>java.lang</a:t>
            </a:r>
            <a:r>
              <a:rPr lang="en-US" dirty="0">
                <a:solidFill>
                  <a:schemeClr val="bg1"/>
                </a:solidFill>
              </a:rPr>
              <a:t> package and provides default implementations of fundamental methods that every Java object inherits.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Common Methods of the Object Class</a:t>
            </a:r>
          </a:p>
        </p:txBody>
      </p:sp>
      <p:sp>
        <p:nvSpPr>
          <p:cNvPr id="3" name="Content Placeholder 2"/>
          <p:cNvSpPr>
            <a:spLocks noGrp="1"/>
          </p:cNvSpPr>
          <p:nvPr>
            <p:ph idx="1"/>
          </p:nvPr>
        </p:nvSpPr>
        <p:spPr/>
        <p:txBody>
          <a:bodyPr>
            <a:normAutofit/>
          </a:bodyPr>
          <a:lstStyle/>
          <a:p>
            <a:pPr>
              <a:buNone/>
            </a:pPr>
            <a:r>
              <a:rPr lang="en-US" sz="1600" b="1" dirty="0">
                <a:solidFill>
                  <a:schemeClr val="bg1"/>
                </a:solidFill>
              </a:rPr>
              <a:t>Method Signature			Purpose</a:t>
            </a:r>
            <a:endParaRPr lang="en-US" sz="1600" dirty="0">
              <a:solidFill>
                <a:schemeClr val="bg1"/>
              </a:solidFill>
            </a:endParaRPr>
          </a:p>
          <a:p>
            <a:pPr>
              <a:buNone/>
            </a:pPr>
            <a:r>
              <a:rPr lang="en-US" sz="1600" dirty="0">
                <a:solidFill>
                  <a:schemeClr val="bg1"/>
                </a:solidFill>
              </a:rPr>
              <a:t> </a:t>
            </a:r>
          </a:p>
          <a:p>
            <a:pPr>
              <a:buNone/>
            </a:pPr>
            <a:r>
              <a:rPr lang="en-US" sz="1600" dirty="0">
                <a:solidFill>
                  <a:schemeClr val="bg1"/>
                </a:solidFill>
              </a:rPr>
              <a:t>public String </a:t>
            </a:r>
            <a:r>
              <a:rPr lang="en-US" sz="1600" dirty="0" err="1">
                <a:solidFill>
                  <a:schemeClr val="bg1"/>
                </a:solidFill>
              </a:rPr>
              <a:t>toString</a:t>
            </a:r>
            <a:r>
              <a:rPr lang="en-US" sz="1600" dirty="0">
                <a:solidFill>
                  <a:schemeClr val="bg1"/>
                </a:solidFill>
              </a:rPr>
              <a:t>()		Returns a string representation of the object.</a:t>
            </a:r>
          </a:p>
          <a:p>
            <a:pPr>
              <a:buNone/>
            </a:pPr>
            <a:r>
              <a:rPr lang="en-US" sz="1600" dirty="0">
                <a:solidFill>
                  <a:schemeClr val="bg1"/>
                </a:solidFill>
              </a:rPr>
              <a:t> </a:t>
            </a:r>
          </a:p>
          <a:p>
            <a:pPr>
              <a:buNone/>
            </a:pPr>
            <a:r>
              <a:rPr lang="en-US" sz="1600" dirty="0">
                <a:solidFill>
                  <a:schemeClr val="bg1"/>
                </a:solidFill>
              </a:rPr>
              <a:t>public </a:t>
            </a:r>
            <a:r>
              <a:rPr lang="en-US" sz="1600" dirty="0" err="1">
                <a:solidFill>
                  <a:schemeClr val="bg1"/>
                </a:solidFill>
              </a:rPr>
              <a:t>boolean</a:t>
            </a:r>
            <a:r>
              <a:rPr lang="en-US" sz="1600" dirty="0">
                <a:solidFill>
                  <a:schemeClr val="bg1"/>
                </a:solidFill>
              </a:rPr>
              <a:t> equals(Object </a:t>
            </a:r>
            <a:r>
              <a:rPr lang="en-US" sz="1600" dirty="0" err="1">
                <a:solidFill>
                  <a:schemeClr val="bg1"/>
                </a:solidFill>
              </a:rPr>
              <a:t>obj</a:t>
            </a:r>
            <a:r>
              <a:rPr lang="en-US" sz="1600" dirty="0">
                <a:solidFill>
                  <a:schemeClr val="bg1"/>
                </a:solidFill>
              </a:rPr>
              <a:t>)                  Checks if two objects are equal.</a:t>
            </a:r>
          </a:p>
          <a:p>
            <a:pPr>
              <a:buNone/>
            </a:pPr>
            <a:r>
              <a:rPr lang="en-US" sz="1600" dirty="0">
                <a:solidFill>
                  <a:schemeClr val="bg1"/>
                </a:solidFill>
              </a:rPr>
              <a:t> </a:t>
            </a:r>
          </a:p>
          <a:p>
            <a:pPr>
              <a:buNone/>
            </a:pPr>
            <a:r>
              <a:rPr lang="en-US" sz="1600" dirty="0">
                <a:solidFill>
                  <a:schemeClr val="bg1"/>
                </a:solidFill>
              </a:rPr>
              <a:t>public </a:t>
            </a:r>
            <a:r>
              <a:rPr lang="en-US" sz="1600" dirty="0" err="1">
                <a:solidFill>
                  <a:schemeClr val="bg1"/>
                </a:solidFill>
              </a:rPr>
              <a:t>int</a:t>
            </a:r>
            <a:r>
              <a:rPr lang="en-US" sz="1600" dirty="0">
                <a:solidFill>
                  <a:schemeClr val="bg1"/>
                </a:solidFill>
              </a:rPr>
              <a:t> </a:t>
            </a:r>
            <a:r>
              <a:rPr lang="en-US" sz="1600" dirty="0" err="1">
                <a:solidFill>
                  <a:schemeClr val="bg1"/>
                </a:solidFill>
              </a:rPr>
              <a:t>hashCode</a:t>
            </a:r>
            <a:r>
              <a:rPr lang="en-US" sz="1600" dirty="0">
                <a:solidFill>
                  <a:schemeClr val="bg1"/>
                </a:solidFill>
              </a:rPr>
              <a:t>()		                  Returns a hash code for the object.</a:t>
            </a:r>
          </a:p>
          <a:p>
            <a:pPr>
              <a:buNone/>
            </a:pPr>
            <a:r>
              <a:rPr lang="en-US" sz="1600" dirty="0">
                <a:solidFill>
                  <a:schemeClr val="bg1"/>
                </a:solidFill>
              </a:rPr>
              <a:t> </a:t>
            </a:r>
          </a:p>
          <a:p>
            <a:pPr>
              <a:buNone/>
            </a:pPr>
            <a:r>
              <a:rPr lang="en-US" sz="1600" dirty="0">
                <a:solidFill>
                  <a:schemeClr val="bg1"/>
                </a:solidFill>
              </a:rPr>
              <a:t>protected Object clone()	                 Creates a new object that is a copy of the original.</a:t>
            </a:r>
          </a:p>
          <a:p>
            <a:pPr>
              <a:buNone/>
            </a:pPr>
            <a:r>
              <a:rPr lang="en-US" sz="1600" dirty="0">
                <a:solidFill>
                  <a:schemeClr val="bg1"/>
                </a:solidFill>
              </a:rPr>
              <a:t> </a:t>
            </a:r>
          </a:p>
          <a:p>
            <a:pPr>
              <a:buNone/>
            </a:pPr>
            <a:r>
              <a:rPr lang="en-US" sz="1600" dirty="0">
                <a:solidFill>
                  <a:schemeClr val="bg1"/>
                </a:solidFill>
              </a:rPr>
              <a:t>protected void finalize()                      Called by the garbage collector before an object is destroyed.</a:t>
            </a:r>
          </a:p>
          <a:p>
            <a:pPr>
              <a:buNone/>
            </a:pPr>
            <a:r>
              <a:rPr lang="en-US" sz="1600" dirty="0">
                <a:solidFill>
                  <a:schemeClr val="bg1"/>
                </a:solidFill>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2">
                    <a:lumMod val="90000"/>
                  </a:schemeClr>
                </a:solidFill>
              </a:rPr>
              <a:t>The syntax of Java Inheritance</a:t>
            </a:r>
          </a:p>
        </p:txBody>
      </p:sp>
      <p:sp>
        <p:nvSpPr>
          <p:cNvPr id="3" name="Content Placeholder 2"/>
          <p:cNvSpPr>
            <a:spLocks noGrp="1"/>
          </p:cNvSpPr>
          <p:nvPr>
            <p:ph idx="1"/>
          </p:nvPr>
        </p:nvSpPr>
        <p:spPr/>
        <p:txBody>
          <a:bodyPr/>
          <a:lstStyle/>
          <a:p>
            <a:pPr>
              <a:buNone/>
            </a:pPr>
            <a:r>
              <a:rPr lang="en-US" dirty="0">
                <a:solidFill>
                  <a:schemeClr val="bg2">
                    <a:lumMod val="90000"/>
                  </a:schemeClr>
                </a:solidFill>
              </a:rPr>
              <a:t>class Subclass-name </a:t>
            </a:r>
            <a:r>
              <a:rPr lang="en-US" b="1" dirty="0">
                <a:solidFill>
                  <a:schemeClr val="bg2">
                    <a:lumMod val="90000"/>
                  </a:schemeClr>
                </a:solidFill>
              </a:rPr>
              <a:t>extends</a:t>
            </a:r>
            <a:r>
              <a:rPr lang="en-US" dirty="0">
                <a:solidFill>
                  <a:schemeClr val="bg2">
                    <a:lumMod val="90000"/>
                  </a:schemeClr>
                </a:solidFill>
              </a:rPr>
              <a:t> </a:t>
            </a:r>
            <a:r>
              <a:rPr lang="en-US" dirty="0" err="1">
                <a:solidFill>
                  <a:schemeClr val="bg2">
                    <a:lumMod val="90000"/>
                  </a:schemeClr>
                </a:solidFill>
              </a:rPr>
              <a:t>Superclass</a:t>
            </a:r>
            <a:r>
              <a:rPr lang="en-US" dirty="0">
                <a:solidFill>
                  <a:schemeClr val="bg2">
                    <a:lumMod val="90000"/>
                  </a:schemeClr>
                </a:solidFill>
              </a:rPr>
              <a:t>-name  </a:t>
            </a:r>
          </a:p>
          <a:p>
            <a:pPr>
              <a:buNone/>
            </a:pPr>
            <a:r>
              <a:rPr lang="en-US" dirty="0">
                <a:solidFill>
                  <a:schemeClr val="bg2">
                    <a:lumMod val="90000"/>
                  </a:schemeClr>
                </a:solidFill>
              </a:rPr>
              <a:t>{  </a:t>
            </a:r>
          </a:p>
          <a:p>
            <a:pPr>
              <a:buNone/>
            </a:pPr>
            <a:r>
              <a:rPr lang="en-US" dirty="0">
                <a:solidFill>
                  <a:schemeClr val="bg2">
                    <a:lumMod val="90000"/>
                  </a:schemeClr>
                </a:solidFill>
              </a:rPr>
              <a:t>   //methods and fields  </a:t>
            </a:r>
          </a:p>
          <a:p>
            <a:pPr>
              <a:buNone/>
            </a:pPr>
            <a:r>
              <a:rPr lang="en-US" dirty="0">
                <a:solidFill>
                  <a:schemeClr val="bg2">
                    <a:lumMod val="90000"/>
                  </a:schemeClr>
                </a:solidFill>
              </a:rPr>
              <a:t>}  </a:t>
            </a:r>
          </a:p>
          <a:p>
            <a:pPr>
              <a:buNone/>
            </a:pPr>
            <a:endParaRPr lang="en-US" dirty="0">
              <a:solidFill>
                <a:schemeClr val="bg2">
                  <a:lumMod val="90000"/>
                </a:schemeClr>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Overriding </a:t>
            </a:r>
            <a:r>
              <a:rPr lang="en-US" dirty="0" err="1">
                <a:solidFill>
                  <a:schemeClr val="bg1"/>
                </a:solidFill>
              </a:rPr>
              <a:t>toString</a:t>
            </a:r>
            <a:r>
              <a:rPr lang="en-US" dirty="0">
                <a:solidFill>
                  <a:schemeClr val="bg1"/>
                </a:solidFill>
              </a:rPr>
              <a:t>()</a:t>
            </a:r>
          </a:p>
        </p:txBody>
      </p:sp>
      <p:sp>
        <p:nvSpPr>
          <p:cNvPr id="3" name="Content Placeholder 2"/>
          <p:cNvSpPr>
            <a:spLocks noGrp="1"/>
          </p:cNvSpPr>
          <p:nvPr>
            <p:ph idx="1"/>
          </p:nvPr>
        </p:nvSpPr>
        <p:spPr>
          <a:xfrm>
            <a:off x="457200" y="1600200"/>
            <a:ext cx="5686436" cy="4525963"/>
          </a:xfrm>
        </p:spPr>
        <p:txBody>
          <a:bodyPr>
            <a:normAutofit fontScale="55000" lnSpcReduction="20000"/>
          </a:bodyPr>
          <a:lstStyle/>
          <a:p>
            <a:pPr>
              <a:buNone/>
            </a:pPr>
            <a:r>
              <a:rPr lang="en-US" dirty="0">
                <a:solidFill>
                  <a:schemeClr val="bg1"/>
                </a:solidFill>
              </a:rPr>
              <a:t>class Employee {</a:t>
            </a:r>
          </a:p>
          <a:p>
            <a:pPr>
              <a:buNone/>
            </a:pPr>
            <a:r>
              <a:rPr lang="en-US" dirty="0">
                <a:solidFill>
                  <a:schemeClr val="bg1"/>
                </a:solidFill>
              </a:rPr>
              <a:t>    String name;</a:t>
            </a:r>
          </a:p>
          <a:p>
            <a:pPr>
              <a:buNone/>
            </a:pPr>
            <a:r>
              <a:rPr lang="en-US" dirty="0">
                <a:solidFill>
                  <a:schemeClr val="bg1"/>
                </a:solidFill>
              </a:rPr>
              <a:t>    </a:t>
            </a:r>
            <a:r>
              <a:rPr lang="en-US" dirty="0" err="1">
                <a:solidFill>
                  <a:schemeClr val="bg1"/>
                </a:solidFill>
              </a:rPr>
              <a:t>int</a:t>
            </a:r>
            <a:r>
              <a:rPr lang="en-US" dirty="0">
                <a:solidFill>
                  <a:schemeClr val="bg1"/>
                </a:solidFill>
              </a:rPr>
              <a:t> id;</a:t>
            </a:r>
          </a:p>
          <a:p>
            <a:pPr>
              <a:buNone/>
            </a:pPr>
            <a:endParaRPr lang="en-US" dirty="0">
              <a:solidFill>
                <a:schemeClr val="bg1"/>
              </a:solidFill>
            </a:endParaRPr>
          </a:p>
          <a:p>
            <a:pPr>
              <a:buNone/>
            </a:pPr>
            <a:r>
              <a:rPr lang="en-US" dirty="0">
                <a:solidFill>
                  <a:schemeClr val="bg1"/>
                </a:solidFill>
              </a:rPr>
              <a:t>    Employee(String name, </a:t>
            </a:r>
            <a:r>
              <a:rPr lang="en-US" dirty="0" err="1">
                <a:solidFill>
                  <a:schemeClr val="bg1"/>
                </a:solidFill>
              </a:rPr>
              <a:t>int</a:t>
            </a:r>
            <a:r>
              <a:rPr lang="en-US" dirty="0">
                <a:solidFill>
                  <a:schemeClr val="bg1"/>
                </a:solidFill>
              </a:rPr>
              <a:t> id) {</a:t>
            </a:r>
          </a:p>
          <a:p>
            <a:pPr>
              <a:buNone/>
            </a:pPr>
            <a:r>
              <a:rPr lang="en-US" dirty="0">
                <a:solidFill>
                  <a:schemeClr val="bg1"/>
                </a:solidFill>
              </a:rPr>
              <a:t>        this.name = name;</a:t>
            </a:r>
          </a:p>
          <a:p>
            <a:pPr>
              <a:buNone/>
            </a:pPr>
            <a:r>
              <a:rPr lang="en-US" dirty="0">
                <a:solidFill>
                  <a:schemeClr val="bg1"/>
                </a:solidFill>
              </a:rPr>
              <a:t>        this.id = id;</a:t>
            </a:r>
          </a:p>
          <a:p>
            <a:pPr>
              <a:buNone/>
            </a:pPr>
            <a:r>
              <a:rPr lang="en-US" dirty="0">
                <a:solidFill>
                  <a:schemeClr val="bg1"/>
                </a:solidFill>
              </a:rPr>
              <a:t>    }</a:t>
            </a:r>
          </a:p>
          <a:p>
            <a:pPr>
              <a:buNone/>
            </a:pPr>
            <a:endParaRPr lang="en-US" dirty="0">
              <a:solidFill>
                <a:schemeClr val="bg1"/>
              </a:solidFill>
            </a:endParaRPr>
          </a:p>
          <a:p>
            <a:pPr>
              <a:buNone/>
            </a:pPr>
            <a:r>
              <a:rPr lang="en-US" dirty="0">
                <a:solidFill>
                  <a:schemeClr val="bg1"/>
                </a:solidFill>
              </a:rPr>
              <a:t>    // Overriding </a:t>
            </a:r>
            <a:r>
              <a:rPr lang="en-US" dirty="0" err="1">
                <a:solidFill>
                  <a:schemeClr val="bg1"/>
                </a:solidFill>
              </a:rPr>
              <a:t>toString</a:t>
            </a:r>
            <a:r>
              <a:rPr lang="en-US" dirty="0">
                <a:solidFill>
                  <a:schemeClr val="bg1"/>
                </a:solidFill>
              </a:rPr>
              <a:t>() method</a:t>
            </a:r>
          </a:p>
          <a:p>
            <a:pPr>
              <a:buNone/>
            </a:pPr>
            <a:r>
              <a:rPr lang="en-US" dirty="0">
                <a:solidFill>
                  <a:schemeClr val="bg1"/>
                </a:solidFill>
              </a:rPr>
              <a:t>    @Override</a:t>
            </a:r>
          </a:p>
          <a:p>
            <a:pPr>
              <a:buNone/>
            </a:pPr>
            <a:r>
              <a:rPr lang="en-US" dirty="0">
                <a:solidFill>
                  <a:schemeClr val="bg1"/>
                </a:solidFill>
              </a:rPr>
              <a:t>    public String </a:t>
            </a:r>
            <a:r>
              <a:rPr lang="en-US" dirty="0" err="1">
                <a:solidFill>
                  <a:schemeClr val="bg1"/>
                </a:solidFill>
              </a:rPr>
              <a:t>toString</a:t>
            </a:r>
            <a:r>
              <a:rPr lang="en-US" dirty="0">
                <a:solidFill>
                  <a:schemeClr val="bg1"/>
                </a:solidFill>
              </a:rPr>
              <a:t>() {</a:t>
            </a:r>
          </a:p>
          <a:p>
            <a:pPr>
              <a:buNone/>
            </a:pPr>
            <a:r>
              <a:rPr lang="en-US" dirty="0">
                <a:solidFill>
                  <a:schemeClr val="bg1"/>
                </a:solidFill>
              </a:rPr>
              <a:t>        return "Employee{name='" + name + "', id=" + id + "}";</a:t>
            </a:r>
          </a:p>
          <a:p>
            <a:pPr>
              <a:buNone/>
            </a:pPr>
            <a:r>
              <a:rPr lang="en-US" dirty="0">
                <a:solidFill>
                  <a:schemeClr val="bg1"/>
                </a:solidFill>
              </a:rPr>
              <a:t>    }</a:t>
            </a:r>
          </a:p>
          <a:p>
            <a:pPr>
              <a:buNone/>
            </a:pPr>
            <a:r>
              <a:rPr lang="en-US" dirty="0">
                <a:solidFill>
                  <a:schemeClr val="bg1"/>
                </a:solidFill>
              </a:rPr>
              <a:t>}</a:t>
            </a:r>
          </a:p>
          <a:p>
            <a:pPr>
              <a:buNone/>
            </a:pPr>
            <a:endParaRPr lang="en-US" dirty="0">
              <a:solidFill>
                <a:schemeClr val="bg1"/>
              </a:solidFill>
            </a:endParaRPr>
          </a:p>
          <a:p>
            <a:pPr>
              <a:buNone/>
            </a:pPr>
            <a:endParaRPr lang="en-US" dirty="0">
              <a:solidFill>
                <a:schemeClr val="bg1"/>
              </a:solidFill>
            </a:endParaRPr>
          </a:p>
        </p:txBody>
      </p:sp>
      <p:sp>
        <p:nvSpPr>
          <p:cNvPr id="4" name="Content Placeholder 2"/>
          <p:cNvSpPr txBox="1">
            <a:spLocks/>
          </p:cNvSpPr>
          <p:nvPr/>
        </p:nvSpPr>
        <p:spPr>
          <a:xfrm>
            <a:off x="6300782" y="1785926"/>
            <a:ext cx="3129002"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sp>
        <p:nvSpPr>
          <p:cNvPr id="5" name="TextBox 4"/>
          <p:cNvSpPr txBox="1"/>
          <p:nvPr/>
        </p:nvSpPr>
        <p:spPr>
          <a:xfrm>
            <a:off x="6500826" y="1785926"/>
            <a:ext cx="1357322" cy="369332"/>
          </a:xfrm>
          <a:prstGeom prst="rect">
            <a:avLst/>
          </a:prstGeom>
          <a:noFill/>
        </p:spPr>
        <p:txBody>
          <a:bodyPr wrap="square" rtlCol="0">
            <a:spAutoFit/>
          </a:bodyPr>
          <a:lstStyle/>
          <a:p>
            <a:endParaRPr lang="en-US" dirty="0"/>
          </a:p>
        </p:txBody>
      </p:sp>
      <p:sp>
        <p:nvSpPr>
          <p:cNvPr id="6" name="Content Placeholder 2"/>
          <p:cNvSpPr txBox="1">
            <a:spLocks/>
          </p:cNvSpPr>
          <p:nvPr/>
        </p:nvSpPr>
        <p:spPr>
          <a:xfrm>
            <a:off x="6143636" y="1643050"/>
            <a:ext cx="5686436"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2910" y="571480"/>
            <a:ext cx="8229600" cy="4525963"/>
          </a:xfrm>
        </p:spPr>
        <p:txBody>
          <a:bodyPr>
            <a:normAutofit lnSpcReduction="10000"/>
          </a:bodyPr>
          <a:lstStyle/>
          <a:p>
            <a:pPr lvl="0">
              <a:buNone/>
            </a:pPr>
            <a:endParaRPr lang="en-US" sz="2800" dirty="0">
              <a:solidFill>
                <a:schemeClr val="bg1"/>
              </a:solidFill>
            </a:endParaRPr>
          </a:p>
          <a:p>
            <a:pPr lvl="0">
              <a:buNone/>
            </a:pPr>
            <a:r>
              <a:rPr lang="en-US" sz="2800" dirty="0">
                <a:solidFill>
                  <a:schemeClr val="bg1"/>
                </a:solidFill>
              </a:rPr>
              <a:t>public class </a:t>
            </a:r>
            <a:r>
              <a:rPr lang="en-US" sz="2800" dirty="0" err="1">
                <a:solidFill>
                  <a:schemeClr val="bg1"/>
                </a:solidFill>
              </a:rPr>
              <a:t>ToStringExample</a:t>
            </a:r>
            <a:r>
              <a:rPr lang="en-US" sz="2800" dirty="0">
                <a:solidFill>
                  <a:schemeClr val="bg1"/>
                </a:solidFill>
              </a:rPr>
              <a:t> {</a:t>
            </a:r>
          </a:p>
          <a:p>
            <a:pPr lvl="0">
              <a:buNone/>
            </a:pPr>
            <a:r>
              <a:rPr lang="en-US" sz="2800" dirty="0">
                <a:solidFill>
                  <a:schemeClr val="bg1"/>
                </a:solidFill>
              </a:rPr>
              <a:t>    public static void main(String[] </a:t>
            </a:r>
            <a:r>
              <a:rPr lang="en-US" sz="2800" dirty="0" err="1">
                <a:solidFill>
                  <a:schemeClr val="bg1"/>
                </a:solidFill>
              </a:rPr>
              <a:t>args</a:t>
            </a:r>
            <a:r>
              <a:rPr lang="en-US" sz="2800" dirty="0">
                <a:solidFill>
                  <a:schemeClr val="bg1"/>
                </a:solidFill>
              </a:rPr>
              <a:t>) {</a:t>
            </a:r>
          </a:p>
          <a:p>
            <a:pPr lvl="0">
              <a:buNone/>
            </a:pPr>
            <a:endParaRPr lang="en-US" sz="2800" dirty="0">
              <a:solidFill>
                <a:schemeClr val="bg1"/>
              </a:solidFill>
            </a:endParaRPr>
          </a:p>
          <a:p>
            <a:pPr lvl="0">
              <a:buNone/>
            </a:pPr>
            <a:r>
              <a:rPr lang="en-US" sz="2800" dirty="0">
                <a:solidFill>
                  <a:schemeClr val="bg1"/>
                </a:solidFill>
              </a:rPr>
              <a:t>        Employee </a:t>
            </a:r>
            <a:r>
              <a:rPr lang="en-US" sz="2800" dirty="0" err="1">
                <a:solidFill>
                  <a:schemeClr val="bg1"/>
                </a:solidFill>
              </a:rPr>
              <a:t>emp</a:t>
            </a:r>
            <a:r>
              <a:rPr lang="en-US" sz="2800" dirty="0">
                <a:solidFill>
                  <a:schemeClr val="bg1"/>
                </a:solidFill>
              </a:rPr>
              <a:t> = new Employee("John", 101);</a:t>
            </a:r>
          </a:p>
          <a:p>
            <a:pPr lvl="0">
              <a:buNone/>
            </a:pPr>
            <a:endParaRPr lang="en-US" sz="2800" dirty="0">
              <a:solidFill>
                <a:schemeClr val="bg1"/>
              </a:solidFill>
            </a:endParaRPr>
          </a:p>
          <a:p>
            <a:pPr lvl="0">
              <a:buNone/>
            </a:pPr>
            <a:r>
              <a:rPr lang="en-US" sz="2800" dirty="0">
                <a:solidFill>
                  <a:schemeClr val="bg1"/>
                </a:solidFill>
              </a:rPr>
              <a:t>        </a:t>
            </a:r>
            <a:r>
              <a:rPr lang="en-US" sz="2800" dirty="0" err="1">
                <a:solidFill>
                  <a:schemeClr val="bg1"/>
                </a:solidFill>
              </a:rPr>
              <a:t>S.o.p</a:t>
            </a:r>
            <a:r>
              <a:rPr lang="en-US" sz="2800" dirty="0">
                <a:solidFill>
                  <a:schemeClr val="bg1"/>
                </a:solidFill>
              </a:rPr>
              <a:t> (</a:t>
            </a:r>
            <a:r>
              <a:rPr lang="en-US" sz="2800" dirty="0" err="1">
                <a:solidFill>
                  <a:schemeClr val="bg1"/>
                </a:solidFill>
              </a:rPr>
              <a:t>emp</a:t>
            </a:r>
            <a:r>
              <a:rPr lang="en-US" sz="2800" dirty="0">
                <a:solidFill>
                  <a:schemeClr val="bg1"/>
                </a:solidFill>
              </a:rPr>
              <a:t>); </a:t>
            </a:r>
          </a:p>
          <a:p>
            <a:pPr lvl="0">
              <a:buNone/>
            </a:pPr>
            <a:r>
              <a:rPr lang="en-US" sz="2800" dirty="0">
                <a:solidFill>
                  <a:schemeClr val="bg1"/>
                </a:solidFill>
              </a:rPr>
              <a:t>    }</a:t>
            </a:r>
          </a:p>
          <a:p>
            <a:pPr lvl="0">
              <a:buNone/>
            </a:pPr>
            <a:r>
              <a:rPr lang="en-US" sz="2800" dirty="0">
                <a:solidFill>
                  <a:schemeClr val="bg1"/>
                </a:solidFill>
              </a:rPr>
              <a:t>}</a:t>
            </a:r>
          </a:p>
          <a:p>
            <a:pPr>
              <a:buNone/>
              <a:defRPr/>
            </a:pPr>
            <a:endParaRPr lang="en-US" sz="2800" dirty="0">
              <a:solidFill>
                <a:schemeClr val="bg1"/>
              </a:solidFill>
            </a:endParaRPr>
          </a:p>
          <a:p>
            <a:pPr>
              <a:buNone/>
            </a:pPr>
            <a:endParaRPr lang="en-US"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Overriding equals()</a:t>
            </a:r>
          </a:p>
        </p:txBody>
      </p:sp>
      <p:sp>
        <p:nvSpPr>
          <p:cNvPr id="3" name="Content Placeholder 2"/>
          <p:cNvSpPr>
            <a:spLocks noGrp="1"/>
          </p:cNvSpPr>
          <p:nvPr>
            <p:ph idx="1"/>
          </p:nvPr>
        </p:nvSpPr>
        <p:spPr/>
        <p:txBody>
          <a:bodyPr/>
          <a:lstStyle/>
          <a:p>
            <a:pPr algn="just"/>
            <a:r>
              <a:rPr lang="en-US" dirty="0">
                <a:solidFill>
                  <a:schemeClr val="bg1"/>
                </a:solidFill>
              </a:rPr>
              <a:t>The equals() method checks if two objects are </a:t>
            </a:r>
            <a:r>
              <a:rPr lang="en-US" b="1" dirty="0">
                <a:solidFill>
                  <a:schemeClr val="bg1"/>
                </a:solidFill>
              </a:rPr>
              <a:t>equal</a:t>
            </a:r>
            <a:r>
              <a:rPr lang="en-US" dirty="0">
                <a:solidFill>
                  <a:schemeClr val="bg1"/>
                </a:solidFill>
              </a:rPr>
              <a:t>. By default, it compares object references.</a:t>
            </a:r>
          </a:p>
          <a:p>
            <a:pPr algn="just"/>
            <a:endParaRPr lang="en-US" dirty="0">
              <a:solidFill>
                <a:schemeClr val="bg1"/>
              </a:solidFill>
            </a:endParaRPr>
          </a:p>
          <a:p>
            <a:pPr algn="just"/>
            <a:r>
              <a:rPr lang="en-US" dirty="0">
                <a:solidFill>
                  <a:schemeClr val="bg1"/>
                </a:solidFill>
              </a:rPr>
              <a:t> We override it to compare objects based on their </a:t>
            </a:r>
            <a:r>
              <a:rPr lang="en-US" b="1" dirty="0">
                <a:solidFill>
                  <a:schemeClr val="bg1"/>
                </a:solidFill>
              </a:rPr>
              <a:t>fields</a:t>
            </a:r>
            <a:r>
              <a:rPr lang="en-US" dirty="0">
                <a:solidFill>
                  <a:schemeClr val="bg1"/>
                </a:solidFill>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2852"/>
            <a:ext cx="5715008" cy="5911873"/>
          </a:xfrm>
        </p:spPr>
        <p:txBody>
          <a:bodyPr>
            <a:normAutofit fontScale="77500" lnSpcReduction="20000"/>
          </a:bodyPr>
          <a:lstStyle/>
          <a:p>
            <a:pPr>
              <a:buNone/>
            </a:pPr>
            <a:r>
              <a:rPr lang="en-US" dirty="0">
                <a:solidFill>
                  <a:schemeClr val="bg1"/>
                </a:solidFill>
              </a:rPr>
              <a:t>class Person {</a:t>
            </a:r>
          </a:p>
          <a:p>
            <a:pPr>
              <a:buNone/>
            </a:pPr>
            <a:r>
              <a:rPr lang="en-US" dirty="0">
                <a:solidFill>
                  <a:schemeClr val="bg1"/>
                </a:solidFill>
              </a:rPr>
              <a:t>    String name;</a:t>
            </a:r>
          </a:p>
          <a:p>
            <a:pPr>
              <a:buNone/>
            </a:pPr>
            <a:endParaRPr lang="en-US" dirty="0">
              <a:solidFill>
                <a:schemeClr val="bg1"/>
              </a:solidFill>
            </a:endParaRPr>
          </a:p>
          <a:p>
            <a:pPr>
              <a:buNone/>
            </a:pPr>
            <a:r>
              <a:rPr lang="en-US" dirty="0">
                <a:solidFill>
                  <a:schemeClr val="bg1"/>
                </a:solidFill>
              </a:rPr>
              <a:t>    Person(String name) {</a:t>
            </a:r>
          </a:p>
          <a:p>
            <a:pPr>
              <a:buNone/>
            </a:pPr>
            <a:r>
              <a:rPr lang="en-US" dirty="0">
                <a:solidFill>
                  <a:schemeClr val="bg1"/>
                </a:solidFill>
              </a:rPr>
              <a:t>        this.name = name;</a:t>
            </a:r>
          </a:p>
          <a:p>
            <a:pPr>
              <a:buNone/>
            </a:pPr>
            <a:r>
              <a:rPr lang="en-US" dirty="0">
                <a:solidFill>
                  <a:schemeClr val="bg1"/>
                </a:solidFill>
              </a:rPr>
              <a:t>    }</a:t>
            </a:r>
          </a:p>
          <a:p>
            <a:pPr>
              <a:buNone/>
            </a:pPr>
            <a:endParaRPr lang="en-US" dirty="0">
              <a:solidFill>
                <a:schemeClr val="bg1"/>
              </a:solidFill>
            </a:endParaRPr>
          </a:p>
          <a:p>
            <a:pPr>
              <a:buNone/>
            </a:pPr>
            <a:r>
              <a:rPr lang="en-US" dirty="0">
                <a:solidFill>
                  <a:schemeClr val="bg1"/>
                </a:solidFill>
              </a:rPr>
              <a:t>    @Override</a:t>
            </a:r>
          </a:p>
          <a:p>
            <a:pPr>
              <a:buNone/>
            </a:pPr>
            <a:r>
              <a:rPr lang="en-US" dirty="0">
                <a:solidFill>
                  <a:schemeClr val="bg1"/>
                </a:solidFill>
              </a:rPr>
              <a:t>    public </a:t>
            </a:r>
            <a:r>
              <a:rPr lang="en-US" dirty="0" err="1">
                <a:solidFill>
                  <a:schemeClr val="bg1"/>
                </a:solidFill>
              </a:rPr>
              <a:t>boolean</a:t>
            </a:r>
            <a:r>
              <a:rPr lang="en-US" dirty="0">
                <a:solidFill>
                  <a:schemeClr val="bg1"/>
                </a:solidFill>
              </a:rPr>
              <a:t> equals(Object </a:t>
            </a:r>
            <a:r>
              <a:rPr lang="en-US" dirty="0" err="1">
                <a:solidFill>
                  <a:schemeClr val="bg1"/>
                </a:solidFill>
              </a:rPr>
              <a:t>obj</a:t>
            </a:r>
            <a:r>
              <a:rPr lang="en-US" dirty="0">
                <a:solidFill>
                  <a:schemeClr val="bg1"/>
                </a:solidFill>
              </a:rPr>
              <a:t>) {</a:t>
            </a:r>
          </a:p>
          <a:p>
            <a:pPr>
              <a:buNone/>
            </a:pPr>
            <a:r>
              <a:rPr lang="en-US" dirty="0">
                <a:solidFill>
                  <a:schemeClr val="bg1"/>
                </a:solidFill>
              </a:rPr>
              <a:t>	       Person p = (Person) </a:t>
            </a:r>
            <a:r>
              <a:rPr lang="en-US" dirty="0" err="1">
                <a:solidFill>
                  <a:schemeClr val="bg1"/>
                </a:solidFill>
              </a:rPr>
              <a:t>obj</a:t>
            </a:r>
            <a:r>
              <a:rPr lang="en-US" dirty="0">
                <a:solidFill>
                  <a:schemeClr val="bg1"/>
                </a:solidFill>
              </a:rPr>
              <a:t>;</a:t>
            </a:r>
          </a:p>
          <a:p>
            <a:pPr>
              <a:buNone/>
            </a:pPr>
            <a:r>
              <a:rPr lang="en-US" dirty="0">
                <a:solidFill>
                  <a:schemeClr val="bg1"/>
                </a:solidFill>
              </a:rPr>
              <a:t>            return </a:t>
            </a:r>
            <a:r>
              <a:rPr lang="en-US" dirty="0" err="1">
                <a:solidFill>
                  <a:schemeClr val="bg1"/>
                </a:solidFill>
              </a:rPr>
              <a:t>this.name.equals</a:t>
            </a:r>
            <a:r>
              <a:rPr lang="en-US" dirty="0">
                <a:solidFill>
                  <a:schemeClr val="bg1"/>
                </a:solidFill>
              </a:rPr>
              <a:t>(p.name);</a:t>
            </a:r>
          </a:p>
          <a:p>
            <a:pPr>
              <a:buNone/>
            </a:pPr>
            <a:endParaRPr lang="en-US" dirty="0">
              <a:solidFill>
                <a:schemeClr val="bg1"/>
              </a:solidFill>
            </a:endParaRPr>
          </a:p>
          <a:p>
            <a:pPr>
              <a:buNone/>
            </a:pPr>
            <a:r>
              <a:rPr lang="en-US" dirty="0">
                <a:solidFill>
                  <a:schemeClr val="bg1"/>
                </a:solidFill>
              </a:rPr>
              <a:t>    }</a:t>
            </a:r>
          </a:p>
          <a:p>
            <a:pPr>
              <a:buNone/>
            </a:pPr>
            <a:r>
              <a:rPr lang="en-US" dirty="0">
                <a:solidFill>
                  <a:schemeClr val="bg1"/>
                </a:solidFill>
              </a:rPr>
              <a:t>}</a:t>
            </a:r>
          </a:p>
          <a:p>
            <a:pPr>
              <a:buNone/>
            </a:pPr>
            <a:endParaRPr lang="en-US" dirty="0">
              <a:solidFill>
                <a:schemeClr val="bg1"/>
              </a:solidFill>
            </a:endParaRPr>
          </a:p>
          <a:p>
            <a:pPr>
              <a:buNone/>
            </a:pPr>
            <a:endParaRPr lang="en-US" dirty="0">
              <a:solidFill>
                <a:schemeClr val="bg1"/>
              </a:solidFill>
            </a:endParaRPr>
          </a:p>
        </p:txBody>
      </p:sp>
      <p:sp>
        <p:nvSpPr>
          <p:cNvPr id="4" name="Content Placeholder 2"/>
          <p:cNvSpPr txBox="1">
            <a:spLocks/>
          </p:cNvSpPr>
          <p:nvPr/>
        </p:nvSpPr>
        <p:spPr>
          <a:xfrm>
            <a:off x="5572132" y="214290"/>
            <a:ext cx="3971924" cy="591187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public class </a:t>
            </a:r>
            <a:r>
              <a:rPr kumimoji="0" lang="en-US" sz="1600" b="0" i="0" u="none" strike="noStrike" kern="1200" cap="none" spc="0" normalizeH="0" baseline="0" noProof="0" dirty="0" err="1">
                <a:ln>
                  <a:noFill/>
                </a:ln>
                <a:solidFill>
                  <a:schemeClr val="bg1"/>
                </a:solidFill>
                <a:effectLst/>
                <a:uLnTx/>
                <a:uFillTx/>
                <a:latin typeface="+mn-lt"/>
                <a:ea typeface="+mn-ea"/>
                <a:cs typeface="+mn-cs"/>
              </a:rPr>
              <a:t>EqualsExample</a:t>
            </a:r>
            <a:r>
              <a:rPr kumimoji="0" lang="en-US" sz="1600" b="0" i="0" u="none" strike="noStrike" kern="1200" cap="none" spc="0" normalizeH="0" baseline="0" noProof="0" dirty="0">
                <a:ln>
                  <a:noFill/>
                </a:ln>
                <a:solidFill>
                  <a:schemeClr val="bg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    public static void main(String[] </a:t>
            </a:r>
            <a:r>
              <a:rPr kumimoji="0" lang="en-US" sz="1600" b="0" i="0" u="none" strike="noStrike" kern="1200" cap="none" spc="0" normalizeH="0" baseline="0" noProof="0" dirty="0" err="1">
                <a:ln>
                  <a:noFill/>
                </a:ln>
                <a:solidFill>
                  <a:schemeClr val="bg1"/>
                </a:solidFill>
                <a:effectLst/>
                <a:uLnTx/>
                <a:uFillTx/>
                <a:latin typeface="+mn-lt"/>
                <a:ea typeface="+mn-ea"/>
                <a:cs typeface="+mn-cs"/>
              </a:rPr>
              <a:t>args</a:t>
            </a:r>
            <a:r>
              <a:rPr kumimoji="0" lang="en-US" sz="1600" b="0" i="0" u="none" strike="noStrike" kern="1200" cap="none" spc="0" normalizeH="0" baseline="0" noProof="0" dirty="0">
                <a:ln>
                  <a:noFill/>
                </a:ln>
                <a:solidFill>
                  <a:schemeClr val="bg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        Person p1 = new Person("Alice");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        Person p2 = new Person("Alice");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        Person p3 = new Person("Bob");</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schemeClr val="bg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        </a:t>
            </a:r>
            <a:r>
              <a:rPr kumimoji="0" lang="en-US" sz="1600" b="0" i="0" u="none" strike="noStrike" kern="1200" cap="none" spc="0" normalizeH="0" baseline="0" noProof="0" dirty="0" err="1">
                <a:ln>
                  <a:noFill/>
                </a:ln>
                <a:solidFill>
                  <a:schemeClr val="bg1"/>
                </a:solidFill>
                <a:effectLst/>
                <a:uLnTx/>
                <a:uFillTx/>
                <a:latin typeface="+mn-lt"/>
                <a:ea typeface="+mn-ea"/>
                <a:cs typeface="+mn-cs"/>
              </a:rPr>
              <a:t>System.out.println</a:t>
            </a:r>
            <a:r>
              <a:rPr kumimoji="0" lang="en-US" sz="1600" b="0" i="0" u="none" strike="noStrike" kern="1200" cap="none" spc="0" normalizeH="0" baseline="0" noProof="0" dirty="0">
                <a:ln>
                  <a:noFill/>
                </a:ln>
                <a:solidFill>
                  <a:schemeClr val="bg1"/>
                </a:solidFill>
                <a:effectLst/>
                <a:uLnTx/>
                <a:uFillTx/>
                <a:latin typeface="+mn-lt"/>
                <a:ea typeface="+mn-ea"/>
                <a:cs typeface="+mn-cs"/>
              </a:rPr>
              <a:t>(p1.equals(p2));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        </a:t>
            </a:r>
            <a:r>
              <a:rPr kumimoji="0" lang="en-US" sz="1600" b="0" i="0" u="none" strike="noStrike" kern="1200" cap="none" spc="0" normalizeH="0" baseline="0" noProof="0" dirty="0" err="1">
                <a:ln>
                  <a:noFill/>
                </a:ln>
                <a:solidFill>
                  <a:schemeClr val="bg1"/>
                </a:solidFill>
                <a:effectLst/>
                <a:uLnTx/>
                <a:uFillTx/>
                <a:latin typeface="+mn-lt"/>
                <a:ea typeface="+mn-ea"/>
                <a:cs typeface="+mn-cs"/>
              </a:rPr>
              <a:t>System.out.println</a:t>
            </a:r>
            <a:r>
              <a:rPr kumimoji="0" lang="en-US" sz="1600" b="0" i="0" u="none" strike="noStrike" kern="1200" cap="none" spc="0" normalizeH="0" baseline="0" noProof="0" dirty="0">
                <a:ln>
                  <a:noFill/>
                </a:ln>
                <a:solidFill>
                  <a:schemeClr val="bg1"/>
                </a:solidFill>
                <a:effectLst/>
                <a:uLnTx/>
                <a:uFillTx/>
                <a:latin typeface="+mn-lt"/>
                <a:ea typeface="+mn-ea"/>
                <a:cs typeface="+mn-cs"/>
              </a:rPr>
              <a:t>(p1.equals(p3));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schemeClr val="bg1"/>
              </a:solidFill>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Overriding finalize()</a:t>
            </a:r>
          </a:p>
        </p:txBody>
      </p:sp>
      <p:sp>
        <p:nvSpPr>
          <p:cNvPr id="3" name="Content Placeholder 2"/>
          <p:cNvSpPr>
            <a:spLocks noGrp="1"/>
          </p:cNvSpPr>
          <p:nvPr>
            <p:ph idx="1"/>
          </p:nvPr>
        </p:nvSpPr>
        <p:spPr/>
        <p:txBody>
          <a:bodyPr/>
          <a:lstStyle/>
          <a:p>
            <a:pPr algn="just"/>
            <a:r>
              <a:rPr lang="en-US" dirty="0">
                <a:solidFill>
                  <a:schemeClr val="bg1"/>
                </a:solidFill>
              </a:rPr>
              <a:t>The finalize() method is called before an object is destroyed by the garbage collector.</a:t>
            </a:r>
          </a:p>
          <a:p>
            <a:pPr algn="just"/>
            <a:endParaRPr lang="en-US" dirty="0">
              <a:solidFill>
                <a:schemeClr val="bg1"/>
              </a:solidFill>
            </a:endParaRPr>
          </a:p>
          <a:p>
            <a:pPr algn="just"/>
            <a:r>
              <a:rPr lang="en-US" dirty="0">
                <a:solidFill>
                  <a:schemeClr val="bg1"/>
                </a:solidFill>
              </a:rPr>
              <a:t> It can be used to release resources.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fontScale="55000" lnSpcReduction="20000"/>
          </a:bodyPr>
          <a:lstStyle/>
          <a:p>
            <a:pPr>
              <a:buNone/>
            </a:pPr>
            <a:r>
              <a:rPr lang="en-US" dirty="0">
                <a:solidFill>
                  <a:schemeClr val="bg1"/>
                </a:solidFill>
              </a:rPr>
              <a:t>class Employee {</a:t>
            </a:r>
          </a:p>
          <a:p>
            <a:pPr>
              <a:buNone/>
            </a:pPr>
            <a:r>
              <a:rPr lang="en-US" dirty="0">
                <a:solidFill>
                  <a:schemeClr val="bg1"/>
                </a:solidFill>
              </a:rPr>
              <a:t>    </a:t>
            </a:r>
            <a:r>
              <a:rPr lang="en-US" dirty="0" err="1">
                <a:solidFill>
                  <a:schemeClr val="bg1"/>
                </a:solidFill>
              </a:rPr>
              <a:t>int</a:t>
            </a:r>
            <a:r>
              <a:rPr lang="en-US" dirty="0">
                <a:solidFill>
                  <a:schemeClr val="bg1"/>
                </a:solidFill>
              </a:rPr>
              <a:t> id;</a:t>
            </a:r>
          </a:p>
          <a:p>
            <a:pPr>
              <a:buNone/>
            </a:pPr>
            <a:endParaRPr lang="en-US" dirty="0">
              <a:solidFill>
                <a:schemeClr val="bg1"/>
              </a:solidFill>
            </a:endParaRPr>
          </a:p>
          <a:p>
            <a:pPr>
              <a:buNone/>
            </a:pPr>
            <a:r>
              <a:rPr lang="en-US" dirty="0">
                <a:solidFill>
                  <a:schemeClr val="bg1"/>
                </a:solidFill>
              </a:rPr>
              <a:t>    Employee(</a:t>
            </a:r>
            <a:r>
              <a:rPr lang="en-US" dirty="0" err="1">
                <a:solidFill>
                  <a:schemeClr val="bg1"/>
                </a:solidFill>
              </a:rPr>
              <a:t>int</a:t>
            </a:r>
            <a:r>
              <a:rPr lang="en-US" dirty="0">
                <a:solidFill>
                  <a:schemeClr val="bg1"/>
                </a:solidFill>
              </a:rPr>
              <a:t> id) {</a:t>
            </a:r>
          </a:p>
          <a:p>
            <a:pPr>
              <a:buNone/>
            </a:pPr>
            <a:r>
              <a:rPr lang="en-US" dirty="0">
                <a:solidFill>
                  <a:schemeClr val="bg1"/>
                </a:solidFill>
              </a:rPr>
              <a:t>        this.id = id;</a:t>
            </a:r>
          </a:p>
          <a:p>
            <a:pPr>
              <a:buNone/>
            </a:pPr>
            <a:r>
              <a:rPr lang="en-US" dirty="0">
                <a:solidFill>
                  <a:schemeClr val="bg1"/>
                </a:solidFill>
              </a:rPr>
              <a:t>    }</a:t>
            </a:r>
          </a:p>
          <a:p>
            <a:pPr>
              <a:buNone/>
            </a:pPr>
            <a:endParaRPr lang="en-US" dirty="0">
              <a:solidFill>
                <a:schemeClr val="bg1"/>
              </a:solidFill>
            </a:endParaRPr>
          </a:p>
          <a:p>
            <a:pPr>
              <a:buNone/>
            </a:pPr>
            <a:r>
              <a:rPr lang="en-US" dirty="0">
                <a:solidFill>
                  <a:schemeClr val="bg1"/>
                </a:solidFill>
              </a:rPr>
              <a:t>    @Override</a:t>
            </a:r>
          </a:p>
          <a:p>
            <a:pPr>
              <a:buNone/>
            </a:pPr>
            <a:r>
              <a:rPr lang="en-US" dirty="0">
                <a:solidFill>
                  <a:schemeClr val="bg1"/>
                </a:solidFill>
              </a:rPr>
              <a:t>    protected void finalize() throws </a:t>
            </a:r>
            <a:r>
              <a:rPr lang="en-US" dirty="0" err="1">
                <a:solidFill>
                  <a:schemeClr val="bg1"/>
                </a:solidFill>
              </a:rPr>
              <a:t>Throwable</a:t>
            </a:r>
            <a:r>
              <a:rPr lang="en-US" dirty="0">
                <a:solidFill>
                  <a:schemeClr val="bg1"/>
                </a:solidFill>
              </a:rPr>
              <a:t> {</a:t>
            </a:r>
          </a:p>
          <a:p>
            <a:pPr>
              <a:buNone/>
            </a:pPr>
            <a:r>
              <a:rPr lang="en-US" dirty="0">
                <a:solidFill>
                  <a:schemeClr val="bg1"/>
                </a:solidFill>
              </a:rPr>
              <a:t>        </a:t>
            </a:r>
            <a:r>
              <a:rPr lang="en-US" dirty="0" err="1">
                <a:solidFill>
                  <a:schemeClr val="bg1"/>
                </a:solidFill>
              </a:rPr>
              <a:t>System.out.println</a:t>
            </a:r>
            <a:r>
              <a:rPr lang="en-US" dirty="0">
                <a:solidFill>
                  <a:schemeClr val="bg1"/>
                </a:solidFill>
              </a:rPr>
              <a:t>("Employee object with id " + id + " is being garbage collected.");</a:t>
            </a:r>
          </a:p>
          <a:p>
            <a:pPr>
              <a:buNone/>
            </a:pPr>
            <a:r>
              <a:rPr lang="en-US" dirty="0">
                <a:solidFill>
                  <a:schemeClr val="bg1"/>
                </a:solidFill>
              </a:rPr>
              <a:t>    }</a:t>
            </a:r>
          </a:p>
          <a:p>
            <a:pPr>
              <a:buNone/>
            </a:pPr>
            <a:r>
              <a:rPr lang="en-US" dirty="0">
                <a:solidFill>
                  <a:schemeClr val="bg1"/>
                </a:solidFill>
              </a:rPr>
              <a:t>}</a:t>
            </a:r>
          </a:p>
          <a:p>
            <a:pPr>
              <a:buNone/>
            </a:pPr>
            <a:endParaRPr lang="en-US" dirty="0">
              <a:solidFill>
                <a:schemeClr val="bg1"/>
              </a:solidFill>
            </a:endParaRPr>
          </a:p>
          <a:p>
            <a:pPr>
              <a:buNone/>
            </a:pPr>
            <a:r>
              <a:rPr lang="en-US" dirty="0">
                <a:solidFill>
                  <a:schemeClr val="bg1"/>
                </a:solidFill>
              </a:rPr>
              <a:t>public class </a:t>
            </a:r>
            <a:r>
              <a:rPr lang="en-US" dirty="0" err="1">
                <a:solidFill>
                  <a:schemeClr val="bg1"/>
                </a:solidFill>
              </a:rPr>
              <a:t>FinalizeExample</a:t>
            </a:r>
            <a:r>
              <a:rPr lang="en-US" dirty="0">
                <a:solidFill>
                  <a:schemeClr val="bg1"/>
                </a:solidFill>
              </a:rPr>
              <a:t> {</a:t>
            </a:r>
          </a:p>
          <a:p>
            <a:pPr>
              <a:buNone/>
            </a:pPr>
            <a:r>
              <a:rPr lang="en-US" dirty="0">
                <a:solidFill>
                  <a:schemeClr val="bg1"/>
                </a:solidFill>
              </a:rPr>
              <a:t>    public static void main(String[] </a:t>
            </a:r>
            <a:r>
              <a:rPr lang="en-US" dirty="0" err="1">
                <a:solidFill>
                  <a:schemeClr val="bg1"/>
                </a:solidFill>
              </a:rPr>
              <a:t>args</a:t>
            </a:r>
            <a:r>
              <a:rPr lang="en-US" dirty="0">
                <a:solidFill>
                  <a:schemeClr val="bg1"/>
                </a:solidFill>
              </a:rPr>
              <a:t>) {</a:t>
            </a:r>
          </a:p>
          <a:p>
            <a:pPr>
              <a:buNone/>
            </a:pPr>
            <a:r>
              <a:rPr lang="en-US" dirty="0">
                <a:solidFill>
                  <a:schemeClr val="bg1"/>
                </a:solidFill>
              </a:rPr>
              <a:t>        Employee </a:t>
            </a:r>
            <a:r>
              <a:rPr lang="en-US" dirty="0" err="1">
                <a:solidFill>
                  <a:schemeClr val="bg1"/>
                </a:solidFill>
              </a:rPr>
              <a:t>emp</a:t>
            </a:r>
            <a:r>
              <a:rPr lang="en-US" dirty="0">
                <a:solidFill>
                  <a:schemeClr val="bg1"/>
                </a:solidFill>
              </a:rPr>
              <a:t> = new Employee(106);</a:t>
            </a:r>
          </a:p>
          <a:p>
            <a:pPr>
              <a:buNone/>
            </a:pPr>
            <a:r>
              <a:rPr lang="en-US" dirty="0">
                <a:solidFill>
                  <a:schemeClr val="bg1"/>
                </a:solidFill>
              </a:rPr>
              <a:t>        </a:t>
            </a:r>
            <a:r>
              <a:rPr lang="en-US" dirty="0" err="1">
                <a:solidFill>
                  <a:schemeClr val="bg1"/>
                </a:solidFill>
              </a:rPr>
              <a:t>emp</a:t>
            </a:r>
            <a:r>
              <a:rPr lang="en-US" dirty="0">
                <a:solidFill>
                  <a:schemeClr val="bg1"/>
                </a:solidFill>
              </a:rPr>
              <a:t> = null; // Make eligible for garbage collection</a:t>
            </a:r>
          </a:p>
          <a:p>
            <a:pPr>
              <a:buNone/>
            </a:pPr>
            <a:r>
              <a:rPr lang="en-US" dirty="0">
                <a:solidFill>
                  <a:schemeClr val="bg1"/>
                </a:solidFill>
              </a:rPr>
              <a:t>        </a:t>
            </a:r>
            <a:r>
              <a:rPr lang="en-US" dirty="0" err="1">
                <a:solidFill>
                  <a:schemeClr val="bg1"/>
                </a:solidFill>
              </a:rPr>
              <a:t>System.gc</a:t>
            </a:r>
            <a:r>
              <a:rPr lang="en-US" dirty="0">
                <a:solidFill>
                  <a:schemeClr val="bg1"/>
                </a:solidFill>
              </a:rPr>
              <a:t>(); // Request JVM to run garbage collector</a:t>
            </a:r>
          </a:p>
          <a:p>
            <a:pPr>
              <a:buNone/>
            </a:pPr>
            <a:r>
              <a:rPr lang="en-US" dirty="0">
                <a:solidFill>
                  <a:schemeClr val="bg1"/>
                </a:solidFill>
              </a:rPr>
              <a:t>    }</a:t>
            </a:r>
          </a:p>
          <a:p>
            <a:pPr>
              <a:buNone/>
            </a:pPr>
            <a:r>
              <a:rPr lang="en-US" dirty="0">
                <a:solidFill>
                  <a:schemeClr val="bg1"/>
                </a:solidFill>
              </a:rPr>
              <a:t>}</a:t>
            </a:r>
          </a:p>
          <a:p>
            <a:pPr>
              <a:buNone/>
            </a:pPr>
            <a:endParaRPr lang="en-US" dirty="0">
              <a:solidFill>
                <a:schemeClr val="bg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Overriding </a:t>
            </a:r>
            <a:r>
              <a:rPr lang="en-US" dirty="0" err="1">
                <a:solidFill>
                  <a:schemeClr val="bg1"/>
                </a:solidFill>
              </a:rPr>
              <a:t>hashcode</a:t>
            </a:r>
            <a:r>
              <a:rPr lang="en-US" dirty="0">
                <a:solidFill>
                  <a:schemeClr val="bg1"/>
                </a:solidFill>
              </a:rPr>
              <a:t>()</a:t>
            </a:r>
          </a:p>
        </p:txBody>
      </p:sp>
      <p:sp>
        <p:nvSpPr>
          <p:cNvPr id="3" name="Content Placeholder 2"/>
          <p:cNvSpPr>
            <a:spLocks noGrp="1"/>
          </p:cNvSpPr>
          <p:nvPr>
            <p:ph idx="1"/>
          </p:nvPr>
        </p:nvSpPr>
        <p:spPr/>
        <p:txBody>
          <a:bodyPr/>
          <a:lstStyle/>
          <a:p>
            <a:pPr algn="just"/>
            <a:r>
              <a:rPr lang="en-US" dirty="0">
                <a:solidFill>
                  <a:schemeClr val="bg1">
                    <a:lumMod val="75000"/>
                  </a:schemeClr>
                </a:solidFill>
              </a:rPr>
              <a:t>The </a:t>
            </a:r>
            <a:r>
              <a:rPr lang="en-US" dirty="0" err="1">
                <a:solidFill>
                  <a:schemeClr val="bg1">
                    <a:lumMod val="75000"/>
                  </a:schemeClr>
                </a:solidFill>
              </a:rPr>
              <a:t>hashCode</a:t>
            </a:r>
            <a:r>
              <a:rPr lang="en-US" dirty="0">
                <a:solidFill>
                  <a:schemeClr val="bg1">
                    <a:lumMod val="75000"/>
                  </a:schemeClr>
                </a:solidFill>
              </a:rPr>
              <a:t>() method in Java returns an integer that represents an object’s memory address or a computed hash value.</a:t>
            </a:r>
          </a:p>
          <a:p>
            <a:pPr algn="just"/>
            <a:endParaRPr lang="en-US" dirty="0">
              <a:solidFill>
                <a:schemeClr val="bg1">
                  <a:lumMod val="75000"/>
                </a:schemeClr>
              </a:solidFill>
            </a:endParaRPr>
          </a:p>
          <a:p>
            <a:pPr algn="just"/>
            <a:r>
              <a:rPr lang="en-US" dirty="0">
                <a:solidFill>
                  <a:schemeClr val="bg1">
                    <a:lumMod val="75000"/>
                  </a:schemeClr>
                </a:solidFill>
              </a:rPr>
              <a:t> It is primarily used in hash-based collections like </a:t>
            </a:r>
            <a:r>
              <a:rPr lang="en-US" dirty="0" err="1">
                <a:solidFill>
                  <a:schemeClr val="bg1">
                    <a:lumMod val="75000"/>
                  </a:schemeClr>
                </a:solidFill>
              </a:rPr>
              <a:t>HashMap</a:t>
            </a:r>
            <a:r>
              <a:rPr lang="en-US" dirty="0">
                <a:solidFill>
                  <a:schemeClr val="bg1">
                    <a:lumMod val="75000"/>
                  </a:schemeClr>
                </a:solidFill>
              </a:rPr>
              <a:t>, </a:t>
            </a:r>
            <a:r>
              <a:rPr lang="en-US" dirty="0" err="1">
                <a:solidFill>
                  <a:schemeClr val="bg1">
                    <a:lumMod val="75000"/>
                  </a:schemeClr>
                </a:solidFill>
              </a:rPr>
              <a:t>HashSet</a:t>
            </a:r>
            <a:r>
              <a:rPr lang="en-US" dirty="0">
                <a:solidFill>
                  <a:schemeClr val="bg1">
                    <a:lumMod val="75000"/>
                  </a:schemeClr>
                </a:solidFill>
              </a:rPr>
              <a:t>, and </a:t>
            </a:r>
            <a:r>
              <a:rPr lang="en-US" dirty="0" err="1">
                <a:solidFill>
                  <a:schemeClr val="bg1">
                    <a:lumMod val="75000"/>
                  </a:schemeClr>
                </a:solidFill>
              </a:rPr>
              <a:t>HashTable</a:t>
            </a:r>
            <a:r>
              <a:rPr lang="en-US" dirty="0">
                <a:solidFill>
                  <a:schemeClr val="bg1">
                    <a:lumMod val="75000"/>
                  </a:schemeClr>
                </a:solidFill>
              </a:rPr>
              <a:t> for efficient storage and retrieval of objects.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75000"/>
                  </a:schemeClr>
                </a:solidFill>
              </a:rPr>
              <a:t>Why Override </a:t>
            </a:r>
            <a:r>
              <a:rPr lang="en-US" dirty="0" err="1">
                <a:solidFill>
                  <a:schemeClr val="bg1">
                    <a:lumMod val="75000"/>
                  </a:schemeClr>
                </a:solidFill>
              </a:rPr>
              <a:t>hashCode</a:t>
            </a:r>
            <a:r>
              <a:rPr lang="en-US" dirty="0">
                <a:solidFill>
                  <a:schemeClr val="bg1">
                    <a:lumMod val="75000"/>
                  </a:schemeClr>
                </a:solidFill>
              </a:rPr>
              <a:t>()?</a:t>
            </a:r>
          </a:p>
        </p:txBody>
      </p:sp>
      <p:sp>
        <p:nvSpPr>
          <p:cNvPr id="3" name="Content Placeholder 2"/>
          <p:cNvSpPr>
            <a:spLocks noGrp="1"/>
          </p:cNvSpPr>
          <p:nvPr>
            <p:ph idx="1"/>
          </p:nvPr>
        </p:nvSpPr>
        <p:spPr/>
        <p:txBody>
          <a:bodyPr/>
          <a:lstStyle/>
          <a:p>
            <a:pPr algn="just"/>
            <a:r>
              <a:rPr lang="en-US" dirty="0">
                <a:solidFill>
                  <a:schemeClr val="bg1">
                    <a:lumMod val="75000"/>
                  </a:schemeClr>
                </a:solidFill>
              </a:rPr>
              <a:t>When you override equals(), you must also override </a:t>
            </a:r>
            <a:r>
              <a:rPr lang="en-US" dirty="0" err="1">
                <a:solidFill>
                  <a:schemeClr val="bg1">
                    <a:lumMod val="75000"/>
                  </a:schemeClr>
                </a:solidFill>
              </a:rPr>
              <a:t>hashCode</a:t>
            </a:r>
            <a:r>
              <a:rPr lang="en-US" dirty="0">
                <a:solidFill>
                  <a:schemeClr val="bg1">
                    <a:lumMod val="75000"/>
                  </a:schemeClr>
                </a:solidFill>
              </a:rPr>
              <a:t>() to maintain consistency. According to Java's contract:</a:t>
            </a:r>
          </a:p>
          <a:p>
            <a:pPr lvl="1" algn="just"/>
            <a:r>
              <a:rPr lang="en-US" dirty="0">
                <a:solidFill>
                  <a:schemeClr val="bg1">
                    <a:lumMod val="75000"/>
                  </a:schemeClr>
                </a:solidFill>
              </a:rPr>
              <a:t>If two objects are </a:t>
            </a:r>
            <a:r>
              <a:rPr lang="en-US" b="1" dirty="0">
                <a:solidFill>
                  <a:schemeClr val="bg1">
                    <a:lumMod val="75000"/>
                  </a:schemeClr>
                </a:solidFill>
              </a:rPr>
              <a:t>equal</a:t>
            </a:r>
            <a:r>
              <a:rPr lang="en-US" dirty="0">
                <a:solidFill>
                  <a:schemeClr val="bg1">
                    <a:lumMod val="75000"/>
                  </a:schemeClr>
                </a:solidFill>
              </a:rPr>
              <a:t> (equals() returns true), their </a:t>
            </a:r>
            <a:r>
              <a:rPr lang="en-US" b="1" dirty="0">
                <a:solidFill>
                  <a:schemeClr val="bg1">
                    <a:lumMod val="75000"/>
                  </a:schemeClr>
                </a:solidFill>
              </a:rPr>
              <a:t>hash codes must be the same</a:t>
            </a:r>
            <a:r>
              <a:rPr lang="en-US" dirty="0">
                <a:solidFill>
                  <a:schemeClr val="bg1">
                    <a:lumMod val="75000"/>
                  </a:schemeClr>
                </a:solidFill>
              </a:rPr>
              <a:t>.</a:t>
            </a:r>
          </a:p>
          <a:p>
            <a:pPr lvl="1" algn="just"/>
            <a:r>
              <a:rPr lang="en-US" dirty="0">
                <a:solidFill>
                  <a:schemeClr val="bg1">
                    <a:lumMod val="75000"/>
                  </a:schemeClr>
                </a:solidFill>
              </a:rPr>
              <a:t>If two objects are </a:t>
            </a:r>
            <a:r>
              <a:rPr lang="en-US" b="1" dirty="0">
                <a:solidFill>
                  <a:schemeClr val="bg1">
                    <a:lumMod val="75000"/>
                  </a:schemeClr>
                </a:solidFill>
              </a:rPr>
              <a:t>not equal</a:t>
            </a:r>
            <a:r>
              <a:rPr lang="en-US" dirty="0">
                <a:solidFill>
                  <a:schemeClr val="bg1">
                    <a:lumMod val="75000"/>
                  </a:schemeClr>
                </a:solidFill>
              </a:rPr>
              <a:t>, their hash codes </a:t>
            </a:r>
            <a:r>
              <a:rPr lang="en-US" b="1" dirty="0">
                <a:solidFill>
                  <a:schemeClr val="bg1">
                    <a:lumMod val="75000"/>
                  </a:schemeClr>
                </a:solidFill>
              </a:rPr>
              <a:t>can</a:t>
            </a:r>
            <a:r>
              <a:rPr lang="en-US" dirty="0">
                <a:solidFill>
                  <a:schemeClr val="bg1">
                    <a:lumMod val="75000"/>
                  </a:schemeClr>
                </a:solidFill>
              </a:rPr>
              <a:t> be different (but not necessarily).</a:t>
            </a:r>
          </a:p>
          <a:p>
            <a:pPr algn="just"/>
            <a:endParaRPr lang="en-US" dirty="0">
              <a:solidFill>
                <a:schemeClr val="bg1">
                  <a:lumMod val="75000"/>
                </a:schemeClr>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14290"/>
            <a:ext cx="4000528" cy="5911873"/>
          </a:xfrm>
        </p:spPr>
        <p:txBody>
          <a:bodyPr>
            <a:normAutofit/>
          </a:bodyPr>
          <a:lstStyle/>
          <a:p>
            <a:pPr>
              <a:buNone/>
            </a:pPr>
            <a:r>
              <a:rPr lang="en-US" sz="1800" dirty="0">
                <a:solidFill>
                  <a:schemeClr val="bg1">
                    <a:lumMod val="75000"/>
                  </a:schemeClr>
                </a:solidFill>
              </a:rPr>
              <a:t>class Person {</a:t>
            </a:r>
          </a:p>
          <a:p>
            <a:pPr>
              <a:buNone/>
            </a:pPr>
            <a:r>
              <a:rPr lang="en-US" sz="1800" dirty="0">
                <a:solidFill>
                  <a:schemeClr val="bg1">
                    <a:lumMod val="75000"/>
                  </a:schemeClr>
                </a:solidFill>
              </a:rPr>
              <a:t>    </a:t>
            </a:r>
            <a:r>
              <a:rPr lang="en-US" sz="1800" dirty="0" err="1">
                <a:solidFill>
                  <a:schemeClr val="bg1">
                    <a:lumMod val="75000"/>
                  </a:schemeClr>
                </a:solidFill>
              </a:rPr>
              <a:t>int</a:t>
            </a:r>
            <a:r>
              <a:rPr lang="en-US" sz="1800" dirty="0">
                <a:solidFill>
                  <a:schemeClr val="bg1">
                    <a:lumMod val="75000"/>
                  </a:schemeClr>
                </a:solidFill>
              </a:rPr>
              <a:t> id;</a:t>
            </a:r>
          </a:p>
          <a:p>
            <a:pPr>
              <a:buNone/>
            </a:pPr>
            <a:endParaRPr lang="en-US" sz="1800" dirty="0">
              <a:solidFill>
                <a:schemeClr val="bg1">
                  <a:lumMod val="75000"/>
                </a:schemeClr>
              </a:solidFill>
            </a:endParaRPr>
          </a:p>
          <a:p>
            <a:pPr>
              <a:buNone/>
            </a:pPr>
            <a:r>
              <a:rPr lang="en-US" sz="1800" dirty="0">
                <a:solidFill>
                  <a:schemeClr val="bg1">
                    <a:lumMod val="75000"/>
                  </a:schemeClr>
                </a:solidFill>
              </a:rPr>
              <a:t>    public Person(</a:t>
            </a:r>
            <a:r>
              <a:rPr lang="en-US" sz="1800" dirty="0" err="1">
                <a:solidFill>
                  <a:schemeClr val="bg1">
                    <a:lumMod val="75000"/>
                  </a:schemeClr>
                </a:solidFill>
              </a:rPr>
              <a:t>int</a:t>
            </a:r>
            <a:r>
              <a:rPr lang="en-US" sz="1800" dirty="0">
                <a:solidFill>
                  <a:schemeClr val="bg1">
                    <a:lumMod val="75000"/>
                  </a:schemeClr>
                </a:solidFill>
              </a:rPr>
              <a:t> id) {</a:t>
            </a:r>
          </a:p>
          <a:p>
            <a:pPr>
              <a:buNone/>
            </a:pPr>
            <a:r>
              <a:rPr lang="en-US" sz="1800" dirty="0">
                <a:solidFill>
                  <a:schemeClr val="bg1">
                    <a:lumMod val="75000"/>
                  </a:schemeClr>
                </a:solidFill>
              </a:rPr>
              <a:t>        this.id = id;</a:t>
            </a:r>
          </a:p>
          <a:p>
            <a:pPr>
              <a:buNone/>
            </a:pPr>
            <a:r>
              <a:rPr lang="en-US" sz="1800" dirty="0">
                <a:solidFill>
                  <a:schemeClr val="bg1">
                    <a:lumMod val="75000"/>
                  </a:schemeClr>
                </a:solidFill>
              </a:rPr>
              <a:t>    }</a:t>
            </a:r>
          </a:p>
          <a:p>
            <a:pPr>
              <a:buNone/>
            </a:pPr>
            <a:endParaRPr lang="en-US" sz="1800" dirty="0">
              <a:solidFill>
                <a:schemeClr val="bg1">
                  <a:lumMod val="75000"/>
                </a:schemeClr>
              </a:solidFill>
            </a:endParaRPr>
          </a:p>
          <a:p>
            <a:pPr>
              <a:buNone/>
            </a:pPr>
            <a:r>
              <a:rPr lang="en-US" sz="1800" dirty="0">
                <a:solidFill>
                  <a:schemeClr val="bg1">
                    <a:lumMod val="75000"/>
                  </a:schemeClr>
                </a:solidFill>
              </a:rPr>
              <a:t>    @Override</a:t>
            </a:r>
          </a:p>
          <a:p>
            <a:pPr>
              <a:buNone/>
            </a:pPr>
            <a:r>
              <a:rPr lang="en-US" sz="1800" dirty="0">
                <a:solidFill>
                  <a:schemeClr val="bg1">
                    <a:lumMod val="75000"/>
                  </a:schemeClr>
                </a:solidFill>
              </a:rPr>
              <a:t>    public </a:t>
            </a:r>
            <a:r>
              <a:rPr lang="en-US" sz="1800" dirty="0" err="1">
                <a:solidFill>
                  <a:schemeClr val="bg1">
                    <a:lumMod val="75000"/>
                  </a:schemeClr>
                </a:solidFill>
              </a:rPr>
              <a:t>int</a:t>
            </a:r>
            <a:r>
              <a:rPr lang="en-US" sz="1800" dirty="0">
                <a:solidFill>
                  <a:schemeClr val="bg1">
                    <a:lumMod val="75000"/>
                  </a:schemeClr>
                </a:solidFill>
              </a:rPr>
              <a:t> </a:t>
            </a:r>
            <a:r>
              <a:rPr lang="en-US" sz="1800" dirty="0" err="1">
                <a:solidFill>
                  <a:schemeClr val="bg1">
                    <a:lumMod val="75000"/>
                  </a:schemeClr>
                </a:solidFill>
              </a:rPr>
              <a:t>hashCode</a:t>
            </a:r>
            <a:r>
              <a:rPr lang="en-US" sz="1800" dirty="0">
                <a:solidFill>
                  <a:schemeClr val="bg1">
                    <a:lumMod val="75000"/>
                  </a:schemeClr>
                </a:solidFill>
              </a:rPr>
              <a:t>() {</a:t>
            </a:r>
          </a:p>
          <a:p>
            <a:pPr>
              <a:buNone/>
            </a:pPr>
            <a:r>
              <a:rPr lang="en-US" sz="1800" dirty="0">
                <a:solidFill>
                  <a:schemeClr val="bg1">
                    <a:lumMod val="75000"/>
                  </a:schemeClr>
                </a:solidFill>
              </a:rPr>
              <a:t>        return id;</a:t>
            </a:r>
          </a:p>
          <a:p>
            <a:pPr>
              <a:buNone/>
            </a:pPr>
            <a:r>
              <a:rPr lang="en-US" sz="1800" dirty="0">
                <a:solidFill>
                  <a:schemeClr val="bg1">
                    <a:lumMod val="75000"/>
                  </a:schemeClr>
                </a:solidFill>
              </a:rPr>
              <a:t>       // Simple hash function using ID</a:t>
            </a:r>
          </a:p>
          <a:p>
            <a:pPr>
              <a:buNone/>
            </a:pPr>
            <a:r>
              <a:rPr lang="en-US" sz="1800" dirty="0">
                <a:solidFill>
                  <a:schemeClr val="bg1">
                    <a:lumMod val="75000"/>
                  </a:schemeClr>
                </a:solidFill>
              </a:rPr>
              <a:t>    }</a:t>
            </a:r>
          </a:p>
          <a:p>
            <a:pPr>
              <a:buNone/>
            </a:pPr>
            <a:r>
              <a:rPr lang="en-US" sz="1800" dirty="0">
                <a:solidFill>
                  <a:schemeClr val="bg1">
                    <a:lumMod val="75000"/>
                  </a:schemeClr>
                </a:solidFill>
              </a:rPr>
              <a:t>}</a:t>
            </a:r>
          </a:p>
          <a:p>
            <a:pPr>
              <a:buNone/>
            </a:pPr>
            <a:endParaRPr lang="en-US" sz="1800" dirty="0">
              <a:solidFill>
                <a:schemeClr val="bg1">
                  <a:lumMod val="75000"/>
                </a:schemeClr>
              </a:solidFill>
            </a:endParaRPr>
          </a:p>
          <a:p>
            <a:pPr>
              <a:buNone/>
            </a:pPr>
            <a:endParaRPr lang="en-US" sz="1800" dirty="0">
              <a:solidFill>
                <a:schemeClr val="bg1">
                  <a:lumMod val="75000"/>
                </a:schemeClr>
              </a:solidFill>
            </a:endParaRPr>
          </a:p>
          <a:p>
            <a:pPr>
              <a:buNone/>
            </a:pPr>
            <a:endParaRPr lang="en-US" sz="1800" dirty="0">
              <a:solidFill>
                <a:schemeClr val="bg1">
                  <a:lumMod val="75000"/>
                </a:schemeClr>
              </a:solidFill>
            </a:endParaRPr>
          </a:p>
        </p:txBody>
      </p:sp>
      <p:sp>
        <p:nvSpPr>
          <p:cNvPr id="4" name="Content Placeholder 2"/>
          <p:cNvSpPr txBox="1">
            <a:spLocks/>
          </p:cNvSpPr>
          <p:nvPr/>
        </p:nvSpPr>
        <p:spPr>
          <a:xfrm>
            <a:off x="4714876" y="285728"/>
            <a:ext cx="4972056" cy="591187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schemeClr val="bg1">
                  <a:lumMod val="7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bg1">
                    <a:lumMod val="75000"/>
                  </a:schemeClr>
                </a:solidFill>
                <a:effectLst/>
                <a:uLnTx/>
                <a:uFillTx/>
                <a:latin typeface="+mn-lt"/>
                <a:ea typeface="+mn-ea"/>
                <a:cs typeface="+mn-cs"/>
              </a:rPr>
              <a:t>public class Main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bg1">
                    <a:lumMod val="75000"/>
                  </a:schemeClr>
                </a:solidFill>
                <a:effectLst/>
                <a:uLnTx/>
                <a:uFillTx/>
                <a:latin typeface="+mn-lt"/>
                <a:ea typeface="+mn-ea"/>
                <a:cs typeface="+mn-cs"/>
              </a:rPr>
              <a:t>    public static void main(String[] </a:t>
            </a:r>
            <a:r>
              <a:rPr kumimoji="0" lang="en-US" sz="1600" b="0" i="0" u="none" strike="noStrike" kern="1200" cap="none" spc="0" normalizeH="0" baseline="0" noProof="0" dirty="0" err="1">
                <a:ln>
                  <a:noFill/>
                </a:ln>
                <a:solidFill>
                  <a:schemeClr val="bg1">
                    <a:lumMod val="75000"/>
                  </a:schemeClr>
                </a:solidFill>
                <a:effectLst/>
                <a:uLnTx/>
                <a:uFillTx/>
                <a:latin typeface="+mn-lt"/>
                <a:ea typeface="+mn-ea"/>
                <a:cs typeface="+mn-cs"/>
              </a:rPr>
              <a:t>args</a:t>
            </a:r>
            <a:r>
              <a:rPr kumimoji="0" lang="en-US" sz="1600" b="0" i="0" u="none" strike="noStrike" kern="1200" cap="none" spc="0" normalizeH="0" baseline="0" noProof="0" dirty="0">
                <a:ln>
                  <a:noFill/>
                </a:ln>
                <a:solidFill>
                  <a:schemeClr val="bg1">
                    <a:lumMod val="75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bg1">
                    <a:lumMod val="75000"/>
                  </a:schemeClr>
                </a:solidFill>
                <a:effectLst/>
                <a:uLnTx/>
                <a:uFillTx/>
                <a:latin typeface="+mn-lt"/>
                <a:ea typeface="+mn-ea"/>
                <a:cs typeface="+mn-cs"/>
              </a:rPr>
              <a:t>        Person p1 = new Person(101);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bg1">
                    <a:lumMod val="75000"/>
                  </a:schemeClr>
                </a:solidFill>
                <a:effectLst/>
                <a:uLnTx/>
                <a:uFillTx/>
                <a:latin typeface="+mn-lt"/>
                <a:ea typeface="+mn-ea"/>
                <a:cs typeface="+mn-cs"/>
              </a:rPr>
              <a:t>        Person p2 = new Person(102);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schemeClr val="bg1">
                  <a:lumMod val="7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bg1">
                    <a:lumMod val="75000"/>
                  </a:schemeClr>
                </a:solidFill>
                <a:effectLst/>
                <a:uLnTx/>
                <a:uFillTx/>
                <a:latin typeface="+mn-lt"/>
                <a:ea typeface="+mn-ea"/>
                <a:cs typeface="+mn-cs"/>
              </a:rPr>
              <a:t>        </a:t>
            </a:r>
            <a:r>
              <a:rPr kumimoji="0" lang="en-US" sz="1600" b="0" i="0" u="none" strike="noStrike" kern="1200" cap="none" spc="0" normalizeH="0" baseline="0" noProof="0" dirty="0" err="1">
                <a:ln>
                  <a:noFill/>
                </a:ln>
                <a:solidFill>
                  <a:schemeClr val="bg1">
                    <a:lumMod val="75000"/>
                  </a:schemeClr>
                </a:solidFill>
                <a:effectLst/>
                <a:uLnTx/>
                <a:uFillTx/>
                <a:latin typeface="+mn-lt"/>
                <a:ea typeface="+mn-ea"/>
                <a:cs typeface="+mn-cs"/>
              </a:rPr>
              <a:t>s.o.p</a:t>
            </a:r>
            <a:r>
              <a:rPr kumimoji="0" lang="en-US" sz="1600" b="0" i="0" u="none" strike="noStrike" kern="1200" cap="none" spc="0" normalizeH="0" baseline="0" noProof="0" dirty="0">
                <a:ln>
                  <a:noFill/>
                </a:ln>
                <a:solidFill>
                  <a:schemeClr val="bg1">
                    <a:lumMod val="75000"/>
                  </a:schemeClr>
                </a:solidFill>
                <a:effectLst/>
                <a:uLnTx/>
                <a:uFillTx/>
                <a:latin typeface="+mn-lt"/>
                <a:ea typeface="+mn-ea"/>
                <a:cs typeface="+mn-cs"/>
              </a:rPr>
              <a:t> ("</a:t>
            </a:r>
            <a:r>
              <a:rPr kumimoji="0" lang="en-US" sz="1600" b="0" i="0" u="none" strike="noStrike" kern="1200" cap="none" spc="0" normalizeH="0" baseline="0" noProof="0" dirty="0" err="1">
                <a:ln>
                  <a:noFill/>
                </a:ln>
                <a:solidFill>
                  <a:schemeClr val="bg1">
                    <a:lumMod val="75000"/>
                  </a:schemeClr>
                </a:solidFill>
                <a:effectLst/>
                <a:uLnTx/>
                <a:uFillTx/>
                <a:latin typeface="+mn-lt"/>
                <a:ea typeface="+mn-ea"/>
                <a:cs typeface="+mn-cs"/>
              </a:rPr>
              <a:t>HashCode</a:t>
            </a:r>
            <a:r>
              <a:rPr kumimoji="0" lang="en-US" sz="1600" b="0" i="0" u="none" strike="noStrike" kern="1200" cap="none" spc="0" normalizeH="0" baseline="0" noProof="0" dirty="0">
                <a:ln>
                  <a:noFill/>
                </a:ln>
                <a:solidFill>
                  <a:schemeClr val="bg1">
                    <a:lumMod val="75000"/>
                  </a:schemeClr>
                </a:solidFill>
                <a:effectLst/>
                <a:uLnTx/>
                <a:uFillTx/>
                <a:latin typeface="+mn-lt"/>
                <a:ea typeface="+mn-ea"/>
                <a:cs typeface="+mn-cs"/>
              </a:rPr>
              <a:t> of p1: " + p1.hashCode());</a:t>
            </a:r>
          </a:p>
          <a:p>
            <a:pPr marL="342900" lvl="0" indent="-342900">
              <a:spcBef>
                <a:spcPct val="20000"/>
              </a:spcBef>
            </a:pPr>
            <a:r>
              <a:rPr lang="en-US" sz="1600" dirty="0">
                <a:solidFill>
                  <a:schemeClr val="bg1">
                    <a:lumMod val="75000"/>
                  </a:schemeClr>
                </a:solidFill>
              </a:rPr>
              <a:t>        </a:t>
            </a:r>
            <a:r>
              <a:rPr lang="en-US" sz="1600" dirty="0" err="1">
                <a:solidFill>
                  <a:schemeClr val="bg1">
                    <a:lumMod val="75000"/>
                  </a:schemeClr>
                </a:solidFill>
              </a:rPr>
              <a:t>s.o.p</a:t>
            </a:r>
            <a:r>
              <a:rPr lang="en-US" sz="1600" dirty="0">
                <a:solidFill>
                  <a:schemeClr val="bg1">
                    <a:lumMod val="75000"/>
                  </a:schemeClr>
                </a:solidFill>
              </a:rPr>
              <a:t> ("</a:t>
            </a:r>
            <a:r>
              <a:rPr lang="en-US" sz="1600" dirty="0" err="1">
                <a:solidFill>
                  <a:schemeClr val="bg1">
                    <a:lumMod val="75000"/>
                  </a:schemeClr>
                </a:solidFill>
              </a:rPr>
              <a:t>HashCode</a:t>
            </a:r>
            <a:r>
              <a:rPr lang="en-US" sz="1600" dirty="0">
                <a:solidFill>
                  <a:schemeClr val="bg1">
                    <a:lumMod val="75000"/>
                  </a:schemeClr>
                </a:solidFill>
              </a:rPr>
              <a:t> of p2: " + p2.hashCode());</a:t>
            </a:r>
            <a:endParaRPr kumimoji="0" lang="en-US" sz="1600" b="0" i="0" u="none" strike="noStrike" kern="1200" cap="none" spc="0" normalizeH="0" baseline="0" noProof="0" dirty="0">
              <a:ln>
                <a:noFill/>
              </a:ln>
              <a:solidFill>
                <a:schemeClr val="bg1">
                  <a:lumMod val="75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bg1">
                    <a:lumMod val="75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600" b="0" i="0" u="none" strike="noStrike" kern="1200" cap="none" spc="0" normalizeH="0" baseline="0" noProof="0" dirty="0">
                <a:ln>
                  <a:noFill/>
                </a:ln>
                <a:solidFill>
                  <a:schemeClr val="bg1">
                    <a:lumMod val="75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600" b="0" i="0" u="none" strike="noStrike" kern="1200" cap="none" spc="0" normalizeH="0" baseline="0" noProof="0" dirty="0">
              <a:ln>
                <a:noFill/>
              </a:ln>
              <a:solidFill>
                <a:schemeClr val="bg1">
                  <a:lumMod val="75000"/>
                </a:schemeClr>
              </a:solidFill>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Java Package</a:t>
            </a:r>
          </a:p>
        </p:txBody>
      </p:sp>
      <p:sp>
        <p:nvSpPr>
          <p:cNvPr id="3" name="Content Placeholder 2"/>
          <p:cNvSpPr>
            <a:spLocks noGrp="1"/>
          </p:cNvSpPr>
          <p:nvPr>
            <p:ph idx="1"/>
          </p:nvPr>
        </p:nvSpPr>
        <p:spPr/>
        <p:txBody>
          <a:bodyPr/>
          <a:lstStyle/>
          <a:p>
            <a:pPr algn="just"/>
            <a:r>
              <a:rPr lang="en-US" dirty="0">
                <a:solidFill>
                  <a:schemeClr val="bg1"/>
                </a:solidFill>
              </a:rPr>
              <a:t>A </a:t>
            </a:r>
            <a:r>
              <a:rPr lang="en-US" b="1" dirty="0">
                <a:solidFill>
                  <a:schemeClr val="bg1"/>
                </a:solidFill>
              </a:rPr>
              <a:t>java package</a:t>
            </a:r>
            <a:r>
              <a:rPr lang="en-US" dirty="0">
                <a:solidFill>
                  <a:schemeClr val="bg1"/>
                </a:solidFill>
              </a:rPr>
              <a:t> is a group of similar types of classes, interfaces and sub-packages.</a:t>
            </a:r>
          </a:p>
          <a:p>
            <a:pPr algn="just"/>
            <a:endParaRPr lang="en-US" dirty="0">
              <a:solidFill>
                <a:schemeClr val="bg1"/>
              </a:solidFill>
            </a:endParaRPr>
          </a:p>
          <a:p>
            <a:pPr algn="just"/>
            <a:r>
              <a:rPr lang="en-US" dirty="0">
                <a:solidFill>
                  <a:schemeClr val="bg1"/>
                </a:solidFill>
              </a:rPr>
              <a:t>Package in java can be categorized in two form</a:t>
            </a:r>
          </a:p>
          <a:p>
            <a:pPr lvl="1" algn="just"/>
            <a:r>
              <a:rPr lang="en-US" dirty="0">
                <a:solidFill>
                  <a:schemeClr val="bg1"/>
                </a:solidFill>
              </a:rPr>
              <a:t>built-in package </a:t>
            </a:r>
          </a:p>
          <a:p>
            <a:pPr lvl="1" algn="just"/>
            <a:r>
              <a:rPr lang="en-US" dirty="0">
                <a:solidFill>
                  <a:schemeClr val="bg1"/>
                </a:solidFill>
              </a:rPr>
              <a:t>user-defined package.</a:t>
            </a:r>
          </a:p>
          <a:p>
            <a:pPr algn="just"/>
            <a:endParaRPr lang="en-US"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heritance in Java"/>
          <p:cNvPicPr>
            <a:picLocks noChangeAspect="1" noChangeArrowheads="1"/>
          </p:cNvPicPr>
          <p:nvPr/>
        </p:nvPicPr>
        <p:blipFill>
          <a:blip r:embed="rId2"/>
          <a:srcRect/>
          <a:stretch>
            <a:fillRect/>
          </a:stretch>
        </p:blipFill>
        <p:spPr bwMode="auto">
          <a:xfrm>
            <a:off x="2786050" y="1214422"/>
            <a:ext cx="3714776" cy="4741103"/>
          </a:xfrm>
          <a:prstGeom prst="rect">
            <a:avLst/>
          </a:prstGeom>
          <a:noFill/>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Packages are used for:</a:t>
            </a:r>
          </a:p>
        </p:txBody>
      </p:sp>
      <p:sp>
        <p:nvSpPr>
          <p:cNvPr id="3" name="Content Placeholder 2"/>
          <p:cNvSpPr>
            <a:spLocks noGrp="1"/>
          </p:cNvSpPr>
          <p:nvPr>
            <p:ph idx="1"/>
          </p:nvPr>
        </p:nvSpPr>
        <p:spPr/>
        <p:txBody>
          <a:bodyPr>
            <a:normAutofit/>
          </a:bodyPr>
          <a:lstStyle/>
          <a:p>
            <a:pPr algn="just" fontAlgn="base"/>
            <a:r>
              <a:rPr lang="en-US" dirty="0">
                <a:solidFill>
                  <a:schemeClr val="bg1"/>
                </a:solidFill>
              </a:rPr>
              <a:t>Prevent </a:t>
            </a:r>
            <a:r>
              <a:rPr lang="en-US" b="1" dirty="0">
                <a:solidFill>
                  <a:schemeClr val="bg1"/>
                </a:solidFill>
              </a:rPr>
              <a:t>naming conflicts </a:t>
            </a:r>
            <a:r>
              <a:rPr lang="en-US" dirty="0">
                <a:solidFill>
                  <a:schemeClr val="bg1"/>
                </a:solidFill>
              </a:rPr>
              <a:t>by allowing classes with the same name to exist in different </a:t>
            </a:r>
            <a:r>
              <a:rPr lang="en-US" dirty="0" err="1">
                <a:solidFill>
                  <a:schemeClr val="bg1"/>
                </a:solidFill>
              </a:rPr>
              <a:t>packages,like</a:t>
            </a:r>
            <a:r>
              <a:rPr lang="en-US" dirty="0">
                <a:solidFill>
                  <a:schemeClr val="bg1"/>
                </a:solidFill>
              </a:rPr>
              <a:t> </a:t>
            </a:r>
            <a:r>
              <a:rPr lang="en-US" b="1" dirty="0" err="1">
                <a:solidFill>
                  <a:schemeClr val="bg1"/>
                </a:solidFill>
              </a:rPr>
              <a:t>college.staff.cse.Employee</a:t>
            </a:r>
            <a:r>
              <a:rPr lang="en-US" dirty="0">
                <a:solidFill>
                  <a:schemeClr val="bg1"/>
                </a:solidFill>
              </a:rPr>
              <a:t> and </a:t>
            </a:r>
            <a:r>
              <a:rPr lang="en-US" b="1" dirty="0" err="1">
                <a:solidFill>
                  <a:schemeClr val="bg1"/>
                </a:solidFill>
              </a:rPr>
              <a:t>college.staff.ee.Employee</a:t>
            </a:r>
            <a:r>
              <a:rPr lang="en-US" b="1" dirty="0">
                <a:solidFill>
                  <a:schemeClr val="bg1"/>
                </a:solidFill>
              </a:rPr>
              <a:t>.</a:t>
            </a:r>
          </a:p>
          <a:p>
            <a:pPr algn="just" fontAlgn="base"/>
            <a:endParaRPr lang="en-US" dirty="0">
              <a:solidFill>
                <a:schemeClr val="bg1"/>
              </a:solidFill>
            </a:endParaRPr>
          </a:p>
          <a:p>
            <a:pPr algn="just" fontAlgn="base"/>
            <a:r>
              <a:rPr lang="en-US" dirty="0">
                <a:solidFill>
                  <a:schemeClr val="bg1"/>
                </a:solidFill>
              </a:rPr>
              <a:t>They make it easier to organize, locate, and use classes, interfaces, and other components.</a:t>
            </a:r>
          </a:p>
          <a:p>
            <a:pPr algn="just"/>
            <a:endParaRPr lang="en-US" dirty="0">
              <a:solidFill>
                <a:schemeClr val="bg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357166"/>
            <a:ext cx="8229600" cy="6357982"/>
          </a:xfrm>
        </p:spPr>
        <p:txBody>
          <a:bodyPr/>
          <a:lstStyle/>
          <a:p>
            <a:pPr algn="just" fontAlgn="base"/>
            <a:r>
              <a:rPr lang="en-US" dirty="0">
                <a:solidFill>
                  <a:schemeClr val="bg1"/>
                </a:solidFill>
              </a:rPr>
              <a:t>Packages also provide controlled access for Protected members that are accessible within the same package and by subclasses.</a:t>
            </a:r>
          </a:p>
          <a:p>
            <a:pPr algn="just" fontAlgn="base"/>
            <a:endParaRPr lang="en-US" dirty="0">
              <a:solidFill>
                <a:schemeClr val="bg1"/>
              </a:solidFill>
            </a:endParaRPr>
          </a:p>
          <a:p>
            <a:pPr algn="just" fontAlgn="base"/>
            <a:r>
              <a:rPr lang="en-US" dirty="0">
                <a:solidFill>
                  <a:schemeClr val="bg1"/>
                </a:solidFill>
              </a:rPr>
              <a:t>Also for default members (no access </a:t>
            </a:r>
            <a:r>
              <a:rPr lang="en-US" dirty="0" err="1">
                <a:solidFill>
                  <a:schemeClr val="bg1"/>
                </a:solidFill>
              </a:rPr>
              <a:t>specifier</a:t>
            </a:r>
            <a:r>
              <a:rPr lang="en-US" dirty="0">
                <a:solidFill>
                  <a:schemeClr val="bg1"/>
                </a:solidFill>
              </a:rPr>
              <a:t>) that are accessible only within the same package.</a:t>
            </a:r>
          </a:p>
          <a:p>
            <a:pPr algn="just" fontAlgn="base"/>
            <a:endParaRPr lang="en-US" dirty="0">
              <a:solidFill>
                <a:schemeClr val="bg1"/>
              </a:solidFill>
            </a:endParaRPr>
          </a:p>
          <a:p>
            <a:pPr algn="just" fontAlgn="base"/>
            <a:endParaRPr lang="en-US" dirty="0">
              <a:solidFill>
                <a:schemeClr val="bg1"/>
              </a:solidFill>
            </a:endParaRP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Working of Java Packages</a:t>
            </a:r>
            <a:endParaRPr lang="en-US" dirty="0"/>
          </a:p>
        </p:txBody>
      </p:sp>
      <p:sp>
        <p:nvSpPr>
          <p:cNvPr id="3" name="Content Placeholder 2"/>
          <p:cNvSpPr>
            <a:spLocks noGrp="1"/>
          </p:cNvSpPr>
          <p:nvPr>
            <p:ph idx="1"/>
          </p:nvPr>
        </p:nvSpPr>
        <p:spPr/>
        <p:txBody>
          <a:bodyPr/>
          <a:lstStyle/>
          <a:p>
            <a:pPr algn="just" fontAlgn="base"/>
            <a:r>
              <a:rPr lang="en-US" b="1" dirty="0">
                <a:solidFill>
                  <a:schemeClr val="bg1"/>
                </a:solidFill>
              </a:rPr>
              <a:t>Directory Structure: </a:t>
            </a:r>
            <a:r>
              <a:rPr lang="en-US" dirty="0">
                <a:solidFill>
                  <a:schemeClr val="bg1"/>
                </a:solidFill>
              </a:rPr>
              <a:t>Package names and directory structures are closely related. </a:t>
            </a:r>
          </a:p>
          <a:p>
            <a:pPr algn="just" fontAlgn="base"/>
            <a:endParaRPr lang="en-US" dirty="0">
              <a:solidFill>
                <a:schemeClr val="bg1"/>
              </a:solidFill>
            </a:endParaRPr>
          </a:p>
          <a:p>
            <a:pPr algn="just" fontAlgn="base"/>
            <a:r>
              <a:rPr lang="en-US" dirty="0">
                <a:solidFill>
                  <a:schemeClr val="bg1"/>
                </a:solidFill>
              </a:rPr>
              <a:t>For example, if a package name is </a:t>
            </a:r>
            <a:r>
              <a:rPr lang="en-US" b="1" dirty="0" err="1">
                <a:solidFill>
                  <a:schemeClr val="bg1"/>
                </a:solidFill>
              </a:rPr>
              <a:t>college.staff.cse</a:t>
            </a:r>
            <a:r>
              <a:rPr lang="en-US" dirty="0">
                <a:solidFill>
                  <a:schemeClr val="bg1"/>
                </a:solidFill>
              </a:rPr>
              <a:t>, then three directories are, </a:t>
            </a:r>
            <a:r>
              <a:rPr lang="en-US" b="1" dirty="0">
                <a:solidFill>
                  <a:schemeClr val="bg1"/>
                </a:solidFill>
              </a:rPr>
              <a:t>college, staff, and </a:t>
            </a:r>
            <a:r>
              <a:rPr lang="en-US" b="1" dirty="0" err="1">
                <a:solidFill>
                  <a:schemeClr val="bg1"/>
                </a:solidFill>
              </a:rPr>
              <a:t>cse</a:t>
            </a:r>
            <a:r>
              <a:rPr lang="en-US" dirty="0">
                <a:solidFill>
                  <a:schemeClr val="bg1"/>
                </a:solidFill>
              </a:rPr>
              <a:t>, where </a:t>
            </a:r>
            <a:r>
              <a:rPr lang="en-US" b="1" dirty="0" err="1">
                <a:solidFill>
                  <a:schemeClr val="bg1"/>
                </a:solidFill>
              </a:rPr>
              <a:t>cse</a:t>
            </a:r>
            <a:r>
              <a:rPr lang="en-US" dirty="0">
                <a:solidFill>
                  <a:schemeClr val="bg1"/>
                </a:solidFill>
              </a:rPr>
              <a:t> is inside staff, and staff is inside the college.</a:t>
            </a:r>
          </a:p>
          <a:p>
            <a:pPr algn="just"/>
            <a:endParaRPr lang="en-US" dirty="0">
              <a:solidFill>
                <a:schemeClr val="bg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1"/>
                </a:solidFill>
              </a:rPr>
              <a:t>Built-in Packages</a:t>
            </a:r>
            <a:endParaRPr lang="en-US" dirty="0">
              <a:solidFill>
                <a:schemeClr val="bg1"/>
              </a:solidFill>
            </a:endParaRPr>
          </a:p>
        </p:txBody>
      </p:sp>
      <p:sp>
        <p:nvSpPr>
          <p:cNvPr id="3" name="Content Placeholder 2"/>
          <p:cNvSpPr>
            <a:spLocks noGrp="1"/>
          </p:cNvSpPr>
          <p:nvPr>
            <p:ph idx="1"/>
          </p:nvPr>
        </p:nvSpPr>
        <p:spPr/>
        <p:txBody>
          <a:bodyPr>
            <a:normAutofit fontScale="85000" lnSpcReduction="20000"/>
          </a:bodyPr>
          <a:lstStyle/>
          <a:p>
            <a:r>
              <a:rPr lang="en-US" sz="2800" dirty="0">
                <a:solidFill>
                  <a:schemeClr val="bg1"/>
                </a:solidFill>
              </a:rPr>
              <a:t>Some of the commonly used built-in packages are:</a:t>
            </a:r>
          </a:p>
          <a:p>
            <a:endParaRPr lang="en-US" sz="2800" dirty="0">
              <a:solidFill>
                <a:schemeClr val="bg1"/>
              </a:solidFill>
            </a:endParaRPr>
          </a:p>
          <a:p>
            <a:pPr algn="just" fontAlgn="base"/>
            <a:r>
              <a:rPr lang="en-US" b="1" u="sng" dirty="0" err="1">
                <a:hlinkClick r:id="rId2"/>
              </a:rPr>
              <a:t>java.lang</a:t>
            </a:r>
            <a:r>
              <a:rPr lang="en-US" b="1" dirty="0"/>
              <a:t>:</a:t>
            </a:r>
            <a:r>
              <a:rPr lang="en-US" b="1" dirty="0">
                <a:solidFill>
                  <a:schemeClr val="accent5">
                    <a:lumMod val="20000"/>
                    <a:lumOff val="80000"/>
                  </a:schemeClr>
                </a:solidFill>
              </a:rPr>
              <a:t> </a:t>
            </a:r>
            <a:r>
              <a:rPr lang="en-US" dirty="0">
                <a:solidFill>
                  <a:schemeClr val="accent5">
                    <a:lumMod val="20000"/>
                    <a:lumOff val="80000"/>
                  </a:schemeClr>
                </a:solidFill>
              </a:rPr>
              <a:t>Contains language support classes(</a:t>
            </a:r>
            <a:r>
              <a:rPr lang="en-US" dirty="0" err="1">
                <a:solidFill>
                  <a:schemeClr val="accent5">
                    <a:lumMod val="20000"/>
                    <a:lumOff val="80000"/>
                  </a:schemeClr>
                </a:solidFill>
              </a:rPr>
              <a:t>e.g</a:t>
            </a:r>
            <a:r>
              <a:rPr lang="en-US" dirty="0">
                <a:solidFill>
                  <a:schemeClr val="accent5">
                    <a:lumMod val="20000"/>
                    <a:lumOff val="80000"/>
                  </a:schemeClr>
                </a:solidFill>
              </a:rPr>
              <a:t> classes which defines primitive data types, math operations). This package is automatically imported.</a:t>
            </a:r>
            <a:endParaRPr lang="en-US" dirty="0"/>
          </a:p>
          <a:p>
            <a:pPr algn="just" fontAlgn="base"/>
            <a:endParaRPr lang="en-US" dirty="0"/>
          </a:p>
          <a:p>
            <a:pPr algn="just" fontAlgn="base"/>
            <a:r>
              <a:rPr lang="en-US" b="1" u="sng" dirty="0">
                <a:hlinkClick r:id="rId3"/>
              </a:rPr>
              <a:t>java.io:</a:t>
            </a:r>
            <a:r>
              <a:rPr lang="en-US" b="1" dirty="0">
                <a:solidFill>
                  <a:schemeClr val="accent5">
                    <a:lumMod val="20000"/>
                    <a:lumOff val="80000"/>
                  </a:schemeClr>
                </a:solidFill>
              </a:rPr>
              <a:t> </a:t>
            </a:r>
            <a:r>
              <a:rPr lang="en-US" dirty="0">
                <a:solidFill>
                  <a:schemeClr val="accent5">
                    <a:lumMod val="20000"/>
                    <a:lumOff val="80000"/>
                  </a:schemeClr>
                </a:solidFill>
              </a:rPr>
              <a:t>Contains classes for supporting input / output operations.</a:t>
            </a:r>
          </a:p>
          <a:p>
            <a:pPr algn="just" fontAlgn="base"/>
            <a:endParaRPr lang="en-US" dirty="0">
              <a:solidFill>
                <a:schemeClr val="accent5">
                  <a:lumMod val="20000"/>
                  <a:lumOff val="80000"/>
                </a:schemeClr>
              </a:solidFill>
            </a:endParaRPr>
          </a:p>
          <a:p>
            <a:pPr algn="just" fontAlgn="base"/>
            <a:r>
              <a:rPr lang="en-US" b="1" u="sng" dirty="0" err="1">
                <a:hlinkClick r:id="rId4"/>
              </a:rPr>
              <a:t>java.util</a:t>
            </a:r>
            <a:r>
              <a:rPr lang="en-US" b="1" dirty="0"/>
              <a:t>:</a:t>
            </a:r>
            <a:r>
              <a:rPr lang="en-US" b="1" dirty="0">
                <a:solidFill>
                  <a:schemeClr val="accent5">
                    <a:lumMod val="20000"/>
                    <a:lumOff val="80000"/>
                  </a:schemeClr>
                </a:solidFill>
              </a:rPr>
              <a:t> </a:t>
            </a:r>
            <a:r>
              <a:rPr lang="en-US" dirty="0">
                <a:solidFill>
                  <a:schemeClr val="accent5">
                    <a:lumMod val="20000"/>
                    <a:lumOff val="80000"/>
                  </a:schemeClr>
                </a:solidFill>
              </a:rPr>
              <a:t>Contains utility classes which implement data structures like Linked List, Dictionary and support ; for Date / Time operations.</a:t>
            </a:r>
          </a:p>
          <a:p>
            <a:pPr lvl="1"/>
            <a:endParaRPr lang="en-US" sz="2400" dirty="0">
              <a:solidFill>
                <a:schemeClr val="bg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28604"/>
            <a:ext cx="8229600" cy="5697559"/>
          </a:xfrm>
        </p:spPr>
        <p:txBody>
          <a:bodyPr/>
          <a:lstStyle/>
          <a:p>
            <a:pPr algn="just" fontAlgn="base"/>
            <a:r>
              <a:rPr lang="en-US" b="1" u="sng" dirty="0" err="1">
                <a:hlinkClick r:id="rId2"/>
              </a:rPr>
              <a:t>java.applet</a:t>
            </a:r>
            <a:r>
              <a:rPr lang="en-US" b="1" u="sng" dirty="0">
                <a:hlinkClick r:id="rId2"/>
              </a:rPr>
              <a:t>:</a:t>
            </a:r>
            <a:r>
              <a:rPr lang="en-US" b="1" dirty="0">
                <a:solidFill>
                  <a:schemeClr val="accent5">
                    <a:lumMod val="20000"/>
                    <a:lumOff val="80000"/>
                  </a:schemeClr>
                </a:solidFill>
              </a:rPr>
              <a:t> </a:t>
            </a:r>
            <a:r>
              <a:rPr lang="en-US" dirty="0">
                <a:solidFill>
                  <a:schemeClr val="accent5">
                    <a:lumMod val="20000"/>
                    <a:lumOff val="80000"/>
                  </a:schemeClr>
                </a:solidFill>
              </a:rPr>
              <a:t>Contains classes for creating Applets.</a:t>
            </a:r>
          </a:p>
          <a:p>
            <a:pPr algn="just" fontAlgn="base"/>
            <a:endParaRPr lang="en-US" dirty="0">
              <a:solidFill>
                <a:schemeClr val="accent5">
                  <a:lumMod val="20000"/>
                  <a:lumOff val="80000"/>
                </a:schemeClr>
              </a:solidFill>
            </a:endParaRPr>
          </a:p>
          <a:p>
            <a:pPr algn="just" fontAlgn="base"/>
            <a:r>
              <a:rPr lang="en-US" b="1" u="sng" dirty="0">
                <a:hlinkClick r:id="rId3"/>
              </a:rPr>
              <a:t>java.awt:</a:t>
            </a:r>
            <a:r>
              <a:rPr lang="en-US" b="1" u="sng" dirty="0"/>
              <a:t> </a:t>
            </a:r>
            <a:r>
              <a:rPr lang="en-US" dirty="0">
                <a:solidFill>
                  <a:schemeClr val="accent5">
                    <a:lumMod val="20000"/>
                    <a:lumOff val="80000"/>
                  </a:schemeClr>
                </a:solidFill>
              </a:rPr>
              <a:t>Contain classes for implementing the components for graphical user interfaces (like button , ;menus etc). </a:t>
            </a:r>
            <a:r>
              <a:rPr lang="en-US" dirty="0"/>
              <a:t>)</a:t>
            </a:r>
          </a:p>
          <a:p>
            <a:pPr algn="just" fontAlgn="base"/>
            <a:endParaRPr lang="en-US" dirty="0"/>
          </a:p>
          <a:p>
            <a:pPr algn="just" fontAlgn="base"/>
            <a:r>
              <a:rPr lang="en-US" b="1" u="sng" dirty="0">
                <a:hlinkClick r:id="rId3"/>
              </a:rPr>
              <a:t>java.net</a:t>
            </a:r>
            <a:r>
              <a:rPr lang="en-US" b="1" dirty="0">
                <a:solidFill>
                  <a:schemeClr val="accent5">
                    <a:lumMod val="20000"/>
                    <a:lumOff val="80000"/>
                  </a:schemeClr>
                </a:solidFill>
              </a:rPr>
              <a:t>: </a:t>
            </a:r>
            <a:r>
              <a:rPr lang="en-US" dirty="0">
                <a:solidFill>
                  <a:schemeClr val="accent5">
                    <a:lumMod val="20000"/>
                    <a:lumOff val="80000"/>
                  </a:schemeClr>
                </a:solidFill>
              </a:rPr>
              <a:t>Contain classes for supporting networking operations.</a:t>
            </a:r>
          </a:p>
          <a:p>
            <a:pPr algn="just"/>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package in java"/>
          <p:cNvPicPr>
            <a:picLocks noChangeAspect="1" noChangeArrowheads="1"/>
          </p:cNvPicPr>
          <p:nvPr/>
        </p:nvPicPr>
        <p:blipFill>
          <a:blip r:embed="rId2"/>
          <a:srcRect/>
          <a:stretch>
            <a:fillRect/>
          </a:stretch>
        </p:blipFill>
        <p:spPr bwMode="auto">
          <a:xfrm>
            <a:off x="285720" y="785794"/>
            <a:ext cx="8339312" cy="5031347"/>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How to access package from another package?</a:t>
            </a:r>
          </a:p>
        </p:txBody>
      </p:sp>
      <p:sp>
        <p:nvSpPr>
          <p:cNvPr id="3" name="Content Placeholder 2"/>
          <p:cNvSpPr>
            <a:spLocks noGrp="1"/>
          </p:cNvSpPr>
          <p:nvPr>
            <p:ph idx="1"/>
          </p:nvPr>
        </p:nvSpPr>
        <p:spPr>
          <a:xfrm>
            <a:off x="457200" y="1600200"/>
            <a:ext cx="8229600" cy="4972072"/>
          </a:xfrm>
        </p:spPr>
        <p:txBody>
          <a:bodyPr>
            <a:normAutofit lnSpcReduction="10000"/>
          </a:bodyPr>
          <a:lstStyle/>
          <a:p>
            <a:r>
              <a:rPr lang="en-US" dirty="0">
                <a:solidFill>
                  <a:schemeClr val="bg1"/>
                </a:solidFill>
              </a:rPr>
              <a:t>There are three ways to access the package from outside the package.</a:t>
            </a:r>
          </a:p>
          <a:p>
            <a:pPr fontAlgn="base">
              <a:buNone/>
            </a:pPr>
            <a:r>
              <a:rPr lang="en-US" b="1" dirty="0">
                <a:solidFill>
                  <a:schemeClr val="bg1"/>
                </a:solidFill>
              </a:rPr>
              <a:t>1. Import a specific class</a:t>
            </a:r>
            <a:r>
              <a:rPr lang="en-US" dirty="0">
                <a:solidFill>
                  <a:schemeClr val="bg1"/>
                </a:solidFill>
              </a:rPr>
              <a:t>:</a:t>
            </a:r>
          </a:p>
          <a:p>
            <a:pPr lvl="1" fontAlgn="base"/>
            <a:r>
              <a:rPr lang="en-US" dirty="0">
                <a:solidFill>
                  <a:schemeClr val="bg1"/>
                </a:solidFill>
              </a:rPr>
              <a:t>import </a:t>
            </a:r>
            <a:r>
              <a:rPr lang="en-US" dirty="0" err="1">
                <a:solidFill>
                  <a:schemeClr val="bg1"/>
                </a:solidFill>
              </a:rPr>
              <a:t>java.util.Vector</a:t>
            </a:r>
            <a:r>
              <a:rPr lang="en-US" dirty="0">
                <a:solidFill>
                  <a:schemeClr val="bg1"/>
                </a:solidFill>
              </a:rPr>
              <a:t>; </a:t>
            </a:r>
          </a:p>
          <a:p>
            <a:pPr lvl="1" fontAlgn="base"/>
            <a:endParaRPr lang="en-US" dirty="0">
              <a:solidFill>
                <a:schemeClr val="bg1"/>
              </a:solidFill>
            </a:endParaRPr>
          </a:p>
          <a:p>
            <a:pPr fontAlgn="base">
              <a:buNone/>
            </a:pPr>
            <a:r>
              <a:rPr lang="en-US" b="1" dirty="0">
                <a:solidFill>
                  <a:schemeClr val="bg1"/>
                </a:solidFill>
              </a:rPr>
              <a:t>2. Import all classes from a package</a:t>
            </a:r>
            <a:r>
              <a:rPr lang="en-US" dirty="0">
                <a:solidFill>
                  <a:schemeClr val="bg1"/>
                </a:solidFill>
              </a:rPr>
              <a:t>:</a:t>
            </a:r>
          </a:p>
          <a:p>
            <a:pPr lvl="1" fontAlgn="base"/>
            <a:r>
              <a:rPr lang="en-US" dirty="0">
                <a:solidFill>
                  <a:schemeClr val="bg1"/>
                </a:solidFill>
              </a:rPr>
              <a:t>import </a:t>
            </a:r>
            <a:r>
              <a:rPr lang="en-US" dirty="0" err="1">
                <a:solidFill>
                  <a:schemeClr val="bg1"/>
                </a:solidFill>
              </a:rPr>
              <a:t>java.util</a:t>
            </a:r>
            <a:r>
              <a:rPr lang="en-US" dirty="0">
                <a:solidFill>
                  <a:schemeClr val="bg1"/>
                </a:solidFill>
              </a:rPr>
              <a:t>.*; </a:t>
            </a:r>
          </a:p>
          <a:p>
            <a:pPr lvl="1" algn="just" fontAlgn="base"/>
            <a:r>
              <a:rPr lang="en-US" dirty="0">
                <a:solidFill>
                  <a:schemeClr val="bg1"/>
                </a:solidFill>
              </a:rPr>
              <a:t>Note : This imports all classes and interfaces from the </a:t>
            </a:r>
            <a:r>
              <a:rPr lang="en-US" dirty="0" err="1">
                <a:solidFill>
                  <a:schemeClr val="bg1"/>
                </a:solidFill>
              </a:rPr>
              <a:t>java.util</a:t>
            </a:r>
            <a:r>
              <a:rPr lang="en-US" dirty="0">
                <a:solidFill>
                  <a:schemeClr val="bg1"/>
                </a:solidFill>
              </a:rPr>
              <a:t> package but does not include sub-packages.</a:t>
            </a:r>
          </a:p>
          <a:p>
            <a:endParaRPr lang="en-US" dirty="0">
              <a:solidFill>
                <a:schemeClr val="bg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357166"/>
            <a:ext cx="8229600" cy="4525963"/>
          </a:xfrm>
        </p:spPr>
        <p:txBody>
          <a:bodyPr/>
          <a:lstStyle/>
          <a:p>
            <a:pPr>
              <a:buNone/>
            </a:pPr>
            <a:r>
              <a:rPr lang="en-US" dirty="0">
                <a:solidFill>
                  <a:schemeClr val="bg1"/>
                </a:solidFill>
              </a:rPr>
              <a:t>3. Using fully qualified name</a:t>
            </a:r>
          </a:p>
          <a:p>
            <a:pPr lvl="1">
              <a:buNone/>
            </a:pPr>
            <a:r>
              <a:rPr lang="en-US" dirty="0">
                <a:solidFill>
                  <a:schemeClr val="bg1"/>
                </a:solidFill>
              </a:rPr>
              <a:t>Ex. </a:t>
            </a:r>
            <a:r>
              <a:rPr lang="en-US" sz="2400" dirty="0" err="1">
                <a:solidFill>
                  <a:schemeClr val="bg1"/>
                </a:solidFill>
              </a:rPr>
              <a:t>Java.util.Scanner</a:t>
            </a:r>
            <a:r>
              <a:rPr lang="en-US" sz="2400" dirty="0">
                <a:solidFill>
                  <a:schemeClr val="bg1"/>
                </a:solidFill>
              </a:rPr>
              <a:t> sc = new </a:t>
            </a:r>
            <a:r>
              <a:rPr lang="en-US" sz="2400" dirty="0" err="1">
                <a:solidFill>
                  <a:schemeClr val="bg1"/>
                </a:solidFill>
              </a:rPr>
              <a:t>java.util.Scanner</a:t>
            </a:r>
            <a:r>
              <a:rPr lang="en-US" sz="2400" dirty="0">
                <a:solidFill>
                  <a:schemeClr val="bg1"/>
                </a:solidFill>
              </a:rPr>
              <a:t>(</a:t>
            </a:r>
            <a:r>
              <a:rPr lang="en-US" sz="2400" dirty="0" err="1">
                <a:solidFill>
                  <a:schemeClr val="bg1"/>
                </a:solidFill>
              </a:rPr>
              <a:t>System.in</a:t>
            </a:r>
            <a:r>
              <a:rPr lang="en-US" sz="2400" dirty="0">
                <a:solidFill>
                  <a:schemeClr val="bg1"/>
                </a:solidFill>
              </a:rPr>
              <a:t>)</a:t>
            </a:r>
          </a:p>
          <a:p>
            <a:pPr lvl="1">
              <a:buNone/>
            </a:pPr>
            <a:endParaRPr lang="en-US" sz="2400" dirty="0">
              <a:solidFill>
                <a:schemeClr val="bg1"/>
              </a:solidFill>
            </a:endParaRPr>
          </a:p>
          <a:p>
            <a:pPr marL="914400" lvl="1" indent="-457200" algn="just">
              <a:buFont typeface="Courier New" pitchFamily="49" charset="0"/>
              <a:buChar char="o"/>
            </a:pPr>
            <a:r>
              <a:rPr lang="en-US" dirty="0">
                <a:solidFill>
                  <a:schemeClr val="bg1"/>
                </a:solidFill>
              </a:rPr>
              <a:t>If you use fully qualified name then only declared class of this package will be accessible. </a:t>
            </a:r>
          </a:p>
          <a:p>
            <a:pPr marL="971550" lvl="1" indent="-514350" algn="just">
              <a:buFont typeface="Courier New" pitchFamily="49" charset="0"/>
              <a:buChar char="o"/>
            </a:pPr>
            <a:r>
              <a:rPr lang="en-US" dirty="0">
                <a:solidFill>
                  <a:schemeClr val="bg1"/>
                </a:solidFill>
              </a:rPr>
              <a:t>Now there is no need to import. </a:t>
            </a:r>
          </a:p>
          <a:p>
            <a:pPr marL="971550" lvl="1" indent="-514350" algn="just">
              <a:buFont typeface="Courier New" pitchFamily="49" charset="0"/>
              <a:buChar char="o"/>
            </a:pPr>
            <a:r>
              <a:rPr lang="en-US" dirty="0">
                <a:solidFill>
                  <a:schemeClr val="bg1"/>
                </a:solidFill>
              </a:rPr>
              <a:t>But you need to use fully qualified name every time when you are accessing the class or interface.</a:t>
            </a:r>
          </a:p>
          <a:p>
            <a:endParaRPr lang="en-US" dirty="0">
              <a:solidFill>
                <a:schemeClr val="bg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solidFill>
                  <a:schemeClr val="bg1"/>
                </a:solidFill>
              </a:rPr>
              <a:t>User-defined Packages</a:t>
            </a:r>
          </a:p>
        </p:txBody>
      </p:sp>
      <p:sp>
        <p:nvSpPr>
          <p:cNvPr id="3" name="Content Placeholder 2"/>
          <p:cNvSpPr>
            <a:spLocks noGrp="1"/>
          </p:cNvSpPr>
          <p:nvPr>
            <p:ph idx="1"/>
          </p:nvPr>
        </p:nvSpPr>
        <p:spPr/>
        <p:txBody>
          <a:bodyPr/>
          <a:lstStyle/>
          <a:p>
            <a:pPr fontAlgn="base">
              <a:buNone/>
            </a:pPr>
            <a:r>
              <a:rPr lang="en-US" b="1" dirty="0">
                <a:solidFill>
                  <a:schemeClr val="bg1"/>
                </a:solidFill>
              </a:rPr>
              <a:t>1. Create the Package:</a:t>
            </a:r>
            <a:endParaRPr lang="en-US" dirty="0">
              <a:solidFill>
                <a:schemeClr val="bg1"/>
              </a:solidFill>
            </a:endParaRPr>
          </a:p>
          <a:p>
            <a:pPr algn="just" fontAlgn="base"/>
            <a:r>
              <a:rPr lang="en-US" dirty="0">
                <a:solidFill>
                  <a:schemeClr val="bg1"/>
                </a:solidFill>
              </a:rPr>
              <a:t>First we create a directory </a:t>
            </a:r>
            <a:r>
              <a:rPr lang="en-US" b="1" dirty="0" err="1">
                <a:solidFill>
                  <a:schemeClr val="bg1"/>
                </a:solidFill>
              </a:rPr>
              <a:t>myPackage</a:t>
            </a:r>
            <a:r>
              <a:rPr lang="en-US" dirty="0">
                <a:solidFill>
                  <a:schemeClr val="bg1"/>
                </a:solidFill>
              </a:rPr>
              <a:t> (name should be same as the name of the package).</a:t>
            </a:r>
          </a:p>
          <a:p>
            <a:pPr algn="just" fontAlgn="base"/>
            <a:endParaRPr lang="en-US" dirty="0">
              <a:solidFill>
                <a:schemeClr val="bg1"/>
              </a:solidFill>
            </a:endParaRPr>
          </a:p>
          <a:p>
            <a:pPr algn="just" fontAlgn="base"/>
            <a:r>
              <a:rPr lang="en-US" dirty="0">
                <a:solidFill>
                  <a:schemeClr val="bg1"/>
                </a:solidFill>
              </a:rPr>
              <a:t>Then create the </a:t>
            </a:r>
            <a:r>
              <a:rPr lang="en-US" b="1" dirty="0" err="1">
                <a:solidFill>
                  <a:schemeClr val="bg1"/>
                </a:solidFill>
              </a:rPr>
              <a:t>MyClass</a:t>
            </a:r>
            <a:r>
              <a:rPr lang="en-US" dirty="0">
                <a:solidFill>
                  <a:schemeClr val="bg1"/>
                </a:solidFill>
              </a:rPr>
              <a:t> inside the directory with the first statement being the </a:t>
            </a:r>
            <a:r>
              <a:rPr lang="en-US" b="1" dirty="0">
                <a:solidFill>
                  <a:schemeClr val="bg1"/>
                </a:solidFill>
              </a:rPr>
              <a:t>package names.</a:t>
            </a:r>
            <a:endParaRPr lang="en-US" dirty="0">
              <a:solidFill>
                <a:schemeClr val="bg1"/>
              </a:solidFill>
            </a:endParaRPr>
          </a:p>
          <a:p>
            <a:endParaRPr lang="en-US" dirty="0">
              <a:solidFill>
                <a:schemeClr val="bg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571480"/>
            <a:ext cx="8229600" cy="4525963"/>
          </a:xfrm>
        </p:spPr>
        <p:txBody>
          <a:bodyPr>
            <a:normAutofit fontScale="77500" lnSpcReduction="20000"/>
          </a:bodyPr>
          <a:lstStyle/>
          <a:p>
            <a:pPr>
              <a:buNone/>
            </a:pPr>
            <a:r>
              <a:rPr lang="en-US" dirty="0">
                <a:solidFill>
                  <a:schemeClr val="bg1"/>
                </a:solidFill>
              </a:rPr>
              <a:t>// Name of the package must be same as the directory</a:t>
            </a:r>
          </a:p>
          <a:p>
            <a:pPr>
              <a:buNone/>
            </a:pPr>
            <a:r>
              <a:rPr lang="en-US" dirty="0">
                <a:solidFill>
                  <a:schemeClr val="bg1"/>
                </a:solidFill>
              </a:rPr>
              <a:t>// under which this file is saved</a:t>
            </a:r>
          </a:p>
          <a:p>
            <a:pPr>
              <a:buNone/>
            </a:pPr>
            <a:r>
              <a:rPr lang="en-US" dirty="0">
                <a:solidFill>
                  <a:schemeClr val="bg1"/>
                </a:solidFill>
              </a:rPr>
              <a:t>package </a:t>
            </a:r>
            <a:r>
              <a:rPr lang="en-US" dirty="0" err="1">
                <a:solidFill>
                  <a:schemeClr val="bg1"/>
                </a:solidFill>
              </a:rPr>
              <a:t>myPackage</a:t>
            </a:r>
            <a:r>
              <a:rPr lang="en-US" dirty="0">
                <a:solidFill>
                  <a:schemeClr val="bg1"/>
                </a:solidFill>
              </a:rPr>
              <a:t>;</a:t>
            </a:r>
          </a:p>
          <a:p>
            <a:pPr>
              <a:buNone/>
            </a:pPr>
            <a:endParaRPr lang="en-US" dirty="0">
              <a:solidFill>
                <a:schemeClr val="bg1"/>
              </a:solidFill>
            </a:endParaRPr>
          </a:p>
          <a:p>
            <a:pPr>
              <a:buNone/>
            </a:pPr>
            <a:r>
              <a:rPr lang="en-US" dirty="0">
                <a:solidFill>
                  <a:schemeClr val="bg1"/>
                </a:solidFill>
              </a:rPr>
              <a:t>public class </a:t>
            </a:r>
            <a:r>
              <a:rPr lang="en-US" dirty="0" err="1">
                <a:solidFill>
                  <a:schemeClr val="bg1"/>
                </a:solidFill>
              </a:rPr>
              <a:t>MyClass</a:t>
            </a:r>
            <a:endParaRPr lang="en-US" dirty="0">
              <a:solidFill>
                <a:schemeClr val="bg1"/>
              </a:solidFill>
            </a:endParaRPr>
          </a:p>
          <a:p>
            <a:pPr>
              <a:buNone/>
            </a:pPr>
            <a:r>
              <a:rPr lang="en-US" dirty="0">
                <a:solidFill>
                  <a:schemeClr val="bg1"/>
                </a:solidFill>
              </a:rPr>
              <a:t>{</a:t>
            </a:r>
          </a:p>
          <a:p>
            <a:pPr>
              <a:buNone/>
            </a:pPr>
            <a:r>
              <a:rPr lang="en-US" dirty="0">
                <a:solidFill>
                  <a:schemeClr val="bg1"/>
                </a:solidFill>
              </a:rPr>
              <a:t>    public void </a:t>
            </a:r>
            <a:r>
              <a:rPr lang="en-US" dirty="0" err="1">
                <a:solidFill>
                  <a:schemeClr val="bg1"/>
                </a:solidFill>
              </a:rPr>
              <a:t>getNames</a:t>
            </a:r>
            <a:r>
              <a:rPr lang="en-US" dirty="0">
                <a:solidFill>
                  <a:schemeClr val="bg1"/>
                </a:solidFill>
              </a:rPr>
              <a:t>(String s)</a:t>
            </a:r>
          </a:p>
          <a:p>
            <a:pPr>
              <a:buNone/>
            </a:pPr>
            <a:r>
              <a:rPr lang="en-US" dirty="0">
                <a:solidFill>
                  <a:schemeClr val="bg1"/>
                </a:solidFill>
              </a:rPr>
              <a:t>    {        </a:t>
            </a:r>
          </a:p>
          <a:p>
            <a:pPr>
              <a:buNone/>
            </a:pPr>
            <a:r>
              <a:rPr lang="en-US" dirty="0">
                <a:solidFill>
                  <a:schemeClr val="bg1"/>
                </a:solidFill>
              </a:rPr>
              <a:t>        </a:t>
            </a:r>
            <a:r>
              <a:rPr lang="en-US" dirty="0" err="1">
                <a:solidFill>
                  <a:schemeClr val="bg1"/>
                </a:solidFill>
              </a:rPr>
              <a:t>System.out.println</a:t>
            </a:r>
            <a:r>
              <a:rPr lang="en-US" dirty="0">
                <a:solidFill>
                  <a:schemeClr val="bg1"/>
                </a:solidFill>
              </a:rPr>
              <a:t>(s);        </a:t>
            </a:r>
          </a:p>
          <a:p>
            <a:pPr>
              <a:buNone/>
            </a:pPr>
            <a:r>
              <a:rPr lang="en-US" dirty="0">
                <a:solidFill>
                  <a:schemeClr val="bg1"/>
                </a:solidFill>
              </a:rPr>
              <a:t>    }</a:t>
            </a:r>
          </a:p>
          <a:p>
            <a:pPr>
              <a:buNone/>
            </a:pPr>
            <a:r>
              <a:rPr lang="en-US" dirty="0">
                <a:solidFill>
                  <a:schemeClr val="bg1"/>
                </a:solidFill>
              </a:rPr>
              <a:t>}</a:t>
            </a:r>
          </a:p>
          <a:p>
            <a:pPr>
              <a:buNone/>
            </a:pPr>
            <a:endParaRPr lang="en-US"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Autofit/>
          </a:bodyPr>
          <a:lstStyle/>
          <a:p>
            <a:pPr>
              <a:buNone/>
            </a:pPr>
            <a:r>
              <a:rPr lang="en-US" sz="2800" dirty="0">
                <a:solidFill>
                  <a:schemeClr val="bg2">
                    <a:lumMod val="90000"/>
                  </a:schemeClr>
                </a:solidFill>
              </a:rPr>
              <a:t>class Employee{  </a:t>
            </a:r>
          </a:p>
          <a:p>
            <a:pPr>
              <a:buNone/>
            </a:pPr>
            <a:r>
              <a:rPr lang="en-US" sz="2800" dirty="0">
                <a:solidFill>
                  <a:schemeClr val="bg2">
                    <a:lumMod val="90000"/>
                  </a:schemeClr>
                </a:solidFill>
              </a:rPr>
              <a:t> </a:t>
            </a:r>
            <a:r>
              <a:rPr lang="en-US" sz="2800" b="1" dirty="0">
                <a:solidFill>
                  <a:schemeClr val="bg2">
                    <a:lumMod val="90000"/>
                  </a:schemeClr>
                </a:solidFill>
              </a:rPr>
              <a:t>float</a:t>
            </a:r>
            <a:r>
              <a:rPr lang="en-US" sz="2800" dirty="0">
                <a:solidFill>
                  <a:schemeClr val="bg2">
                    <a:lumMod val="90000"/>
                  </a:schemeClr>
                </a:solidFill>
              </a:rPr>
              <a:t> salary=40000;  </a:t>
            </a:r>
          </a:p>
          <a:p>
            <a:pPr>
              <a:buNone/>
            </a:pPr>
            <a:r>
              <a:rPr lang="en-US" sz="2800" dirty="0">
                <a:solidFill>
                  <a:schemeClr val="bg2">
                    <a:lumMod val="90000"/>
                  </a:schemeClr>
                </a:solidFill>
              </a:rPr>
              <a:t>}  </a:t>
            </a:r>
          </a:p>
          <a:p>
            <a:pPr>
              <a:buNone/>
            </a:pPr>
            <a:r>
              <a:rPr lang="en-US" sz="2800" b="1" dirty="0">
                <a:solidFill>
                  <a:schemeClr val="bg2">
                    <a:lumMod val="90000"/>
                  </a:schemeClr>
                </a:solidFill>
              </a:rPr>
              <a:t>class</a:t>
            </a:r>
            <a:r>
              <a:rPr lang="en-US" sz="2800" dirty="0">
                <a:solidFill>
                  <a:schemeClr val="bg2">
                    <a:lumMod val="90000"/>
                  </a:schemeClr>
                </a:solidFill>
              </a:rPr>
              <a:t> Programmer </a:t>
            </a:r>
            <a:r>
              <a:rPr lang="en-US" sz="2800" b="1" dirty="0">
                <a:solidFill>
                  <a:schemeClr val="bg2">
                    <a:lumMod val="90000"/>
                  </a:schemeClr>
                </a:solidFill>
              </a:rPr>
              <a:t>extends</a:t>
            </a:r>
            <a:r>
              <a:rPr lang="en-US" sz="2800" dirty="0">
                <a:solidFill>
                  <a:schemeClr val="bg2">
                    <a:lumMod val="90000"/>
                  </a:schemeClr>
                </a:solidFill>
              </a:rPr>
              <a:t> Employee{  </a:t>
            </a:r>
          </a:p>
          <a:p>
            <a:pPr>
              <a:buNone/>
            </a:pPr>
            <a:r>
              <a:rPr lang="en-US" sz="2800" dirty="0">
                <a:solidFill>
                  <a:schemeClr val="bg2">
                    <a:lumMod val="90000"/>
                  </a:schemeClr>
                </a:solidFill>
              </a:rPr>
              <a:t> </a:t>
            </a:r>
            <a:r>
              <a:rPr lang="en-US" sz="2800" b="1" dirty="0" err="1">
                <a:solidFill>
                  <a:schemeClr val="bg2">
                    <a:lumMod val="90000"/>
                  </a:schemeClr>
                </a:solidFill>
              </a:rPr>
              <a:t>int</a:t>
            </a:r>
            <a:r>
              <a:rPr lang="en-US" sz="2800" dirty="0">
                <a:solidFill>
                  <a:schemeClr val="bg2">
                    <a:lumMod val="90000"/>
                  </a:schemeClr>
                </a:solidFill>
              </a:rPr>
              <a:t> bonus=10000;  </a:t>
            </a:r>
          </a:p>
          <a:p>
            <a:pPr>
              <a:buNone/>
            </a:pPr>
            <a:r>
              <a:rPr lang="en-US" sz="2800" dirty="0">
                <a:solidFill>
                  <a:schemeClr val="bg2">
                    <a:lumMod val="90000"/>
                  </a:schemeClr>
                </a:solidFill>
              </a:rPr>
              <a:t> </a:t>
            </a:r>
            <a:r>
              <a:rPr lang="en-US" sz="2800" b="1" dirty="0">
                <a:solidFill>
                  <a:schemeClr val="bg2">
                    <a:lumMod val="90000"/>
                  </a:schemeClr>
                </a:solidFill>
              </a:rPr>
              <a:t>public</a:t>
            </a:r>
            <a:r>
              <a:rPr lang="en-US" sz="2800" dirty="0">
                <a:solidFill>
                  <a:schemeClr val="bg2">
                    <a:lumMod val="90000"/>
                  </a:schemeClr>
                </a:solidFill>
              </a:rPr>
              <a:t> </a:t>
            </a:r>
            <a:r>
              <a:rPr lang="en-US" sz="2800" b="1" dirty="0">
                <a:solidFill>
                  <a:schemeClr val="bg2">
                    <a:lumMod val="90000"/>
                  </a:schemeClr>
                </a:solidFill>
              </a:rPr>
              <a:t>static</a:t>
            </a:r>
            <a:r>
              <a:rPr lang="en-US" sz="2800" dirty="0">
                <a:solidFill>
                  <a:schemeClr val="bg2">
                    <a:lumMod val="90000"/>
                  </a:schemeClr>
                </a:solidFill>
              </a:rPr>
              <a:t> </a:t>
            </a:r>
            <a:r>
              <a:rPr lang="en-US" sz="2800" b="1" dirty="0">
                <a:solidFill>
                  <a:schemeClr val="bg2">
                    <a:lumMod val="90000"/>
                  </a:schemeClr>
                </a:solidFill>
              </a:rPr>
              <a:t>void</a:t>
            </a:r>
            <a:r>
              <a:rPr lang="en-US" sz="2800" dirty="0">
                <a:solidFill>
                  <a:schemeClr val="bg2">
                    <a:lumMod val="90000"/>
                  </a:schemeClr>
                </a:solidFill>
              </a:rPr>
              <a:t> main(String </a:t>
            </a:r>
            <a:r>
              <a:rPr lang="en-US" sz="2800" dirty="0" err="1">
                <a:solidFill>
                  <a:schemeClr val="bg2">
                    <a:lumMod val="90000"/>
                  </a:schemeClr>
                </a:solidFill>
              </a:rPr>
              <a:t>args</a:t>
            </a:r>
            <a:r>
              <a:rPr lang="en-US" sz="2800" dirty="0">
                <a:solidFill>
                  <a:schemeClr val="bg2">
                    <a:lumMod val="90000"/>
                  </a:schemeClr>
                </a:solidFill>
              </a:rPr>
              <a:t>[]){  </a:t>
            </a:r>
          </a:p>
          <a:p>
            <a:pPr>
              <a:buNone/>
            </a:pPr>
            <a:r>
              <a:rPr lang="en-US" sz="2800" dirty="0">
                <a:solidFill>
                  <a:schemeClr val="bg2">
                    <a:lumMod val="90000"/>
                  </a:schemeClr>
                </a:solidFill>
              </a:rPr>
              <a:t>   Programmer p=</a:t>
            </a:r>
            <a:r>
              <a:rPr lang="en-US" sz="2800" b="1" dirty="0">
                <a:solidFill>
                  <a:schemeClr val="bg2">
                    <a:lumMod val="90000"/>
                  </a:schemeClr>
                </a:solidFill>
              </a:rPr>
              <a:t>new</a:t>
            </a:r>
            <a:r>
              <a:rPr lang="en-US" sz="2800" dirty="0">
                <a:solidFill>
                  <a:schemeClr val="bg2">
                    <a:lumMod val="90000"/>
                  </a:schemeClr>
                </a:solidFill>
              </a:rPr>
              <a:t> Programmer();  </a:t>
            </a:r>
          </a:p>
          <a:p>
            <a:pPr>
              <a:buNone/>
            </a:pPr>
            <a:r>
              <a:rPr lang="en-US" sz="2800" dirty="0">
                <a:solidFill>
                  <a:schemeClr val="bg2">
                    <a:lumMod val="90000"/>
                  </a:schemeClr>
                </a:solidFill>
              </a:rPr>
              <a:t>   </a:t>
            </a:r>
            <a:r>
              <a:rPr lang="en-US" sz="2800" dirty="0" err="1">
                <a:solidFill>
                  <a:schemeClr val="bg2">
                    <a:lumMod val="90000"/>
                  </a:schemeClr>
                </a:solidFill>
              </a:rPr>
              <a:t>System.out.println</a:t>
            </a:r>
            <a:r>
              <a:rPr lang="en-US" sz="2800" dirty="0">
                <a:solidFill>
                  <a:schemeClr val="bg2">
                    <a:lumMod val="90000"/>
                  </a:schemeClr>
                </a:solidFill>
              </a:rPr>
              <a:t>(</a:t>
            </a:r>
            <a:r>
              <a:rPr lang="en-US" sz="2800" dirty="0" err="1">
                <a:solidFill>
                  <a:schemeClr val="bg2">
                    <a:lumMod val="90000"/>
                  </a:schemeClr>
                </a:solidFill>
              </a:rPr>
              <a:t>p.salary</a:t>
            </a:r>
            <a:r>
              <a:rPr lang="en-US" sz="2800" dirty="0">
                <a:solidFill>
                  <a:schemeClr val="bg2">
                    <a:lumMod val="90000"/>
                  </a:schemeClr>
                </a:solidFill>
              </a:rPr>
              <a:t>);  </a:t>
            </a:r>
          </a:p>
          <a:p>
            <a:pPr>
              <a:buNone/>
            </a:pPr>
            <a:r>
              <a:rPr lang="en-US" sz="2800" dirty="0">
                <a:solidFill>
                  <a:schemeClr val="bg2">
                    <a:lumMod val="90000"/>
                  </a:schemeClr>
                </a:solidFill>
              </a:rPr>
              <a:t>   </a:t>
            </a:r>
            <a:r>
              <a:rPr lang="en-US" sz="2800" dirty="0" err="1">
                <a:solidFill>
                  <a:schemeClr val="bg2">
                    <a:lumMod val="90000"/>
                  </a:schemeClr>
                </a:solidFill>
              </a:rPr>
              <a:t>System.out.printlnp.bonus</a:t>
            </a:r>
            <a:r>
              <a:rPr lang="en-US" sz="2800" dirty="0">
                <a:solidFill>
                  <a:schemeClr val="bg2">
                    <a:lumMod val="90000"/>
                  </a:schemeClr>
                </a:solidFill>
              </a:rPr>
              <a:t>);  </a:t>
            </a:r>
          </a:p>
          <a:p>
            <a:pPr>
              <a:buNone/>
            </a:pPr>
            <a:r>
              <a:rPr lang="en-US" sz="2800" dirty="0">
                <a:solidFill>
                  <a:schemeClr val="bg2">
                    <a:lumMod val="90000"/>
                  </a:schemeClr>
                </a:solidFill>
              </a:rPr>
              <a:t>}  </a:t>
            </a:r>
          </a:p>
          <a:p>
            <a:pPr>
              <a:buNone/>
            </a:pPr>
            <a:r>
              <a:rPr lang="en-US" sz="2800" dirty="0">
                <a:solidFill>
                  <a:schemeClr val="bg2">
                    <a:lumMod val="90000"/>
                  </a:schemeClr>
                </a:solidFill>
              </a:rPr>
              <a:t>}  </a:t>
            </a:r>
          </a:p>
          <a:p>
            <a:pPr>
              <a:buNone/>
            </a:pPr>
            <a:endParaRPr lang="en-US" sz="2800" dirty="0">
              <a:solidFill>
                <a:schemeClr val="bg2">
                  <a:lumMod val="90000"/>
                </a:schemeClr>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439718"/>
          </a:xfrm>
        </p:spPr>
        <p:txBody>
          <a:bodyPr>
            <a:normAutofit fontScale="90000"/>
          </a:bodyPr>
          <a:lstStyle/>
          <a:p>
            <a:r>
              <a:rPr lang="en-US" b="1" dirty="0">
                <a:solidFill>
                  <a:schemeClr val="bg1"/>
                </a:solidFill>
              </a:rPr>
              <a:t>2. Use the Class in Program:</a:t>
            </a:r>
            <a:endParaRPr lang="en-US" dirty="0">
              <a:solidFill>
                <a:schemeClr val="bg1"/>
              </a:solidFill>
            </a:endParaRPr>
          </a:p>
        </p:txBody>
      </p:sp>
      <p:sp>
        <p:nvSpPr>
          <p:cNvPr id="3" name="Content Placeholder 2"/>
          <p:cNvSpPr>
            <a:spLocks noGrp="1"/>
          </p:cNvSpPr>
          <p:nvPr>
            <p:ph idx="1"/>
          </p:nvPr>
        </p:nvSpPr>
        <p:spPr>
          <a:xfrm>
            <a:off x="457200" y="1071546"/>
            <a:ext cx="8229600" cy="5411807"/>
          </a:xfrm>
        </p:spPr>
        <p:txBody>
          <a:bodyPr>
            <a:normAutofit fontScale="62500" lnSpcReduction="20000"/>
          </a:bodyPr>
          <a:lstStyle/>
          <a:p>
            <a:pPr>
              <a:buNone/>
            </a:pPr>
            <a:r>
              <a:rPr lang="en-US" dirty="0">
                <a:solidFill>
                  <a:schemeClr val="bg1"/>
                </a:solidFill>
              </a:rPr>
              <a:t>// import '</a:t>
            </a:r>
            <a:r>
              <a:rPr lang="en-US" dirty="0" err="1">
                <a:solidFill>
                  <a:schemeClr val="bg1"/>
                </a:solidFill>
              </a:rPr>
              <a:t>MyClass</a:t>
            </a:r>
            <a:r>
              <a:rPr lang="en-US" dirty="0">
                <a:solidFill>
                  <a:schemeClr val="bg1"/>
                </a:solidFill>
              </a:rPr>
              <a:t>' class from 'names' </a:t>
            </a:r>
            <a:r>
              <a:rPr lang="en-US" dirty="0" err="1">
                <a:solidFill>
                  <a:schemeClr val="bg1"/>
                </a:solidFill>
              </a:rPr>
              <a:t>myPackage</a:t>
            </a:r>
            <a:r>
              <a:rPr lang="en-US" dirty="0">
                <a:solidFill>
                  <a:schemeClr val="bg1"/>
                </a:solidFill>
              </a:rPr>
              <a:t> </a:t>
            </a:r>
          </a:p>
          <a:p>
            <a:pPr>
              <a:buNone/>
            </a:pPr>
            <a:r>
              <a:rPr lang="en-US" dirty="0">
                <a:solidFill>
                  <a:schemeClr val="bg1"/>
                </a:solidFill>
              </a:rPr>
              <a:t>import </a:t>
            </a:r>
            <a:r>
              <a:rPr lang="en-US" dirty="0" err="1">
                <a:solidFill>
                  <a:schemeClr val="bg1"/>
                </a:solidFill>
              </a:rPr>
              <a:t>myPackage.MyClass</a:t>
            </a:r>
            <a:r>
              <a:rPr lang="en-US" dirty="0">
                <a:solidFill>
                  <a:schemeClr val="bg1"/>
                </a:solidFill>
              </a:rPr>
              <a:t>;</a:t>
            </a:r>
          </a:p>
          <a:p>
            <a:pPr>
              <a:buNone/>
            </a:pPr>
            <a:endParaRPr lang="en-US" dirty="0">
              <a:solidFill>
                <a:schemeClr val="bg1"/>
              </a:solidFill>
            </a:endParaRPr>
          </a:p>
          <a:p>
            <a:pPr>
              <a:buNone/>
            </a:pPr>
            <a:r>
              <a:rPr lang="en-US" dirty="0">
                <a:solidFill>
                  <a:schemeClr val="bg1"/>
                </a:solidFill>
              </a:rPr>
              <a:t>public class Geeks {</a:t>
            </a:r>
          </a:p>
          <a:p>
            <a:pPr>
              <a:buNone/>
            </a:pPr>
            <a:r>
              <a:rPr lang="en-US" dirty="0">
                <a:solidFill>
                  <a:schemeClr val="bg1"/>
                </a:solidFill>
              </a:rPr>
              <a:t>   public static void main(String </a:t>
            </a:r>
            <a:r>
              <a:rPr lang="en-US" dirty="0" err="1">
                <a:solidFill>
                  <a:schemeClr val="bg1"/>
                </a:solidFill>
              </a:rPr>
              <a:t>args</a:t>
            </a:r>
            <a:r>
              <a:rPr lang="en-US" dirty="0">
                <a:solidFill>
                  <a:schemeClr val="bg1"/>
                </a:solidFill>
              </a:rPr>
              <a:t>[]) {  </a:t>
            </a:r>
          </a:p>
          <a:p>
            <a:pPr>
              <a:buNone/>
            </a:pPr>
            <a:r>
              <a:rPr lang="en-US" dirty="0">
                <a:solidFill>
                  <a:schemeClr val="bg1"/>
                </a:solidFill>
              </a:rPr>
              <a:t>     </a:t>
            </a:r>
          </a:p>
          <a:p>
            <a:pPr>
              <a:buNone/>
            </a:pPr>
            <a:r>
              <a:rPr lang="en-US" dirty="0">
                <a:solidFill>
                  <a:schemeClr val="bg1"/>
                </a:solidFill>
              </a:rPr>
              <a:t>      // Initializing the String variable </a:t>
            </a:r>
          </a:p>
          <a:p>
            <a:pPr>
              <a:buNone/>
            </a:pPr>
            <a:r>
              <a:rPr lang="en-US" dirty="0">
                <a:solidFill>
                  <a:schemeClr val="bg1"/>
                </a:solidFill>
              </a:rPr>
              <a:t>      // with a value </a:t>
            </a:r>
          </a:p>
          <a:p>
            <a:pPr>
              <a:buNone/>
            </a:pPr>
            <a:r>
              <a:rPr lang="en-US" dirty="0">
                <a:solidFill>
                  <a:schemeClr val="bg1"/>
                </a:solidFill>
              </a:rPr>
              <a:t>      String s </a:t>
            </a:r>
            <a:r>
              <a:rPr lang="en-US">
                <a:solidFill>
                  <a:schemeClr val="bg1"/>
                </a:solidFill>
              </a:rPr>
              <a:t>= “Hello";</a:t>
            </a:r>
            <a:endParaRPr lang="en-US" dirty="0">
              <a:solidFill>
                <a:schemeClr val="bg1"/>
              </a:solidFill>
            </a:endParaRPr>
          </a:p>
          <a:p>
            <a:pPr>
              <a:buNone/>
            </a:pPr>
            <a:r>
              <a:rPr lang="en-US" dirty="0">
                <a:solidFill>
                  <a:schemeClr val="bg1"/>
                </a:solidFill>
              </a:rPr>
              <a:t>      </a:t>
            </a:r>
          </a:p>
          <a:p>
            <a:pPr>
              <a:buNone/>
            </a:pPr>
            <a:r>
              <a:rPr lang="en-US" dirty="0">
                <a:solidFill>
                  <a:schemeClr val="bg1"/>
                </a:solidFill>
              </a:rPr>
              <a:t>      // Creating an instance of class </a:t>
            </a:r>
            <a:r>
              <a:rPr lang="en-US" dirty="0" err="1">
                <a:solidFill>
                  <a:schemeClr val="bg1"/>
                </a:solidFill>
              </a:rPr>
              <a:t>MyClass</a:t>
            </a:r>
            <a:r>
              <a:rPr lang="en-US" dirty="0">
                <a:solidFill>
                  <a:schemeClr val="bg1"/>
                </a:solidFill>
              </a:rPr>
              <a:t> in </a:t>
            </a:r>
          </a:p>
          <a:p>
            <a:pPr>
              <a:buNone/>
            </a:pPr>
            <a:r>
              <a:rPr lang="en-US" dirty="0">
                <a:solidFill>
                  <a:schemeClr val="bg1"/>
                </a:solidFill>
              </a:rPr>
              <a:t>      // the package.</a:t>
            </a:r>
          </a:p>
          <a:p>
            <a:pPr>
              <a:buNone/>
            </a:pPr>
            <a:r>
              <a:rPr lang="en-US" dirty="0">
                <a:solidFill>
                  <a:schemeClr val="bg1"/>
                </a:solidFill>
              </a:rPr>
              <a:t>      </a:t>
            </a:r>
            <a:r>
              <a:rPr lang="en-US" dirty="0" err="1">
                <a:solidFill>
                  <a:schemeClr val="bg1"/>
                </a:solidFill>
              </a:rPr>
              <a:t>MyClass</a:t>
            </a:r>
            <a:r>
              <a:rPr lang="en-US" dirty="0">
                <a:solidFill>
                  <a:schemeClr val="bg1"/>
                </a:solidFill>
              </a:rPr>
              <a:t> o = new </a:t>
            </a:r>
            <a:r>
              <a:rPr lang="en-US" dirty="0" err="1">
                <a:solidFill>
                  <a:schemeClr val="bg1"/>
                </a:solidFill>
              </a:rPr>
              <a:t>MyClass</a:t>
            </a:r>
            <a:r>
              <a:rPr lang="en-US" dirty="0">
                <a:solidFill>
                  <a:schemeClr val="bg1"/>
                </a:solidFill>
              </a:rPr>
              <a:t>();</a:t>
            </a:r>
          </a:p>
          <a:p>
            <a:pPr>
              <a:buNone/>
            </a:pPr>
            <a:r>
              <a:rPr lang="en-US" dirty="0">
                <a:solidFill>
                  <a:schemeClr val="bg1"/>
                </a:solidFill>
              </a:rPr>
              <a:t>      </a:t>
            </a:r>
          </a:p>
          <a:p>
            <a:pPr>
              <a:buNone/>
            </a:pPr>
            <a:r>
              <a:rPr lang="en-US" dirty="0">
                <a:solidFill>
                  <a:schemeClr val="bg1"/>
                </a:solidFill>
              </a:rPr>
              <a:t>      </a:t>
            </a:r>
            <a:r>
              <a:rPr lang="en-US" dirty="0" err="1">
                <a:solidFill>
                  <a:schemeClr val="bg1"/>
                </a:solidFill>
              </a:rPr>
              <a:t>o.getNames</a:t>
            </a:r>
            <a:r>
              <a:rPr lang="en-US" dirty="0">
                <a:solidFill>
                  <a:schemeClr val="bg1"/>
                </a:solidFill>
              </a:rPr>
              <a:t>(s);</a:t>
            </a:r>
          </a:p>
          <a:p>
            <a:pPr>
              <a:buNone/>
            </a:pPr>
            <a:r>
              <a:rPr lang="en-US" dirty="0">
                <a:solidFill>
                  <a:schemeClr val="bg1"/>
                </a:solidFill>
              </a:rPr>
              <a:t>   }</a:t>
            </a:r>
          </a:p>
          <a:p>
            <a:pPr>
              <a:buNone/>
            </a:pPr>
            <a:r>
              <a:rPr lang="en-US" dirty="0">
                <a:solidFill>
                  <a:schemeClr val="bg1"/>
                </a:solidFill>
              </a:rPr>
              <a:t>}</a:t>
            </a:r>
          </a:p>
          <a:p>
            <a:pPr>
              <a:buNone/>
            </a:pPr>
            <a:endParaRPr lang="en-US" dirty="0">
              <a:solidFill>
                <a:schemeClr val="bg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Types of Errors in Java</a:t>
            </a:r>
          </a:p>
        </p:txBody>
      </p:sp>
      <p:sp>
        <p:nvSpPr>
          <p:cNvPr id="3" name="Content Placeholder 2"/>
          <p:cNvSpPr>
            <a:spLocks noGrp="1"/>
          </p:cNvSpPr>
          <p:nvPr>
            <p:ph idx="1"/>
          </p:nvPr>
        </p:nvSpPr>
        <p:spPr/>
        <p:txBody>
          <a:bodyPr/>
          <a:lstStyle/>
          <a:p>
            <a:pPr algn="just"/>
            <a:r>
              <a:rPr lang="en-US" dirty="0">
                <a:solidFill>
                  <a:schemeClr val="bg1"/>
                </a:solidFill>
              </a:rPr>
              <a:t>Errors are severe issues that occur at compile time or runtime and are beyond the control of the programmer. These are mainly caused by the environment or system failure.</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Common Types of Errors:</a:t>
            </a:r>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b="1" dirty="0">
                <a:solidFill>
                  <a:schemeClr val="bg1"/>
                </a:solidFill>
              </a:rPr>
              <a:t>Compile-time Errors</a:t>
            </a:r>
            <a:r>
              <a:rPr lang="en-US" dirty="0">
                <a:solidFill>
                  <a:schemeClr val="bg1"/>
                </a:solidFill>
              </a:rPr>
              <a:t> – Errors detected by the compiler (e.g., syntax errors, missing semicolons).</a:t>
            </a:r>
          </a:p>
          <a:p>
            <a:endParaRPr lang="en-US" dirty="0">
              <a:solidFill>
                <a:schemeClr val="bg1"/>
              </a:solidFill>
            </a:endParaRPr>
          </a:p>
          <a:p>
            <a:r>
              <a:rPr lang="en-US" b="1" dirty="0">
                <a:solidFill>
                  <a:schemeClr val="bg1"/>
                </a:solidFill>
              </a:rPr>
              <a:t>Runtime Errors</a:t>
            </a:r>
            <a:r>
              <a:rPr lang="en-US" dirty="0">
                <a:solidFill>
                  <a:schemeClr val="bg1"/>
                </a:solidFill>
              </a:rPr>
              <a:t> – Errors occurring during program execution. </a:t>
            </a:r>
          </a:p>
          <a:p>
            <a:endParaRPr lang="en-US" dirty="0">
              <a:solidFill>
                <a:schemeClr val="bg1"/>
              </a:solidFill>
            </a:endParaRPr>
          </a:p>
          <a:p>
            <a:r>
              <a:rPr lang="en-US" b="1" dirty="0">
                <a:solidFill>
                  <a:schemeClr val="bg1"/>
                </a:solidFill>
              </a:rPr>
              <a:t>Logical Errors</a:t>
            </a:r>
            <a:r>
              <a:rPr lang="en-US" dirty="0">
                <a:solidFill>
                  <a:schemeClr val="bg1"/>
                </a:solidFill>
              </a:rPr>
              <a:t> – Incorrect logic leading to unintended behavior. </a:t>
            </a:r>
          </a:p>
          <a:p>
            <a:endParaRPr lang="en-US" dirty="0">
              <a:solidFill>
                <a:schemeClr val="bg1"/>
              </a:solidFill>
            </a:endParaRPr>
          </a:p>
          <a:p>
            <a:r>
              <a:rPr lang="en-US" b="1" dirty="0" err="1">
                <a:solidFill>
                  <a:schemeClr val="bg1"/>
                </a:solidFill>
              </a:rPr>
              <a:t>OutOfMemoryError</a:t>
            </a:r>
            <a:r>
              <a:rPr lang="en-US" dirty="0">
                <a:solidFill>
                  <a:schemeClr val="bg1"/>
                </a:solidFill>
              </a:rPr>
              <a:t> – When JVM runs out of memory. </a:t>
            </a:r>
          </a:p>
          <a:p>
            <a:endParaRPr lang="en-US" dirty="0">
              <a:solidFill>
                <a:schemeClr val="bg1"/>
              </a:solidFill>
            </a:endParaRPr>
          </a:p>
          <a:p>
            <a:r>
              <a:rPr lang="en-US" b="1" dirty="0" err="1">
                <a:solidFill>
                  <a:schemeClr val="bg1"/>
                </a:solidFill>
              </a:rPr>
              <a:t>StackOverflowError</a:t>
            </a:r>
            <a:r>
              <a:rPr lang="en-US" dirty="0">
                <a:solidFill>
                  <a:schemeClr val="bg1"/>
                </a:solidFill>
              </a:rPr>
              <a:t> – Infinite recursion leading to stack overflow.</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Compile-Time Errors</a:t>
            </a:r>
          </a:p>
        </p:txBody>
      </p:sp>
      <p:sp>
        <p:nvSpPr>
          <p:cNvPr id="3" name="Content Placeholder 2"/>
          <p:cNvSpPr>
            <a:spLocks noGrp="1"/>
          </p:cNvSpPr>
          <p:nvPr>
            <p:ph idx="1"/>
          </p:nvPr>
        </p:nvSpPr>
        <p:spPr/>
        <p:txBody>
          <a:bodyPr>
            <a:normAutofit fontScale="92500" lnSpcReduction="10000"/>
          </a:bodyPr>
          <a:lstStyle/>
          <a:p>
            <a:pPr>
              <a:buNone/>
            </a:pPr>
            <a:r>
              <a:rPr lang="en-US" dirty="0">
                <a:solidFill>
                  <a:schemeClr val="bg1"/>
                </a:solidFill>
              </a:rPr>
              <a:t>public class </a:t>
            </a:r>
            <a:r>
              <a:rPr lang="en-US" dirty="0" err="1">
                <a:solidFill>
                  <a:schemeClr val="bg1"/>
                </a:solidFill>
              </a:rPr>
              <a:t>CompileTimeErrorExample</a:t>
            </a:r>
            <a:r>
              <a:rPr lang="en-US" dirty="0">
                <a:solidFill>
                  <a:schemeClr val="bg1"/>
                </a:solidFill>
              </a:rPr>
              <a:t> {</a:t>
            </a:r>
          </a:p>
          <a:p>
            <a:pPr>
              <a:buNone/>
            </a:pPr>
            <a:r>
              <a:rPr lang="en-US" dirty="0">
                <a:solidFill>
                  <a:schemeClr val="bg1"/>
                </a:solidFill>
              </a:rPr>
              <a:t>    public static void main(String[] </a:t>
            </a:r>
            <a:r>
              <a:rPr lang="en-US" dirty="0" err="1">
                <a:solidFill>
                  <a:schemeClr val="bg1"/>
                </a:solidFill>
              </a:rPr>
              <a:t>args</a:t>
            </a:r>
            <a:r>
              <a:rPr lang="en-US" dirty="0">
                <a:solidFill>
                  <a:schemeClr val="bg1"/>
                </a:solidFill>
              </a:rPr>
              <a:t>) {</a:t>
            </a:r>
          </a:p>
          <a:p>
            <a:pPr>
              <a:buNone/>
            </a:pPr>
            <a:r>
              <a:rPr lang="en-US" dirty="0">
                <a:solidFill>
                  <a:schemeClr val="bg1"/>
                </a:solidFill>
              </a:rPr>
              <a:t>        </a:t>
            </a:r>
            <a:r>
              <a:rPr lang="en-US" dirty="0" err="1">
                <a:solidFill>
                  <a:schemeClr val="bg1"/>
                </a:solidFill>
              </a:rPr>
              <a:t>System.out.println</a:t>
            </a:r>
            <a:r>
              <a:rPr lang="en-US" dirty="0">
                <a:solidFill>
                  <a:schemeClr val="bg1"/>
                </a:solidFill>
              </a:rPr>
              <a:t>("Hello World") </a:t>
            </a:r>
          </a:p>
          <a:p>
            <a:pPr>
              <a:buNone/>
            </a:pPr>
            <a:r>
              <a:rPr lang="en-US" dirty="0">
                <a:solidFill>
                  <a:schemeClr val="bg1"/>
                </a:solidFill>
              </a:rPr>
              <a:t>    }</a:t>
            </a:r>
          </a:p>
          <a:p>
            <a:pPr>
              <a:buNone/>
            </a:pPr>
            <a:r>
              <a:rPr lang="en-US" dirty="0">
                <a:solidFill>
                  <a:schemeClr val="bg1"/>
                </a:solidFill>
              </a:rPr>
              <a:t>}</a:t>
            </a:r>
          </a:p>
          <a:p>
            <a:pPr>
              <a:buNone/>
            </a:pPr>
            <a:endParaRPr lang="en-US" dirty="0">
              <a:solidFill>
                <a:schemeClr val="bg1"/>
              </a:solidFill>
            </a:endParaRPr>
          </a:p>
          <a:p>
            <a:pPr algn="just">
              <a:buNone/>
            </a:pPr>
            <a:r>
              <a:rPr lang="en-US" dirty="0">
                <a:solidFill>
                  <a:schemeClr val="bg1"/>
                </a:solidFill>
              </a:rPr>
              <a:t>    These errors occur due to incorrect syntax or missing components in the code and are detected by the compiler.</a:t>
            </a:r>
          </a:p>
          <a:p>
            <a:pPr>
              <a:buNone/>
            </a:pPr>
            <a:endParaRPr lang="en-US" dirty="0">
              <a:solidFill>
                <a:schemeClr val="bg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Runtime Errors</a:t>
            </a:r>
          </a:p>
        </p:txBody>
      </p:sp>
      <p:sp>
        <p:nvSpPr>
          <p:cNvPr id="3" name="Content Placeholder 2"/>
          <p:cNvSpPr>
            <a:spLocks noGrp="1"/>
          </p:cNvSpPr>
          <p:nvPr>
            <p:ph idx="1"/>
          </p:nvPr>
        </p:nvSpPr>
        <p:spPr/>
        <p:txBody>
          <a:bodyPr/>
          <a:lstStyle/>
          <a:p>
            <a:pPr>
              <a:buNone/>
            </a:pPr>
            <a:r>
              <a:rPr lang="en-US" dirty="0">
                <a:solidFill>
                  <a:schemeClr val="bg1"/>
                </a:solidFill>
              </a:rPr>
              <a:t>public class </a:t>
            </a:r>
            <a:r>
              <a:rPr lang="en-US" dirty="0" err="1">
                <a:solidFill>
                  <a:schemeClr val="bg1"/>
                </a:solidFill>
              </a:rPr>
              <a:t>RuntimeErrorExample</a:t>
            </a:r>
            <a:r>
              <a:rPr lang="en-US" dirty="0">
                <a:solidFill>
                  <a:schemeClr val="bg1"/>
                </a:solidFill>
              </a:rPr>
              <a:t> {</a:t>
            </a:r>
          </a:p>
          <a:p>
            <a:pPr>
              <a:buNone/>
            </a:pPr>
            <a:r>
              <a:rPr lang="en-US" dirty="0">
                <a:solidFill>
                  <a:schemeClr val="bg1"/>
                </a:solidFill>
              </a:rPr>
              <a:t>    public static void main(String[] </a:t>
            </a:r>
            <a:r>
              <a:rPr lang="en-US" dirty="0" err="1">
                <a:solidFill>
                  <a:schemeClr val="bg1"/>
                </a:solidFill>
              </a:rPr>
              <a:t>args</a:t>
            </a:r>
            <a:r>
              <a:rPr lang="en-US" dirty="0">
                <a:solidFill>
                  <a:schemeClr val="bg1"/>
                </a:solidFill>
              </a:rPr>
              <a:t>) {</a:t>
            </a:r>
          </a:p>
          <a:p>
            <a:pPr>
              <a:buNone/>
            </a:pPr>
            <a:r>
              <a:rPr lang="en-US" dirty="0">
                <a:solidFill>
                  <a:schemeClr val="bg1"/>
                </a:solidFill>
              </a:rPr>
              <a:t>        </a:t>
            </a:r>
            <a:r>
              <a:rPr lang="en-US" dirty="0" err="1">
                <a:solidFill>
                  <a:schemeClr val="bg1"/>
                </a:solidFill>
              </a:rPr>
              <a:t>int</a:t>
            </a:r>
            <a:r>
              <a:rPr lang="en-US" dirty="0">
                <a:solidFill>
                  <a:schemeClr val="bg1"/>
                </a:solidFill>
              </a:rPr>
              <a:t> result = 10 / 0; // Division by zero -&gt; Runtime error</a:t>
            </a:r>
          </a:p>
          <a:p>
            <a:pPr>
              <a:buNone/>
            </a:pPr>
            <a:r>
              <a:rPr lang="en-US" dirty="0">
                <a:solidFill>
                  <a:schemeClr val="bg1"/>
                </a:solidFill>
              </a:rPr>
              <a:t>        </a:t>
            </a:r>
            <a:r>
              <a:rPr lang="en-US" dirty="0" err="1">
                <a:solidFill>
                  <a:schemeClr val="bg1"/>
                </a:solidFill>
              </a:rPr>
              <a:t>System.out.println</a:t>
            </a:r>
            <a:r>
              <a:rPr lang="en-US" dirty="0">
                <a:solidFill>
                  <a:schemeClr val="bg1"/>
                </a:solidFill>
              </a:rPr>
              <a:t>(result);</a:t>
            </a:r>
          </a:p>
          <a:p>
            <a:pPr>
              <a:buNone/>
            </a:pPr>
            <a:r>
              <a:rPr lang="en-US" dirty="0">
                <a:solidFill>
                  <a:schemeClr val="bg1"/>
                </a:solidFill>
              </a:rPr>
              <a:t>    }</a:t>
            </a:r>
          </a:p>
          <a:p>
            <a:pPr>
              <a:buNone/>
            </a:pPr>
            <a:r>
              <a:rPr lang="en-US" dirty="0">
                <a:solidFill>
                  <a:schemeClr val="bg1"/>
                </a:solidFill>
              </a:rPr>
              <a:t>}</a:t>
            </a:r>
          </a:p>
          <a:p>
            <a:pPr>
              <a:buNone/>
            </a:pPr>
            <a:endParaRPr lang="en-US" dirty="0">
              <a:solidFill>
                <a:schemeClr val="bg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Logical Errors</a:t>
            </a:r>
          </a:p>
        </p:txBody>
      </p:sp>
      <p:sp>
        <p:nvSpPr>
          <p:cNvPr id="3" name="Content Placeholder 2"/>
          <p:cNvSpPr>
            <a:spLocks noGrp="1"/>
          </p:cNvSpPr>
          <p:nvPr>
            <p:ph idx="1"/>
          </p:nvPr>
        </p:nvSpPr>
        <p:spPr>
          <a:xfrm>
            <a:off x="457200" y="1600200"/>
            <a:ext cx="8229600" cy="5257800"/>
          </a:xfrm>
        </p:spPr>
        <p:txBody>
          <a:bodyPr>
            <a:normAutofit/>
          </a:bodyPr>
          <a:lstStyle/>
          <a:p>
            <a:pPr>
              <a:buNone/>
            </a:pPr>
            <a:r>
              <a:rPr lang="en-US" sz="2400" dirty="0">
                <a:solidFill>
                  <a:schemeClr val="bg1"/>
                </a:solidFill>
              </a:rPr>
              <a:t>public class </a:t>
            </a:r>
            <a:r>
              <a:rPr lang="en-US" sz="2400" dirty="0" err="1">
                <a:solidFill>
                  <a:schemeClr val="bg1"/>
                </a:solidFill>
              </a:rPr>
              <a:t>LogicalErrorExample</a:t>
            </a:r>
            <a:r>
              <a:rPr lang="en-US" sz="2400" dirty="0">
                <a:solidFill>
                  <a:schemeClr val="bg1"/>
                </a:solidFill>
              </a:rPr>
              <a:t> {</a:t>
            </a:r>
          </a:p>
          <a:p>
            <a:pPr>
              <a:buNone/>
            </a:pPr>
            <a:r>
              <a:rPr lang="en-US" sz="2400" dirty="0">
                <a:solidFill>
                  <a:schemeClr val="bg1"/>
                </a:solidFill>
              </a:rPr>
              <a:t>    public static void main(String[] </a:t>
            </a:r>
            <a:r>
              <a:rPr lang="en-US" sz="2400" dirty="0" err="1">
                <a:solidFill>
                  <a:schemeClr val="bg1"/>
                </a:solidFill>
              </a:rPr>
              <a:t>args</a:t>
            </a:r>
            <a:r>
              <a:rPr lang="en-US" sz="2400" dirty="0">
                <a:solidFill>
                  <a:schemeClr val="bg1"/>
                </a:solidFill>
              </a:rPr>
              <a:t>) {</a:t>
            </a:r>
          </a:p>
          <a:p>
            <a:pPr>
              <a:buNone/>
            </a:pPr>
            <a:r>
              <a:rPr lang="en-US" sz="2400" dirty="0">
                <a:solidFill>
                  <a:schemeClr val="bg1"/>
                </a:solidFill>
              </a:rPr>
              <a:t>        </a:t>
            </a:r>
            <a:r>
              <a:rPr lang="en-US" sz="2400" dirty="0" err="1">
                <a:solidFill>
                  <a:schemeClr val="bg1"/>
                </a:solidFill>
              </a:rPr>
              <a:t>int</a:t>
            </a:r>
            <a:r>
              <a:rPr lang="en-US" sz="2400" dirty="0">
                <a:solidFill>
                  <a:schemeClr val="bg1"/>
                </a:solidFill>
              </a:rPr>
              <a:t> num1 = 5, num2 = 10;</a:t>
            </a:r>
          </a:p>
          <a:p>
            <a:pPr>
              <a:buNone/>
            </a:pPr>
            <a:r>
              <a:rPr lang="en-US" sz="2400" dirty="0">
                <a:solidFill>
                  <a:schemeClr val="bg1"/>
                </a:solidFill>
              </a:rPr>
              <a:t>        </a:t>
            </a:r>
            <a:r>
              <a:rPr lang="en-US" sz="2400" dirty="0" err="1">
                <a:solidFill>
                  <a:schemeClr val="bg1"/>
                </a:solidFill>
              </a:rPr>
              <a:t>int</a:t>
            </a:r>
            <a:r>
              <a:rPr lang="en-US" sz="2400" dirty="0">
                <a:solidFill>
                  <a:schemeClr val="bg1"/>
                </a:solidFill>
              </a:rPr>
              <a:t> sum = num1 - num2; // Incorrect logic, should be num1 + num2</a:t>
            </a:r>
          </a:p>
          <a:p>
            <a:pPr>
              <a:buNone/>
            </a:pPr>
            <a:r>
              <a:rPr lang="en-US" sz="2400" dirty="0">
                <a:solidFill>
                  <a:schemeClr val="bg1"/>
                </a:solidFill>
              </a:rPr>
              <a:t>        </a:t>
            </a:r>
            <a:r>
              <a:rPr lang="en-US" sz="2400" dirty="0" err="1">
                <a:solidFill>
                  <a:schemeClr val="bg1"/>
                </a:solidFill>
              </a:rPr>
              <a:t>System.out.println</a:t>
            </a:r>
            <a:r>
              <a:rPr lang="en-US" sz="2400" dirty="0">
                <a:solidFill>
                  <a:schemeClr val="bg1"/>
                </a:solidFill>
              </a:rPr>
              <a:t>("Sum: " + sum);</a:t>
            </a:r>
          </a:p>
          <a:p>
            <a:pPr>
              <a:buNone/>
            </a:pPr>
            <a:r>
              <a:rPr lang="en-US" sz="2400" dirty="0">
                <a:solidFill>
                  <a:schemeClr val="bg1"/>
                </a:solidFill>
              </a:rPr>
              <a:t>    }</a:t>
            </a:r>
          </a:p>
          <a:p>
            <a:pPr>
              <a:buNone/>
            </a:pPr>
            <a:r>
              <a:rPr lang="en-US" sz="2400" dirty="0">
                <a:solidFill>
                  <a:schemeClr val="bg1"/>
                </a:solidFill>
              </a:rPr>
              <a:t>}</a:t>
            </a:r>
          </a:p>
          <a:p>
            <a:pPr>
              <a:buNone/>
            </a:pPr>
            <a:r>
              <a:rPr lang="en-US" sz="2400" dirty="0">
                <a:solidFill>
                  <a:schemeClr val="bg1"/>
                </a:solidFill>
              </a:rPr>
              <a:t>     These errors do not crash the program but produce incorrect output due to wrong logic.</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214338"/>
            <a:ext cx="8229600" cy="1143000"/>
          </a:xfrm>
        </p:spPr>
        <p:txBody>
          <a:bodyPr/>
          <a:lstStyle/>
          <a:p>
            <a:r>
              <a:rPr lang="en-US" dirty="0" err="1">
                <a:solidFill>
                  <a:schemeClr val="bg1"/>
                </a:solidFill>
              </a:rPr>
              <a:t>OutOfMemoryError</a:t>
            </a:r>
            <a:endParaRPr lang="en-US" dirty="0">
              <a:solidFill>
                <a:schemeClr val="bg1"/>
              </a:solidFill>
            </a:endParaRPr>
          </a:p>
        </p:txBody>
      </p:sp>
      <p:sp>
        <p:nvSpPr>
          <p:cNvPr id="3" name="Content Placeholder 2"/>
          <p:cNvSpPr>
            <a:spLocks noGrp="1"/>
          </p:cNvSpPr>
          <p:nvPr>
            <p:ph idx="1"/>
          </p:nvPr>
        </p:nvSpPr>
        <p:spPr>
          <a:xfrm>
            <a:off x="500034" y="785794"/>
            <a:ext cx="8229600" cy="6072206"/>
          </a:xfrm>
        </p:spPr>
        <p:txBody>
          <a:bodyPr>
            <a:noAutofit/>
          </a:bodyPr>
          <a:lstStyle/>
          <a:p>
            <a:pPr>
              <a:buNone/>
            </a:pPr>
            <a:r>
              <a:rPr lang="en-US" sz="2000" dirty="0">
                <a:solidFill>
                  <a:schemeClr val="bg1"/>
                </a:solidFill>
              </a:rPr>
              <a:t>import </a:t>
            </a:r>
            <a:r>
              <a:rPr lang="en-US" sz="2000" dirty="0" err="1">
                <a:solidFill>
                  <a:schemeClr val="bg1"/>
                </a:solidFill>
              </a:rPr>
              <a:t>java.util.ArrayList</a:t>
            </a:r>
            <a:r>
              <a:rPr lang="en-US" sz="2000" dirty="0">
                <a:solidFill>
                  <a:schemeClr val="bg1"/>
                </a:solidFill>
              </a:rPr>
              <a:t>;</a:t>
            </a:r>
          </a:p>
          <a:p>
            <a:pPr>
              <a:buNone/>
            </a:pPr>
            <a:r>
              <a:rPr lang="en-US" sz="2000" dirty="0">
                <a:solidFill>
                  <a:schemeClr val="bg1"/>
                </a:solidFill>
              </a:rPr>
              <a:t>import </a:t>
            </a:r>
            <a:r>
              <a:rPr lang="en-US" sz="2000" dirty="0" err="1">
                <a:solidFill>
                  <a:schemeClr val="bg1"/>
                </a:solidFill>
              </a:rPr>
              <a:t>java.util.List</a:t>
            </a:r>
            <a:r>
              <a:rPr lang="en-US" sz="2000" dirty="0">
                <a:solidFill>
                  <a:schemeClr val="bg1"/>
                </a:solidFill>
              </a:rPr>
              <a:t>;</a:t>
            </a:r>
          </a:p>
          <a:p>
            <a:pPr>
              <a:buNone/>
            </a:pPr>
            <a:endParaRPr lang="en-US" sz="2000" dirty="0">
              <a:solidFill>
                <a:schemeClr val="bg1"/>
              </a:solidFill>
            </a:endParaRPr>
          </a:p>
          <a:p>
            <a:pPr>
              <a:buNone/>
            </a:pPr>
            <a:r>
              <a:rPr lang="en-US" sz="2000" dirty="0">
                <a:solidFill>
                  <a:schemeClr val="bg1"/>
                </a:solidFill>
              </a:rPr>
              <a:t>public class </a:t>
            </a:r>
            <a:r>
              <a:rPr lang="en-US" sz="2000" dirty="0" err="1">
                <a:solidFill>
                  <a:schemeClr val="bg1"/>
                </a:solidFill>
              </a:rPr>
              <a:t>OutOfMemoryErrorExample</a:t>
            </a:r>
            <a:r>
              <a:rPr lang="en-US" sz="2000" dirty="0">
                <a:solidFill>
                  <a:schemeClr val="bg1"/>
                </a:solidFill>
              </a:rPr>
              <a:t> {</a:t>
            </a:r>
          </a:p>
          <a:p>
            <a:pPr>
              <a:buNone/>
            </a:pPr>
            <a:r>
              <a:rPr lang="en-US" sz="2000" dirty="0">
                <a:solidFill>
                  <a:schemeClr val="bg1"/>
                </a:solidFill>
              </a:rPr>
              <a:t>    public static void main(String[] </a:t>
            </a:r>
            <a:r>
              <a:rPr lang="en-US" sz="2000" dirty="0" err="1">
                <a:solidFill>
                  <a:schemeClr val="bg1"/>
                </a:solidFill>
              </a:rPr>
              <a:t>args</a:t>
            </a:r>
            <a:r>
              <a:rPr lang="en-US" sz="2000" dirty="0">
                <a:solidFill>
                  <a:schemeClr val="bg1"/>
                </a:solidFill>
              </a:rPr>
              <a:t>) {</a:t>
            </a:r>
          </a:p>
          <a:p>
            <a:pPr>
              <a:buNone/>
            </a:pPr>
            <a:r>
              <a:rPr lang="en-US" sz="2000" dirty="0">
                <a:solidFill>
                  <a:schemeClr val="bg1"/>
                </a:solidFill>
              </a:rPr>
              <a:t>        List&lt;String&gt; list = new </a:t>
            </a:r>
            <a:r>
              <a:rPr lang="en-US" sz="2000" dirty="0" err="1">
                <a:solidFill>
                  <a:schemeClr val="bg1"/>
                </a:solidFill>
              </a:rPr>
              <a:t>ArrayList</a:t>
            </a:r>
            <a:r>
              <a:rPr lang="en-US" sz="2000" dirty="0">
                <a:solidFill>
                  <a:schemeClr val="bg1"/>
                </a:solidFill>
              </a:rPr>
              <a:t>&lt;&gt;();</a:t>
            </a:r>
          </a:p>
          <a:p>
            <a:pPr>
              <a:buNone/>
            </a:pPr>
            <a:r>
              <a:rPr lang="en-US" sz="2000" dirty="0">
                <a:solidFill>
                  <a:schemeClr val="bg1"/>
                </a:solidFill>
              </a:rPr>
              <a:t>        while (true) {</a:t>
            </a:r>
          </a:p>
          <a:p>
            <a:pPr>
              <a:buNone/>
            </a:pPr>
            <a:r>
              <a:rPr lang="en-US" sz="2000" dirty="0">
                <a:solidFill>
                  <a:schemeClr val="bg1"/>
                </a:solidFill>
              </a:rPr>
              <a:t>            </a:t>
            </a:r>
            <a:r>
              <a:rPr lang="en-US" sz="2000" dirty="0" err="1">
                <a:solidFill>
                  <a:schemeClr val="bg1"/>
                </a:solidFill>
              </a:rPr>
              <a:t>list.add</a:t>
            </a:r>
            <a:r>
              <a:rPr lang="en-US" sz="2000" dirty="0">
                <a:solidFill>
                  <a:schemeClr val="bg1"/>
                </a:solidFill>
              </a:rPr>
              <a:t>("</a:t>
            </a:r>
            <a:r>
              <a:rPr lang="en-US" sz="2000" dirty="0" err="1">
                <a:solidFill>
                  <a:schemeClr val="bg1"/>
                </a:solidFill>
              </a:rPr>
              <a:t>OutOfMemoryError</a:t>
            </a:r>
            <a:r>
              <a:rPr lang="en-US" sz="2000" dirty="0">
                <a:solidFill>
                  <a:schemeClr val="bg1"/>
                </a:solidFill>
              </a:rPr>
              <a:t>"); // Keeps adding to the list, consuming memory</a:t>
            </a:r>
          </a:p>
          <a:p>
            <a:pPr>
              <a:buNone/>
            </a:pPr>
            <a:r>
              <a:rPr lang="en-US" sz="2000" dirty="0">
                <a:solidFill>
                  <a:schemeClr val="bg1"/>
                </a:solidFill>
              </a:rPr>
              <a:t>        }</a:t>
            </a:r>
          </a:p>
          <a:p>
            <a:pPr>
              <a:buNone/>
            </a:pPr>
            <a:r>
              <a:rPr lang="en-US" sz="2000" dirty="0">
                <a:solidFill>
                  <a:schemeClr val="bg1"/>
                </a:solidFill>
              </a:rPr>
              <a:t>    }</a:t>
            </a:r>
          </a:p>
          <a:p>
            <a:pPr>
              <a:buNone/>
            </a:pPr>
            <a:r>
              <a:rPr lang="en-US" sz="2000" dirty="0">
                <a:solidFill>
                  <a:schemeClr val="bg1"/>
                </a:solidFill>
              </a:rPr>
              <a:t>}</a:t>
            </a:r>
          </a:p>
          <a:p>
            <a:pPr>
              <a:buNone/>
            </a:pPr>
            <a:endParaRPr lang="en-US" sz="2000" dirty="0">
              <a:solidFill>
                <a:schemeClr val="bg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14338"/>
            <a:ext cx="8229600" cy="1143000"/>
          </a:xfrm>
        </p:spPr>
        <p:txBody>
          <a:bodyPr/>
          <a:lstStyle/>
          <a:p>
            <a:r>
              <a:rPr lang="en-US" dirty="0" err="1">
                <a:solidFill>
                  <a:schemeClr val="bg1"/>
                </a:solidFill>
              </a:rPr>
              <a:t>StackOverflowError</a:t>
            </a:r>
            <a:endParaRPr lang="en-US" dirty="0">
              <a:solidFill>
                <a:schemeClr val="bg1"/>
              </a:solidFill>
            </a:endParaRPr>
          </a:p>
        </p:txBody>
      </p:sp>
      <p:sp>
        <p:nvSpPr>
          <p:cNvPr id="3" name="Content Placeholder 2"/>
          <p:cNvSpPr>
            <a:spLocks noGrp="1"/>
          </p:cNvSpPr>
          <p:nvPr>
            <p:ph idx="1"/>
          </p:nvPr>
        </p:nvSpPr>
        <p:spPr>
          <a:xfrm>
            <a:off x="428596" y="857232"/>
            <a:ext cx="8229600" cy="6000768"/>
          </a:xfrm>
        </p:spPr>
        <p:txBody>
          <a:bodyPr>
            <a:noAutofit/>
          </a:bodyPr>
          <a:lstStyle/>
          <a:p>
            <a:pPr>
              <a:buNone/>
            </a:pPr>
            <a:r>
              <a:rPr lang="en-US" sz="2400" dirty="0">
                <a:solidFill>
                  <a:schemeClr val="bg1"/>
                </a:solidFill>
              </a:rPr>
              <a:t>public class </a:t>
            </a:r>
            <a:r>
              <a:rPr lang="en-US" sz="2400" dirty="0" err="1">
                <a:solidFill>
                  <a:schemeClr val="bg1"/>
                </a:solidFill>
              </a:rPr>
              <a:t>StackOverflowErrorExample</a:t>
            </a:r>
            <a:r>
              <a:rPr lang="en-US" sz="2400" dirty="0">
                <a:solidFill>
                  <a:schemeClr val="bg1"/>
                </a:solidFill>
              </a:rPr>
              <a:t> {</a:t>
            </a:r>
          </a:p>
          <a:p>
            <a:pPr>
              <a:buNone/>
            </a:pPr>
            <a:r>
              <a:rPr lang="en-US" sz="2400" dirty="0">
                <a:solidFill>
                  <a:schemeClr val="bg1"/>
                </a:solidFill>
              </a:rPr>
              <a:t>    public static void </a:t>
            </a:r>
            <a:r>
              <a:rPr lang="en-US" sz="2400" dirty="0" err="1">
                <a:solidFill>
                  <a:schemeClr val="bg1"/>
                </a:solidFill>
              </a:rPr>
              <a:t>recursiveMethod</a:t>
            </a:r>
            <a:r>
              <a:rPr lang="en-US" sz="2400" dirty="0">
                <a:solidFill>
                  <a:schemeClr val="bg1"/>
                </a:solidFill>
              </a:rPr>
              <a:t>() {</a:t>
            </a:r>
          </a:p>
          <a:p>
            <a:pPr>
              <a:buNone/>
            </a:pPr>
            <a:r>
              <a:rPr lang="en-US" sz="2400" dirty="0">
                <a:solidFill>
                  <a:schemeClr val="bg1"/>
                </a:solidFill>
              </a:rPr>
              <a:t>        </a:t>
            </a:r>
            <a:r>
              <a:rPr lang="en-US" sz="2400" dirty="0" err="1">
                <a:solidFill>
                  <a:schemeClr val="bg1"/>
                </a:solidFill>
              </a:rPr>
              <a:t>recursiveMethod</a:t>
            </a:r>
            <a:r>
              <a:rPr lang="en-US" sz="2400" dirty="0">
                <a:solidFill>
                  <a:schemeClr val="bg1"/>
                </a:solidFill>
              </a:rPr>
              <a:t>(); // Infinite recursion</a:t>
            </a:r>
          </a:p>
          <a:p>
            <a:pPr>
              <a:buNone/>
            </a:pPr>
            <a:r>
              <a:rPr lang="en-US" sz="2400" dirty="0">
                <a:solidFill>
                  <a:schemeClr val="bg1"/>
                </a:solidFill>
              </a:rPr>
              <a:t>    }</a:t>
            </a:r>
          </a:p>
          <a:p>
            <a:pPr>
              <a:buNone/>
            </a:pPr>
            <a:endParaRPr lang="en-US" sz="2400" dirty="0">
              <a:solidFill>
                <a:schemeClr val="bg1"/>
              </a:solidFill>
            </a:endParaRPr>
          </a:p>
          <a:p>
            <a:pPr>
              <a:buNone/>
            </a:pPr>
            <a:r>
              <a:rPr lang="en-US" sz="2400" dirty="0">
                <a:solidFill>
                  <a:schemeClr val="bg1"/>
                </a:solidFill>
              </a:rPr>
              <a:t>    public static void main(String[] </a:t>
            </a:r>
            <a:r>
              <a:rPr lang="en-US" sz="2400" dirty="0" err="1">
                <a:solidFill>
                  <a:schemeClr val="bg1"/>
                </a:solidFill>
              </a:rPr>
              <a:t>args</a:t>
            </a:r>
            <a:r>
              <a:rPr lang="en-US" sz="2400" dirty="0">
                <a:solidFill>
                  <a:schemeClr val="bg1"/>
                </a:solidFill>
              </a:rPr>
              <a:t>) {</a:t>
            </a:r>
          </a:p>
          <a:p>
            <a:pPr>
              <a:buNone/>
            </a:pPr>
            <a:r>
              <a:rPr lang="en-US" sz="2400" dirty="0">
                <a:solidFill>
                  <a:schemeClr val="bg1"/>
                </a:solidFill>
              </a:rPr>
              <a:t>        </a:t>
            </a:r>
            <a:r>
              <a:rPr lang="en-US" sz="2400" dirty="0" err="1">
                <a:solidFill>
                  <a:schemeClr val="bg1"/>
                </a:solidFill>
              </a:rPr>
              <a:t>recursiveMethod</a:t>
            </a:r>
            <a:r>
              <a:rPr lang="en-US" sz="2400" dirty="0">
                <a:solidFill>
                  <a:schemeClr val="bg1"/>
                </a:solidFill>
              </a:rPr>
              <a:t>();</a:t>
            </a:r>
          </a:p>
          <a:p>
            <a:pPr>
              <a:buNone/>
            </a:pPr>
            <a:r>
              <a:rPr lang="en-US" sz="2400" dirty="0">
                <a:solidFill>
                  <a:schemeClr val="bg1"/>
                </a:solidFill>
              </a:rPr>
              <a:t>    }</a:t>
            </a:r>
          </a:p>
          <a:p>
            <a:pPr>
              <a:buNone/>
            </a:pPr>
            <a:r>
              <a:rPr lang="en-US" sz="2400" dirty="0">
                <a:solidFill>
                  <a:schemeClr val="bg1"/>
                </a:solidFill>
              </a:rPr>
              <a:t>}</a:t>
            </a:r>
          </a:p>
          <a:p>
            <a:pPr>
              <a:buNone/>
            </a:pPr>
            <a:endParaRPr lang="en-US" sz="2400" dirty="0">
              <a:solidFill>
                <a:schemeClr val="bg1"/>
              </a:solidFill>
            </a:endParaRPr>
          </a:p>
          <a:p>
            <a:pPr>
              <a:buNone/>
            </a:pPr>
            <a:r>
              <a:rPr lang="en-US" sz="2400" dirty="0">
                <a:solidFill>
                  <a:schemeClr val="bg1"/>
                </a:solidFill>
              </a:rPr>
              <a:t>     Occurs when a method calls itself indefinitely, leading to excessive memory consumption.</a:t>
            </a:r>
          </a:p>
          <a:p>
            <a:pPr>
              <a:buNone/>
            </a:pPr>
            <a:endParaRPr lang="en-US" sz="2400" dirty="0">
              <a:solidFill>
                <a:schemeClr val="bg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Exception Handling</a:t>
            </a:r>
          </a:p>
        </p:txBody>
      </p:sp>
      <p:sp>
        <p:nvSpPr>
          <p:cNvPr id="3" name="Content Placeholder 2"/>
          <p:cNvSpPr>
            <a:spLocks noGrp="1"/>
          </p:cNvSpPr>
          <p:nvPr>
            <p:ph idx="1"/>
          </p:nvPr>
        </p:nvSpPr>
        <p:spPr/>
        <p:txBody>
          <a:bodyPr/>
          <a:lstStyle/>
          <a:p>
            <a:pPr>
              <a:buNone/>
            </a:pPr>
            <a:r>
              <a:rPr lang="en-US" b="1" dirty="0">
                <a:solidFill>
                  <a:schemeClr val="bg1"/>
                </a:solidFill>
              </a:rPr>
              <a:t>What is Exception Handling?</a:t>
            </a:r>
          </a:p>
          <a:p>
            <a:pPr>
              <a:buNone/>
            </a:pPr>
            <a:endParaRPr lang="en-US" b="1" dirty="0">
              <a:solidFill>
                <a:schemeClr val="bg1"/>
              </a:solidFill>
            </a:endParaRPr>
          </a:p>
          <a:p>
            <a:pPr>
              <a:buNone/>
            </a:pPr>
            <a:r>
              <a:rPr lang="en-US" dirty="0">
                <a:solidFill>
                  <a:schemeClr val="bg1"/>
                </a:solidFill>
              </a:rPr>
              <a:t>   Exception handling in Java is a mechanism that allows a program to handle runtime errors, ensuring that the normal flow of execution is not disrupted.</a:t>
            </a:r>
          </a:p>
          <a:p>
            <a:pPr>
              <a:buNone/>
            </a:pPr>
            <a:endParaRPr lang="en-US" dirty="0">
              <a:solidFill>
                <a:schemeClr val="bg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bg1"/>
                </a:solidFill>
              </a:rPr>
              <a:t>Need for Exception Handling in Java</a:t>
            </a:r>
          </a:p>
        </p:txBody>
      </p:sp>
      <p:sp>
        <p:nvSpPr>
          <p:cNvPr id="3" name="Content Placeholder 2"/>
          <p:cNvSpPr>
            <a:spLocks noGrp="1"/>
          </p:cNvSpPr>
          <p:nvPr>
            <p:ph idx="1"/>
          </p:nvPr>
        </p:nvSpPr>
        <p:spPr/>
        <p:txBody>
          <a:bodyPr/>
          <a:lstStyle/>
          <a:p>
            <a:pPr algn="just"/>
            <a:r>
              <a:rPr lang="en-US" dirty="0">
                <a:solidFill>
                  <a:schemeClr val="bg1"/>
                </a:solidFill>
              </a:rPr>
              <a:t>Exception handling is a crucial feature in Java that ensures the </a:t>
            </a:r>
            <a:r>
              <a:rPr lang="en-US" b="1" dirty="0">
                <a:solidFill>
                  <a:schemeClr val="bg1"/>
                </a:solidFill>
              </a:rPr>
              <a:t>smooth execution</a:t>
            </a:r>
            <a:r>
              <a:rPr lang="en-US" dirty="0">
                <a:solidFill>
                  <a:schemeClr val="bg1"/>
                </a:solidFill>
              </a:rPr>
              <a:t> of programs by handling unexpected errors.</a:t>
            </a:r>
          </a:p>
          <a:p>
            <a:pPr algn="just"/>
            <a:endParaRPr lang="en-US" dirty="0">
              <a:solidFill>
                <a:schemeClr val="bg1"/>
              </a:solidFill>
            </a:endParaRPr>
          </a:p>
          <a:p>
            <a:pPr algn="just"/>
            <a:r>
              <a:rPr lang="en-US" dirty="0">
                <a:solidFill>
                  <a:schemeClr val="bg1"/>
                </a:solidFill>
              </a:rPr>
              <a:t> Without exception handling, an error can cause a program to </a:t>
            </a:r>
            <a:r>
              <a:rPr lang="en-US" b="1" dirty="0">
                <a:solidFill>
                  <a:schemeClr val="bg1"/>
                </a:solidFill>
              </a:rPr>
              <a:t>terminate abruptly</a:t>
            </a:r>
            <a:r>
              <a:rPr lang="en-US" dirty="0">
                <a:solidFill>
                  <a:schemeClr val="bg1"/>
                </a:solidFill>
              </a:rPr>
              <a:t>, leading to </a:t>
            </a:r>
            <a:r>
              <a:rPr lang="en-US" b="1" dirty="0">
                <a:solidFill>
                  <a:schemeClr val="bg1"/>
                </a:solidFill>
              </a:rPr>
              <a:t>data loss</a:t>
            </a:r>
            <a:r>
              <a:rPr lang="en-US" dirty="0">
                <a:solidFill>
                  <a:schemeClr val="bg1"/>
                </a:solidFill>
              </a:rPr>
              <a:t>, </a:t>
            </a:r>
            <a:r>
              <a:rPr lang="en-US" b="1" dirty="0">
                <a:solidFill>
                  <a:schemeClr val="bg1"/>
                </a:solidFill>
              </a:rPr>
              <a:t>security risks</a:t>
            </a:r>
            <a:r>
              <a:rPr lang="en-US" dirty="0">
                <a:solidFill>
                  <a:schemeClr val="bg1"/>
                </a:solidFill>
              </a:rPr>
              <a:t>, and </a:t>
            </a:r>
            <a:r>
              <a:rPr lang="en-US" b="1" dirty="0">
                <a:solidFill>
                  <a:schemeClr val="bg1"/>
                </a:solidFill>
              </a:rPr>
              <a:t>poor user experience</a:t>
            </a:r>
            <a:r>
              <a:rPr lang="en-US" dirty="0">
                <a:solidFill>
                  <a:schemeClr val="bg1"/>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endParaRPr lang="en-US" dirty="0"/>
          </a:p>
        </p:txBody>
      </p:sp>
      <p:pic>
        <p:nvPicPr>
          <p:cNvPr id="4" name="Picture 3" descr="Types of inheritance in Java"/>
          <p:cNvPicPr/>
          <p:nvPr/>
        </p:nvPicPr>
        <p:blipFill>
          <a:blip r:embed="rId2"/>
          <a:srcRect/>
          <a:stretch>
            <a:fillRect/>
          </a:stretch>
        </p:blipFill>
        <p:spPr bwMode="auto">
          <a:xfrm>
            <a:off x="1071538" y="1214422"/>
            <a:ext cx="6929486" cy="3793107"/>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229600" cy="1785950"/>
          </a:xfrm>
        </p:spPr>
        <p:txBody>
          <a:bodyPr>
            <a:normAutofit fontScale="70000" lnSpcReduction="20000"/>
          </a:bodyPr>
          <a:lstStyle/>
          <a:p>
            <a:pPr>
              <a:buNone/>
            </a:pPr>
            <a:endParaRPr lang="en-US" sz="3600" dirty="0">
              <a:solidFill>
                <a:schemeClr val="bg1"/>
              </a:solidFill>
            </a:endParaRPr>
          </a:p>
          <a:p>
            <a:pPr>
              <a:buNone/>
            </a:pPr>
            <a:r>
              <a:rPr lang="en-US" sz="3600" dirty="0">
                <a:solidFill>
                  <a:schemeClr val="bg1"/>
                </a:solidFill>
              </a:rPr>
              <a:t>To Prevent Program Crashes</a:t>
            </a:r>
          </a:p>
          <a:p>
            <a:pPr>
              <a:buNone/>
            </a:pPr>
            <a:r>
              <a:rPr lang="en-US" sz="3600" dirty="0">
                <a:solidFill>
                  <a:schemeClr val="bg1"/>
                </a:solidFill>
              </a:rPr>
              <a:t>     </a:t>
            </a:r>
            <a:r>
              <a:rPr lang="en-US" sz="2800" dirty="0">
                <a:solidFill>
                  <a:schemeClr val="bg1"/>
                </a:solidFill>
              </a:rPr>
              <a:t>If an exception occurs and is not handled, the Java Virtual Machine (JVM) will terminate the program. Exception handling allows us to </a:t>
            </a:r>
            <a:r>
              <a:rPr lang="en-US" sz="2800" b="1" dirty="0">
                <a:solidFill>
                  <a:schemeClr val="bg1"/>
                </a:solidFill>
              </a:rPr>
              <a:t>catch errors</a:t>
            </a:r>
            <a:r>
              <a:rPr lang="en-US" sz="2800" dirty="0">
                <a:solidFill>
                  <a:schemeClr val="bg1"/>
                </a:solidFill>
              </a:rPr>
              <a:t> and continue program execution.</a:t>
            </a:r>
            <a:endParaRPr lang="en-US" dirty="0">
              <a:solidFill>
                <a:schemeClr val="bg1"/>
              </a:solidFill>
            </a:endParaRPr>
          </a:p>
        </p:txBody>
      </p:sp>
      <p:sp>
        <p:nvSpPr>
          <p:cNvPr id="4" name="TextBox 3"/>
          <p:cNvSpPr txBox="1"/>
          <p:nvPr/>
        </p:nvSpPr>
        <p:spPr>
          <a:xfrm>
            <a:off x="642910" y="2857496"/>
            <a:ext cx="7786742" cy="2308324"/>
          </a:xfrm>
          <a:prstGeom prst="rect">
            <a:avLst/>
          </a:prstGeom>
          <a:noFill/>
          <a:ln>
            <a:solidFill>
              <a:schemeClr val="accent1"/>
            </a:solidFill>
          </a:ln>
        </p:spPr>
        <p:txBody>
          <a:bodyPr wrap="square" rtlCol="0">
            <a:spAutoFit/>
          </a:bodyPr>
          <a:lstStyle/>
          <a:p>
            <a:r>
              <a:rPr lang="en-US" sz="2400" dirty="0">
                <a:solidFill>
                  <a:schemeClr val="bg1"/>
                </a:solidFill>
              </a:rPr>
              <a:t>public class </a:t>
            </a:r>
            <a:r>
              <a:rPr lang="en-US" sz="2400" dirty="0" err="1">
                <a:solidFill>
                  <a:schemeClr val="bg1"/>
                </a:solidFill>
              </a:rPr>
              <a:t>NoExceptionHandling</a:t>
            </a:r>
            <a:r>
              <a:rPr lang="en-US" sz="2400" dirty="0">
                <a:solidFill>
                  <a:schemeClr val="bg1"/>
                </a:solidFill>
              </a:rPr>
              <a:t> {</a:t>
            </a:r>
          </a:p>
          <a:p>
            <a:r>
              <a:rPr lang="en-US" sz="2400" dirty="0">
                <a:solidFill>
                  <a:schemeClr val="bg1"/>
                </a:solidFill>
              </a:rPr>
              <a:t>    public static void main(String[] </a:t>
            </a:r>
            <a:r>
              <a:rPr lang="en-US" sz="2400" dirty="0" err="1">
                <a:solidFill>
                  <a:schemeClr val="bg1"/>
                </a:solidFill>
              </a:rPr>
              <a:t>args</a:t>
            </a:r>
            <a:r>
              <a:rPr lang="en-US" sz="2400" dirty="0">
                <a:solidFill>
                  <a:schemeClr val="bg1"/>
                </a:solidFill>
              </a:rPr>
              <a:t>) {</a:t>
            </a:r>
          </a:p>
          <a:p>
            <a:r>
              <a:rPr lang="en-US" sz="2400" dirty="0">
                <a:solidFill>
                  <a:schemeClr val="bg1"/>
                </a:solidFill>
              </a:rPr>
              <a:t>        </a:t>
            </a:r>
            <a:r>
              <a:rPr lang="en-US" sz="2400" dirty="0" err="1">
                <a:solidFill>
                  <a:schemeClr val="bg1"/>
                </a:solidFill>
              </a:rPr>
              <a:t>int</a:t>
            </a:r>
            <a:r>
              <a:rPr lang="en-US" sz="2400" dirty="0">
                <a:solidFill>
                  <a:schemeClr val="bg1"/>
                </a:solidFill>
              </a:rPr>
              <a:t> result = 10 / 0; // Runtime exception (Divide by zero)</a:t>
            </a:r>
          </a:p>
          <a:p>
            <a:r>
              <a:rPr lang="en-US" sz="2400" dirty="0">
                <a:solidFill>
                  <a:schemeClr val="bg1"/>
                </a:solidFill>
              </a:rPr>
              <a:t>        </a:t>
            </a:r>
            <a:r>
              <a:rPr lang="en-US" sz="2400" dirty="0" err="1">
                <a:solidFill>
                  <a:schemeClr val="bg1"/>
                </a:solidFill>
              </a:rPr>
              <a:t>System.out.println</a:t>
            </a:r>
            <a:r>
              <a:rPr lang="en-US" sz="2400" dirty="0">
                <a:solidFill>
                  <a:schemeClr val="bg1"/>
                </a:solidFill>
              </a:rPr>
              <a:t>("This will not be printed.");</a:t>
            </a:r>
          </a:p>
          <a:p>
            <a:r>
              <a:rPr lang="en-US" sz="2400" dirty="0">
                <a:solidFill>
                  <a:schemeClr val="bg1"/>
                </a:solidFill>
              </a:rPr>
              <a:t>    }</a:t>
            </a:r>
          </a:p>
          <a:p>
            <a:r>
              <a:rPr lang="en-US" sz="2400" dirty="0">
                <a:solidFill>
                  <a:schemeClr val="bg1"/>
                </a:solidFill>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229600" cy="1785950"/>
          </a:xfrm>
        </p:spPr>
        <p:txBody>
          <a:bodyPr>
            <a:normAutofit fontScale="77500" lnSpcReduction="20000"/>
          </a:bodyPr>
          <a:lstStyle/>
          <a:p>
            <a:pPr>
              <a:buNone/>
            </a:pPr>
            <a:endParaRPr lang="en-US" sz="3600" dirty="0">
              <a:solidFill>
                <a:schemeClr val="bg1"/>
              </a:solidFill>
            </a:endParaRPr>
          </a:p>
          <a:p>
            <a:pPr>
              <a:buNone/>
            </a:pPr>
            <a:r>
              <a:rPr lang="en-US" sz="2800" dirty="0">
                <a:solidFill>
                  <a:schemeClr val="bg1"/>
                </a:solidFill>
              </a:rPr>
              <a:t>To Provide Meaningful Error Messages</a:t>
            </a:r>
          </a:p>
          <a:p>
            <a:pPr>
              <a:buNone/>
            </a:pPr>
            <a:r>
              <a:rPr lang="en-US" sz="3600" dirty="0">
                <a:solidFill>
                  <a:schemeClr val="bg1"/>
                </a:solidFill>
              </a:rPr>
              <a:t>    </a:t>
            </a:r>
            <a:r>
              <a:rPr lang="en-US" sz="2400" dirty="0">
                <a:solidFill>
                  <a:schemeClr val="bg1"/>
                </a:solidFill>
              </a:rPr>
              <a:t>If an exception occurs, Java provides a default error message, which might not be user-friendly. With exception handling, we can show a </a:t>
            </a:r>
            <a:r>
              <a:rPr lang="en-US" sz="2400" b="1" dirty="0">
                <a:solidFill>
                  <a:schemeClr val="bg1"/>
                </a:solidFill>
              </a:rPr>
              <a:t>custom error message</a:t>
            </a:r>
            <a:r>
              <a:rPr lang="en-US" sz="2400" dirty="0">
                <a:solidFill>
                  <a:schemeClr val="bg1"/>
                </a:solidFill>
              </a:rPr>
              <a:t>.</a:t>
            </a:r>
            <a:endParaRPr lang="en-US" dirty="0">
              <a:solidFill>
                <a:schemeClr val="bg1"/>
              </a:solidFill>
            </a:endParaRPr>
          </a:p>
        </p:txBody>
      </p:sp>
      <p:sp>
        <p:nvSpPr>
          <p:cNvPr id="4" name="TextBox 3"/>
          <p:cNvSpPr txBox="1"/>
          <p:nvPr/>
        </p:nvSpPr>
        <p:spPr>
          <a:xfrm>
            <a:off x="642910" y="2857496"/>
            <a:ext cx="7786742" cy="3785652"/>
          </a:xfrm>
          <a:prstGeom prst="rect">
            <a:avLst/>
          </a:prstGeom>
          <a:noFill/>
          <a:ln>
            <a:solidFill>
              <a:schemeClr val="accent1"/>
            </a:solidFill>
          </a:ln>
        </p:spPr>
        <p:txBody>
          <a:bodyPr wrap="square" rtlCol="0">
            <a:spAutoFit/>
          </a:bodyPr>
          <a:lstStyle/>
          <a:p>
            <a:r>
              <a:rPr lang="en-US" sz="2400" dirty="0">
                <a:solidFill>
                  <a:schemeClr val="bg1"/>
                </a:solidFill>
              </a:rPr>
              <a:t>public class </a:t>
            </a:r>
            <a:r>
              <a:rPr lang="en-US" sz="2400" dirty="0" err="1">
                <a:solidFill>
                  <a:schemeClr val="bg1"/>
                </a:solidFill>
              </a:rPr>
              <a:t>ExceptionHandlingExample</a:t>
            </a:r>
            <a:r>
              <a:rPr lang="en-US" sz="2400" dirty="0">
                <a:solidFill>
                  <a:schemeClr val="bg1"/>
                </a:solidFill>
              </a:rPr>
              <a:t> {</a:t>
            </a:r>
          </a:p>
          <a:p>
            <a:r>
              <a:rPr lang="en-US" sz="2400" dirty="0">
                <a:solidFill>
                  <a:schemeClr val="bg1"/>
                </a:solidFill>
              </a:rPr>
              <a:t>    public static void main(String[] </a:t>
            </a:r>
            <a:r>
              <a:rPr lang="en-US" sz="2400" dirty="0" err="1">
                <a:solidFill>
                  <a:schemeClr val="bg1"/>
                </a:solidFill>
              </a:rPr>
              <a:t>args</a:t>
            </a:r>
            <a:r>
              <a:rPr lang="en-US" sz="2400" dirty="0">
                <a:solidFill>
                  <a:schemeClr val="bg1"/>
                </a:solidFill>
              </a:rPr>
              <a:t>) {</a:t>
            </a:r>
          </a:p>
          <a:p>
            <a:r>
              <a:rPr lang="en-US" sz="2400" dirty="0">
                <a:solidFill>
                  <a:schemeClr val="bg1"/>
                </a:solidFill>
              </a:rPr>
              <a:t>        try {</a:t>
            </a:r>
          </a:p>
          <a:p>
            <a:r>
              <a:rPr lang="en-US" sz="2400" dirty="0">
                <a:solidFill>
                  <a:schemeClr val="bg1"/>
                </a:solidFill>
              </a:rPr>
              <a:t>            </a:t>
            </a:r>
            <a:r>
              <a:rPr lang="en-US" sz="2400" dirty="0" err="1">
                <a:solidFill>
                  <a:schemeClr val="bg1"/>
                </a:solidFill>
              </a:rPr>
              <a:t>int</a:t>
            </a:r>
            <a:r>
              <a:rPr lang="en-US" sz="2400" dirty="0">
                <a:solidFill>
                  <a:schemeClr val="bg1"/>
                </a:solidFill>
              </a:rPr>
              <a:t> result = 10 / 0; // Exception occurs</a:t>
            </a:r>
          </a:p>
          <a:p>
            <a:r>
              <a:rPr lang="en-US" sz="2400" dirty="0">
                <a:solidFill>
                  <a:schemeClr val="bg1"/>
                </a:solidFill>
              </a:rPr>
              <a:t>        } catch (</a:t>
            </a:r>
            <a:r>
              <a:rPr lang="en-US" sz="2400" dirty="0" err="1">
                <a:solidFill>
                  <a:schemeClr val="bg1"/>
                </a:solidFill>
              </a:rPr>
              <a:t>ArithmeticException</a:t>
            </a:r>
            <a:r>
              <a:rPr lang="en-US" sz="2400" dirty="0">
                <a:solidFill>
                  <a:schemeClr val="bg1"/>
                </a:solidFill>
              </a:rPr>
              <a:t> e) {</a:t>
            </a:r>
          </a:p>
          <a:p>
            <a:r>
              <a:rPr lang="en-US" sz="2400" dirty="0">
                <a:solidFill>
                  <a:schemeClr val="bg1"/>
                </a:solidFill>
              </a:rPr>
              <a:t>            </a:t>
            </a:r>
            <a:r>
              <a:rPr lang="en-US" sz="2400" dirty="0" err="1">
                <a:solidFill>
                  <a:schemeClr val="bg1"/>
                </a:solidFill>
              </a:rPr>
              <a:t>System.out.println</a:t>
            </a:r>
            <a:r>
              <a:rPr lang="en-US" sz="2400" dirty="0">
                <a:solidFill>
                  <a:schemeClr val="bg1"/>
                </a:solidFill>
              </a:rPr>
              <a:t>("Error: Cannot divide by zero.");</a:t>
            </a:r>
          </a:p>
          <a:p>
            <a:r>
              <a:rPr lang="en-US" sz="2400" dirty="0">
                <a:solidFill>
                  <a:schemeClr val="bg1"/>
                </a:solidFill>
              </a:rPr>
              <a:t>        }</a:t>
            </a:r>
          </a:p>
          <a:p>
            <a:r>
              <a:rPr lang="en-US" sz="2400" dirty="0">
                <a:solidFill>
                  <a:schemeClr val="bg1"/>
                </a:solidFill>
              </a:rPr>
              <a:t>        </a:t>
            </a:r>
            <a:r>
              <a:rPr lang="en-US" sz="2400" dirty="0" err="1">
                <a:solidFill>
                  <a:schemeClr val="bg1"/>
                </a:solidFill>
              </a:rPr>
              <a:t>System.out.println</a:t>
            </a:r>
            <a:r>
              <a:rPr lang="en-US" sz="2400" dirty="0">
                <a:solidFill>
                  <a:schemeClr val="bg1"/>
                </a:solidFill>
              </a:rPr>
              <a:t>("Program continues...");</a:t>
            </a:r>
          </a:p>
          <a:p>
            <a:r>
              <a:rPr lang="en-US" sz="2400" dirty="0">
                <a:solidFill>
                  <a:schemeClr val="bg1"/>
                </a:solidFill>
              </a:rPr>
              <a:t>    }</a:t>
            </a:r>
          </a:p>
          <a:p>
            <a:r>
              <a:rPr lang="en-US" sz="2400" dirty="0">
                <a:solidFill>
                  <a:schemeClr val="bg1"/>
                </a:solidFill>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0034" y="214290"/>
            <a:ext cx="8229600" cy="2857496"/>
          </a:xfrm>
        </p:spPr>
        <p:txBody>
          <a:bodyPr>
            <a:normAutofit fontScale="70000" lnSpcReduction="20000"/>
          </a:bodyPr>
          <a:lstStyle/>
          <a:p>
            <a:pPr>
              <a:buNone/>
            </a:pPr>
            <a:r>
              <a:rPr lang="en-US" b="1" dirty="0">
                <a:solidFill>
                  <a:schemeClr val="bg1"/>
                </a:solidFill>
              </a:rPr>
              <a:t>To Handle Unexpected Scenarios</a:t>
            </a:r>
          </a:p>
          <a:p>
            <a:pPr>
              <a:buNone/>
            </a:pPr>
            <a:r>
              <a:rPr lang="en-US" dirty="0">
                <a:solidFill>
                  <a:schemeClr val="bg1"/>
                </a:solidFill>
              </a:rPr>
              <a:t>	Certain errors may occur only in </a:t>
            </a:r>
            <a:r>
              <a:rPr lang="en-US" b="1" dirty="0">
                <a:solidFill>
                  <a:schemeClr val="bg1"/>
                </a:solidFill>
              </a:rPr>
              <a:t>specific conditions</a:t>
            </a:r>
            <a:r>
              <a:rPr lang="en-US" dirty="0">
                <a:solidFill>
                  <a:schemeClr val="bg1"/>
                </a:solidFill>
              </a:rPr>
              <a:t>, such as:</a:t>
            </a:r>
          </a:p>
          <a:p>
            <a:r>
              <a:rPr lang="en-US" b="1" dirty="0">
                <a:solidFill>
                  <a:schemeClr val="bg1"/>
                </a:solidFill>
              </a:rPr>
              <a:t>Network failures</a:t>
            </a:r>
            <a:r>
              <a:rPr lang="en-US" dirty="0">
                <a:solidFill>
                  <a:schemeClr val="bg1"/>
                </a:solidFill>
              </a:rPr>
              <a:t> (e.g., lost internet connection)</a:t>
            </a:r>
          </a:p>
          <a:p>
            <a:r>
              <a:rPr lang="en-US" b="1" dirty="0">
                <a:solidFill>
                  <a:schemeClr val="bg1"/>
                </a:solidFill>
              </a:rPr>
              <a:t>File handling errors</a:t>
            </a:r>
            <a:r>
              <a:rPr lang="en-US" dirty="0">
                <a:solidFill>
                  <a:schemeClr val="bg1"/>
                </a:solidFill>
              </a:rPr>
              <a:t> (e.g., file not found)</a:t>
            </a:r>
          </a:p>
          <a:p>
            <a:r>
              <a:rPr lang="en-US" b="1" dirty="0">
                <a:solidFill>
                  <a:schemeClr val="bg1"/>
                </a:solidFill>
              </a:rPr>
              <a:t>Database connectivity issues</a:t>
            </a:r>
            <a:r>
              <a:rPr lang="en-US" dirty="0">
                <a:solidFill>
                  <a:schemeClr val="bg1"/>
                </a:solidFill>
              </a:rPr>
              <a:t> (e.g., server down)</a:t>
            </a:r>
          </a:p>
          <a:p>
            <a:r>
              <a:rPr lang="en-US" dirty="0">
                <a:solidFill>
                  <a:schemeClr val="bg1"/>
                </a:solidFill>
              </a:rPr>
              <a:t>Exception handling helps in </a:t>
            </a:r>
            <a:r>
              <a:rPr lang="en-US" b="1" dirty="0">
                <a:solidFill>
                  <a:schemeClr val="bg1"/>
                </a:solidFill>
              </a:rPr>
              <a:t>gracefully managing such situations</a:t>
            </a:r>
            <a:r>
              <a:rPr lang="en-US" dirty="0">
                <a:solidFill>
                  <a:schemeClr val="bg1"/>
                </a:solidFill>
              </a:rPr>
              <a:t>.</a:t>
            </a:r>
          </a:p>
        </p:txBody>
      </p:sp>
      <p:sp>
        <p:nvSpPr>
          <p:cNvPr id="4" name="TextBox 3"/>
          <p:cNvSpPr txBox="1"/>
          <p:nvPr/>
        </p:nvSpPr>
        <p:spPr>
          <a:xfrm>
            <a:off x="642910" y="2285992"/>
            <a:ext cx="7786742" cy="4401205"/>
          </a:xfrm>
          <a:prstGeom prst="rect">
            <a:avLst/>
          </a:prstGeom>
          <a:noFill/>
          <a:ln>
            <a:solidFill>
              <a:schemeClr val="accent1"/>
            </a:solidFill>
          </a:ln>
        </p:spPr>
        <p:txBody>
          <a:bodyPr wrap="square" rtlCol="0">
            <a:spAutoFit/>
          </a:bodyPr>
          <a:lstStyle/>
          <a:p>
            <a:r>
              <a:rPr lang="en-US" sz="2000" dirty="0">
                <a:solidFill>
                  <a:schemeClr val="bg1"/>
                </a:solidFill>
              </a:rPr>
              <a:t>import </a:t>
            </a:r>
            <a:r>
              <a:rPr lang="en-US" sz="2000" dirty="0" err="1">
                <a:solidFill>
                  <a:schemeClr val="bg1"/>
                </a:solidFill>
              </a:rPr>
              <a:t>java.io.File</a:t>
            </a:r>
            <a:r>
              <a:rPr lang="en-US" sz="2000" dirty="0">
                <a:solidFill>
                  <a:schemeClr val="bg1"/>
                </a:solidFill>
              </a:rPr>
              <a:t>;</a:t>
            </a:r>
          </a:p>
          <a:p>
            <a:r>
              <a:rPr lang="en-US" sz="2000" dirty="0">
                <a:solidFill>
                  <a:schemeClr val="bg1"/>
                </a:solidFill>
              </a:rPr>
              <a:t>import </a:t>
            </a:r>
            <a:r>
              <a:rPr lang="en-US" sz="2000" dirty="0" err="1">
                <a:solidFill>
                  <a:schemeClr val="bg1"/>
                </a:solidFill>
              </a:rPr>
              <a:t>java.io.FileNotFoundException</a:t>
            </a:r>
            <a:r>
              <a:rPr lang="en-US" sz="2000" dirty="0">
                <a:solidFill>
                  <a:schemeClr val="bg1"/>
                </a:solidFill>
              </a:rPr>
              <a:t>;</a:t>
            </a:r>
          </a:p>
          <a:p>
            <a:r>
              <a:rPr lang="en-US" sz="2000" dirty="0">
                <a:solidFill>
                  <a:schemeClr val="bg1"/>
                </a:solidFill>
              </a:rPr>
              <a:t>import </a:t>
            </a:r>
            <a:r>
              <a:rPr lang="en-US" sz="2000" dirty="0" err="1">
                <a:solidFill>
                  <a:schemeClr val="bg1"/>
                </a:solidFill>
              </a:rPr>
              <a:t>java.util.Scanner</a:t>
            </a:r>
            <a:r>
              <a:rPr lang="en-US" sz="2000" dirty="0">
                <a:solidFill>
                  <a:schemeClr val="bg1"/>
                </a:solidFill>
              </a:rPr>
              <a:t>;</a:t>
            </a:r>
          </a:p>
          <a:p>
            <a:endParaRPr lang="en-US" sz="2000" dirty="0">
              <a:solidFill>
                <a:schemeClr val="bg1"/>
              </a:solidFill>
            </a:endParaRPr>
          </a:p>
          <a:p>
            <a:r>
              <a:rPr lang="en-US" sz="2000" dirty="0">
                <a:solidFill>
                  <a:schemeClr val="bg1"/>
                </a:solidFill>
              </a:rPr>
              <a:t>public class </a:t>
            </a:r>
            <a:r>
              <a:rPr lang="en-US" sz="2000" dirty="0" err="1">
                <a:solidFill>
                  <a:schemeClr val="bg1"/>
                </a:solidFill>
              </a:rPr>
              <a:t>FileExceptionExample</a:t>
            </a:r>
            <a:r>
              <a:rPr lang="en-US" sz="2000" dirty="0">
                <a:solidFill>
                  <a:schemeClr val="bg1"/>
                </a:solidFill>
              </a:rPr>
              <a:t> {</a:t>
            </a:r>
          </a:p>
          <a:p>
            <a:r>
              <a:rPr lang="en-US" sz="2000" dirty="0">
                <a:solidFill>
                  <a:schemeClr val="bg1"/>
                </a:solidFill>
              </a:rPr>
              <a:t>    public static void main(String[] </a:t>
            </a:r>
            <a:r>
              <a:rPr lang="en-US" sz="2000" dirty="0" err="1">
                <a:solidFill>
                  <a:schemeClr val="bg1"/>
                </a:solidFill>
              </a:rPr>
              <a:t>args</a:t>
            </a:r>
            <a:r>
              <a:rPr lang="en-US" sz="2000" dirty="0">
                <a:solidFill>
                  <a:schemeClr val="bg1"/>
                </a:solidFill>
              </a:rPr>
              <a:t>) {</a:t>
            </a:r>
          </a:p>
          <a:p>
            <a:r>
              <a:rPr lang="en-US" sz="2000" dirty="0">
                <a:solidFill>
                  <a:schemeClr val="bg1"/>
                </a:solidFill>
              </a:rPr>
              <a:t>        try {</a:t>
            </a:r>
          </a:p>
          <a:p>
            <a:r>
              <a:rPr lang="en-US" sz="2000" dirty="0">
                <a:solidFill>
                  <a:schemeClr val="bg1"/>
                </a:solidFill>
              </a:rPr>
              <a:t>            File </a:t>
            </a:r>
            <a:r>
              <a:rPr lang="en-US" sz="2000" dirty="0" err="1">
                <a:solidFill>
                  <a:schemeClr val="bg1"/>
                </a:solidFill>
              </a:rPr>
              <a:t>file</a:t>
            </a:r>
            <a:r>
              <a:rPr lang="en-US" sz="2000" dirty="0">
                <a:solidFill>
                  <a:schemeClr val="bg1"/>
                </a:solidFill>
              </a:rPr>
              <a:t> = new File("non_existent_file.txt");</a:t>
            </a:r>
          </a:p>
          <a:p>
            <a:r>
              <a:rPr lang="en-US" sz="2000" dirty="0">
                <a:solidFill>
                  <a:schemeClr val="bg1"/>
                </a:solidFill>
              </a:rPr>
              <a:t>            Scanner reader = new Scanner(file);</a:t>
            </a:r>
          </a:p>
          <a:p>
            <a:r>
              <a:rPr lang="en-US" sz="2000" dirty="0">
                <a:solidFill>
                  <a:schemeClr val="bg1"/>
                </a:solidFill>
              </a:rPr>
              <a:t>        } catch (</a:t>
            </a:r>
            <a:r>
              <a:rPr lang="en-US" sz="2000" dirty="0" err="1">
                <a:solidFill>
                  <a:schemeClr val="bg1"/>
                </a:solidFill>
              </a:rPr>
              <a:t>FileNotFoundException</a:t>
            </a:r>
            <a:r>
              <a:rPr lang="en-US" sz="2000" dirty="0">
                <a:solidFill>
                  <a:schemeClr val="bg1"/>
                </a:solidFill>
              </a:rPr>
              <a:t> e) {</a:t>
            </a:r>
          </a:p>
          <a:p>
            <a:r>
              <a:rPr lang="en-US" sz="2000" dirty="0">
                <a:solidFill>
                  <a:schemeClr val="bg1"/>
                </a:solidFill>
              </a:rPr>
              <a:t>            </a:t>
            </a:r>
            <a:r>
              <a:rPr lang="en-US" sz="2000" dirty="0" err="1">
                <a:solidFill>
                  <a:schemeClr val="bg1"/>
                </a:solidFill>
              </a:rPr>
              <a:t>System.out.println</a:t>
            </a:r>
            <a:r>
              <a:rPr lang="en-US" sz="2000" dirty="0">
                <a:solidFill>
                  <a:schemeClr val="bg1"/>
                </a:solidFill>
              </a:rPr>
              <a:t>("Error: File not found.");</a:t>
            </a:r>
          </a:p>
          <a:p>
            <a:r>
              <a:rPr lang="en-US" sz="2000" dirty="0">
                <a:solidFill>
                  <a:schemeClr val="bg1"/>
                </a:solidFill>
              </a:rPr>
              <a:t>        }</a:t>
            </a:r>
          </a:p>
          <a:p>
            <a:r>
              <a:rPr lang="en-US" sz="2000" dirty="0">
                <a:solidFill>
                  <a:schemeClr val="bg1"/>
                </a:solidFill>
              </a:rPr>
              <a:t>    }</a:t>
            </a:r>
          </a:p>
          <a:p>
            <a:r>
              <a:rPr lang="en-US" sz="2000" dirty="0">
                <a:solidFill>
                  <a:schemeClr val="bg1"/>
                </a:solidFill>
              </a:rPr>
              <a: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900"/>
            <a:ext cx="8229600" cy="1143000"/>
          </a:xfrm>
        </p:spPr>
        <p:txBody>
          <a:bodyPr/>
          <a:lstStyle/>
          <a:p>
            <a:r>
              <a:rPr lang="en-US" dirty="0">
                <a:solidFill>
                  <a:schemeClr val="bg1"/>
                </a:solidFill>
              </a:rPr>
              <a:t>Types of Exceptions in Java</a:t>
            </a:r>
          </a:p>
        </p:txBody>
      </p:sp>
      <p:sp>
        <p:nvSpPr>
          <p:cNvPr id="3" name="Content Placeholder 2"/>
          <p:cNvSpPr>
            <a:spLocks noGrp="1"/>
          </p:cNvSpPr>
          <p:nvPr>
            <p:ph idx="1"/>
          </p:nvPr>
        </p:nvSpPr>
        <p:spPr>
          <a:xfrm>
            <a:off x="500034" y="1000108"/>
            <a:ext cx="8229600" cy="6072230"/>
          </a:xfrm>
        </p:spPr>
        <p:txBody>
          <a:bodyPr>
            <a:normAutofit fontScale="85000" lnSpcReduction="10000"/>
          </a:bodyPr>
          <a:lstStyle/>
          <a:p>
            <a:pPr>
              <a:buNone/>
            </a:pPr>
            <a:r>
              <a:rPr lang="en-US" b="1" dirty="0">
                <a:solidFill>
                  <a:schemeClr val="bg1"/>
                </a:solidFill>
              </a:rPr>
              <a:t>Checked Exceptions</a:t>
            </a:r>
            <a:r>
              <a:rPr lang="en-US" dirty="0">
                <a:solidFill>
                  <a:schemeClr val="bg1"/>
                </a:solidFill>
              </a:rPr>
              <a:t> (Compile-time exceptions)</a:t>
            </a:r>
          </a:p>
          <a:p>
            <a:pPr>
              <a:buFont typeface="Wingdings" pitchFamily="2" charset="2"/>
              <a:buChar char="§"/>
            </a:pPr>
            <a:r>
              <a:rPr lang="en-US" dirty="0">
                <a:solidFill>
                  <a:schemeClr val="bg1"/>
                </a:solidFill>
              </a:rPr>
              <a:t>Must be handled using try-catch or declared using throws.</a:t>
            </a:r>
          </a:p>
          <a:p>
            <a:pPr>
              <a:buNone/>
            </a:pPr>
            <a:r>
              <a:rPr lang="en-US" dirty="0">
                <a:solidFill>
                  <a:schemeClr val="bg1"/>
                </a:solidFill>
              </a:rPr>
              <a:t>	Example: </a:t>
            </a:r>
            <a:r>
              <a:rPr lang="en-US" dirty="0" err="1">
                <a:solidFill>
                  <a:schemeClr val="bg1"/>
                </a:solidFill>
              </a:rPr>
              <a:t>IOException</a:t>
            </a:r>
            <a:r>
              <a:rPr lang="en-US" dirty="0">
                <a:solidFill>
                  <a:schemeClr val="bg1"/>
                </a:solidFill>
              </a:rPr>
              <a:t>, </a:t>
            </a:r>
            <a:r>
              <a:rPr lang="en-US" dirty="0" err="1">
                <a:solidFill>
                  <a:schemeClr val="bg1"/>
                </a:solidFill>
              </a:rPr>
              <a:t>SQLException</a:t>
            </a:r>
            <a:r>
              <a:rPr lang="en-US" dirty="0">
                <a:solidFill>
                  <a:schemeClr val="bg1"/>
                </a:solidFill>
              </a:rPr>
              <a:t>.</a:t>
            </a:r>
          </a:p>
          <a:p>
            <a:pPr>
              <a:buNone/>
            </a:pPr>
            <a:endParaRPr lang="en-US" dirty="0">
              <a:solidFill>
                <a:schemeClr val="bg1"/>
              </a:solidFill>
            </a:endParaRPr>
          </a:p>
          <a:p>
            <a:pPr>
              <a:buNone/>
            </a:pPr>
            <a:r>
              <a:rPr lang="en-US" b="1" dirty="0">
                <a:solidFill>
                  <a:schemeClr val="bg1"/>
                </a:solidFill>
              </a:rPr>
              <a:t>Unchecked Exceptions</a:t>
            </a:r>
            <a:r>
              <a:rPr lang="en-US" dirty="0">
                <a:solidFill>
                  <a:schemeClr val="bg1"/>
                </a:solidFill>
              </a:rPr>
              <a:t> (Runtime exceptions)</a:t>
            </a:r>
          </a:p>
          <a:p>
            <a:pPr>
              <a:buFont typeface="Wingdings" pitchFamily="2" charset="2"/>
              <a:buChar char="§"/>
            </a:pPr>
            <a:r>
              <a:rPr lang="en-US" dirty="0">
                <a:solidFill>
                  <a:schemeClr val="bg1"/>
                </a:solidFill>
              </a:rPr>
              <a:t>Occur due to logical errors in code.</a:t>
            </a:r>
          </a:p>
          <a:p>
            <a:pPr>
              <a:buNone/>
            </a:pPr>
            <a:r>
              <a:rPr lang="en-US" dirty="0">
                <a:solidFill>
                  <a:schemeClr val="bg1"/>
                </a:solidFill>
              </a:rPr>
              <a:t>	Example: </a:t>
            </a:r>
            <a:r>
              <a:rPr lang="en-US" dirty="0" err="1">
                <a:solidFill>
                  <a:schemeClr val="bg1"/>
                </a:solidFill>
              </a:rPr>
              <a:t>NullPointerException</a:t>
            </a:r>
            <a:r>
              <a:rPr lang="en-US" dirty="0">
                <a:solidFill>
                  <a:schemeClr val="bg1"/>
                </a:solidFill>
              </a:rPr>
              <a:t>, </a:t>
            </a:r>
            <a:r>
              <a:rPr lang="en-US" dirty="0" err="1">
                <a:solidFill>
                  <a:schemeClr val="bg1"/>
                </a:solidFill>
              </a:rPr>
              <a:t>ArithmeticException</a:t>
            </a:r>
            <a:r>
              <a:rPr lang="en-US" dirty="0">
                <a:solidFill>
                  <a:schemeClr val="bg1"/>
                </a:solidFill>
              </a:rPr>
              <a:t>.</a:t>
            </a:r>
          </a:p>
          <a:p>
            <a:pPr>
              <a:buNone/>
            </a:pPr>
            <a:endParaRPr lang="en-US" dirty="0">
              <a:solidFill>
                <a:schemeClr val="bg1"/>
              </a:solidFill>
            </a:endParaRPr>
          </a:p>
          <a:p>
            <a:pPr>
              <a:buNone/>
            </a:pPr>
            <a:r>
              <a:rPr lang="en-US" b="1" dirty="0">
                <a:solidFill>
                  <a:schemeClr val="bg1"/>
                </a:solidFill>
              </a:rPr>
              <a:t>Errors</a:t>
            </a:r>
            <a:endParaRPr lang="en-US" dirty="0">
              <a:solidFill>
                <a:schemeClr val="bg1"/>
              </a:solidFill>
            </a:endParaRPr>
          </a:p>
          <a:p>
            <a:pPr>
              <a:buFont typeface="Wingdings" pitchFamily="2" charset="2"/>
              <a:buChar char="§"/>
            </a:pPr>
            <a:r>
              <a:rPr lang="en-US" dirty="0">
                <a:solidFill>
                  <a:schemeClr val="bg1"/>
                </a:solidFill>
              </a:rPr>
              <a:t>Serious problems that the program cannot recover from.</a:t>
            </a:r>
          </a:p>
          <a:p>
            <a:pPr>
              <a:buNone/>
            </a:pPr>
            <a:r>
              <a:rPr lang="en-US" dirty="0">
                <a:solidFill>
                  <a:schemeClr val="bg1"/>
                </a:solidFill>
              </a:rPr>
              <a:t>Example: </a:t>
            </a:r>
            <a:r>
              <a:rPr lang="en-US" dirty="0" err="1">
                <a:solidFill>
                  <a:schemeClr val="bg1"/>
                </a:solidFill>
              </a:rPr>
              <a:t>OutOfMemoryError</a:t>
            </a:r>
            <a:r>
              <a:rPr lang="en-US" dirty="0">
                <a:solidFill>
                  <a:schemeClr val="bg1"/>
                </a:solidFill>
              </a:rPr>
              <a:t>, </a:t>
            </a:r>
            <a:r>
              <a:rPr lang="en-US" dirty="0" err="1">
                <a:solidFill>
                  <a:schemeClr val="bg1"/>
                </a:solidFill>
              </a:rPr>
              <a:t>StackOverflowError</a:t>
            </a:r>
            <a:endParaRPr lang="en-US" dirty="0">
              <a:solidFill>
                <a:schemeClr val="bg1"/>
              </a:solidFill>
            </a:endParaRPr>
          </a:p>
          <a:p>
            <a:pPr>
              <a:buNone/>
            </a:pPr>
            <a:endParaRPr lang="en-US" dirty="0">
              <a:solidFill>
                <a:schemeClr val="bg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1143000"/>
          </a:xfrm>
        </p:spPr>
        <p:txBody>
          <a:bodyPr>
            <a:noAutofit/>
          </a:bodyPr>
          <a:lstStyle/>
          <a:p>
            <a:r>
              <a:rPr lang="en-US" sz="2800" dirty="0">
                <a:solidFill>
                  <a:schemeClr val="bg1"/>
                </a:solidFill>
              </a:rPr>
              <a:t>Checked Exceptions (Compile-Time Exceptions)</a:t>
            </a:r>
          </a:p>
        </p:txBody>
      </p:sp>
      <p:pic>
        <p:nvPicPr>
          <p:cNvPr id="1026" name="Picture 2" descr="C:\Users\Staff\Desktop\1.png"/>
          <p:cNvPicPr>
            <a:picLocks noGrp="1" noChangeAspect="1" noChangeArrowheads="1"/>
          </p:cNvPicPr>
          <p:nvPr>
            <p:ph idx="1"/>
          </p:nvPr>
        </p:nvPicPr>
        <p:blipFill>
          <a:blip r:embed="rId2"/>
          <a:srcRect/>
          <a:stretch>
            <a:fillRect/>
          </a:stretch>
        </p:blipFill>
        <p:spPr bwMode="auto">
          <a:xfrm>
            <a:off x="661441" y="1548344"/>
            <a:ext cx="7821117" cy="4238109"/>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8229600" cy="1143000"/>
          </a:xfrm>
        </p:spPr>
        <p:txBody>
          <a:bodyPr>
            <a:noAutofit/>
          </a:bodyPr>
          <a:lstStyle/>
          <a:p>
            <a:r>
              <a:rPr lang="en-US" sz="2800" dirty="0">
                <a:solidFill>
                  <a:schemeClr val="bg1"/>
                </a:solidFill>
              </a:rPr>
              <a:t>Unchecked Exceptions (Compile-Time Exceptions)</a:t>
            </a:r>
          </a:p>
        </p:txBody>
      </p:sp>
      <p:sp>
        <p:nvSpPr>
          <p:cNvPr id="4" name="Content Placeholder 3"/>
          <p:cNvSpPr>
            <a:spLocks noGrp="1"/>
          </p:cNvSpPr>
          <p:nvPr>
            <p:ph idx="1"/>
          </p:nvPr>
        </p:nvSpPr>
        <p:spPr/>
        <p:txBody>
          <a:bodyPr/>
          <a:lstStyle/>
          <a:p>
            <a:endParaRPr lang="en-US" dirty="0"/>
          </a:p>
        </p:txBody>
      </p:sp>
      <p:pic>
        <p:nvPicPr>
          <p:cNvPr id="2051" name="Picture 3" descr="C:\Users\Staff\Desktop\2.png"/>
          <p:cNvPicPr>
            <a:picLocks noChangeAspect="1" noChangeArrowheads="1"/>
          </p:cNvPicPr>
          <p:nvPr/>
        </p:nvPicPr>
        <p:blipFill>
          <a:blip r:embed="rId2"/>
          <a:srcRect/>
          <a:stretch>
            <a:fillRect/>
          </a:stretch>
        </p:blipFill>
        <p:spPr bwMode="auto">
          <a:xfrm>
            <a:off x="636588" y="1781174"/>
            <a:ext cx="7869237" cy="4076717"/>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lstStyle/>
          <a:p>
            <a:r>
              <a:rPr lang="en-US" dirty="0">
                <a:solidFill>
                  <a:schemeClr val="bg1"/>
                </a:solidFill>
              </a:rPr>
              <a:t>Exception Handling Keywords</a:t>
            </a:r>
          </a:p>
          <a:p>
            <a:pPr>
              <a:buNone/>
            </a:pPr>
            <a:r>
              <a:rPr lang="en-US" dirty="0">
                <a:solidFill>
                  <a:schemeClr val="bg1"/>
                </a:solidFill>
              </a:rPr>
              <a:t>    Java provides five keywords for handling exceptions:</a:t>
            </a:r>
          </a:p>
          <a:p>
            <a:pPr lvl="1"/>
            <a:r>
              <a:rPr lang="en-US" dirty="0">
                <a:solidFill>
                  <a:schemeClr val="bg1"/>
                </a:solidFill>
              </a:rPr>
              <a:t>try</a:t>
            </a:r>
          </a:p>
          <a:p>
            <a:pPr lvl="1"/>
            <a:r>
              <a:rPr lang="en-US" dirty="0">
                <a:solidFill>
                  <a:schemeClr val="bg1"/>
                </a:solidFill>
              </a:rPr>
              <a:t>catch</a:t>
            </a:r>
          </a:p>
          <a:p>
            <a:pPr lvl="1"/>
            <a:r>
              <a:rPr lang="en-US" dirty="0">
                <a:solidFill>
                  <a:schemeClr val="bg1"/>
                </a:solidFill>
              </a:rPr>
              <a:t>finally</a:t>
            </a:r>
          </a:p>
          <a:p>
            <a:pPr lvl="1"/>
            <a:r>
              <a:rPr lang="en-US" dirty="0">
                <a:solidFill>
                  <a:schemeClr val="bg1"/>
                </a:solidFill>
              </a:rPr>
              <a:t>throw</a:t>
            </a:r>
          </a:p>
          <a:p>
            <a:pPr lvl="1"/>
            <a:r>
              <a:rPr lang="en-US" dirty="0">
                <a:solidFill>
                  <a:schemeClr val="bg1"/>
                </a:solidFill>
              </a:rPr>
              <a:t>throws</a:t>
            </a:r>
          </a:p>
          <a:p>
            <a:endParaRPr lang="en-US" dirty="0">
              <a:solidFill>
                <a:schemeClr val="bg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0"/>
            <a:ext cx="8229600" cy="1785950"/>
          </a:xfrm>
        </p:spPr>
        <p:txBody>
          <a:bodyPr/>
          <a:lstStyle/>
          <a:p>
            <a:r>
              <a:rPr lang="en-US" sz="3600" dirty="0">
                <a:solidFill>
                  <a:schemeClr val="bg1"/>
                </a:solidFill>
              </a:rPr>
              <a:t>try-catch Block</a:t>
            </a:r>
          </a:p>
          <a:p>
            <a:pPr>
              <a:buNone/>
            </a:pPr>
            <a:r>
              <a:rPr lang="en-US" dirty="0">
                <a:solidFill>
                  <a:schemeClr val="bg1"/>
                </a:solidFill>
              </a:rPr>
              <a:t>    </a:t>
            </a:r>
            <a:r>
              <a:rPr lang="en-US" sz="2800" dirty="0">
                <a:solidFill>
                  <a:schemeClr val="bg1"/>
                </a:solidFill>
              </a:rPr>
              <a:t>The try block contains the code that may throw an exception. The catch block handles the exception.</a:t>
            </a:r>
          </a:p>
          <a:p>
            <a:pPr>
              <a:buNone/>
            </a:pPr>
            <a:endParaRPr lang="en-US" dirty="0">
              <a:solidFill>
                <a:schemeClr val="bg1"/>
              </a:solidFill>
            </a:endParaRPr>
          </a:p>
        </p:txBody>
      </p:sp>
      <p:sp>
        <p:nvSpPr>
          <p:cNvPr id="4" name="TextBox 3"/>
          <p:cNvSpPr txBox="1"/>
          <p:nvPr/>
        </p:nvSpPr>
        <p:spPr>
          <a:xfrm>
            <a:off x="642910" y="1714488"/>
            <a:ext cx="7786742" cy="4524315"/>
          </a:xfrm>
          <a:prstGeom prst="rect">
            <a:avLst/>
          </a:prstGeom>
          <a:noFill/>
          <a:ln>
            <a:solidFill>
              <a:schemeClr val="accent1"/>
            </a:solidFill>
          </a:ln>
        </p:spPr>
        <p:txBody>
          <a:bodyPr wrap="square" rtlCol="0">
            <a:spAutoFit/>
          </a:bodyPr>
          <a:lstStyle/>
          <a:p>
            <a:r>
              <a:rPr lang="en-US" sz="2400" dirty="0">
                <a:solidFill>
                  <a:schemeClr val="bg1"/>
                </a:solidFill>
              </a:rPr>
              <a:t>public class </a:t>
            </a:r>
            <a:r>
              <a:rPr lang="en-US" sz="2400" dirty="0" err="1">
                <a:solidFill>
                  <a:schemeClr val="bg1"/>
                </a:solidFill>
              </a:rPr>
              <a:t>TryCatchExample</a:t>
            </a:r>
            <a:r>
              <a:rPr lang="en-US" sz="2400" dirty="0">
                <a:solidFill>
                  <a:schemeClr val="bg1"/>
                </a:solidFill>
              </a:rPr>
              <a:t> {</a:t>
            </a:r>
          </a:p>
          <a:p>
            <a:r>
              <a:rPr lang="en-US" sz="2400" dirty="0">
                <a:solidFill>
                  <a:schemeClr val="bg1"/>
                </a:solidFill>
              </a:rPr>
              <a:t>    public static void main(String[] </a:t>
            </a:r>
            <a:r>
              <a:rPr lang="en-US" sz="2400" dirty="0" err="1">
                <a:solidFill>
                  <a:schemeClr val="bg1"/>
                </a:solidFill>
              </a:rPr>
              <a:t>args</a:t>
            </a:r>
            <a:r>
              <a:rPr lang="en-US" sz="2400" dirty="0">
                <a:solidFill>
                  <a:schemeClr val="bg1"/>
                </a:solidFill>
              </a:rPr>
              <a:t>) {</a:t>
            </a:r>
          </a:p>
          <a:p>
            <a:r>
              <a:rPr lang="en-US" sz="2400" dirty="0">
                <a:solidFill>
                  <a:schemeClr val="bg1"/>
                </a:solidFill>
              </a:rPr>
              <a:t>        try {</a:t>
            </a:r>
          </a:p>
          <a:p>
            <a:r>
              <a:rPr lang="en-US" sz="2400" dirty="0">
                <a:solidFill>
                  <a:schemeClr val="bg1"/>
                </a:solidFill>
              </a:rPr>
              <a:t>            </a:t>
            </a:r>
            <a:r>
              <a:rPr lang="en-US" sz="2400" dirty="0" err="1">
                <a:solidFill>
                  <a:schemeClr val="bg1"/>
                </a:solidFill>
              </a:rPr>
              <a:t>int</a:t>
            </a:r>
            <a:r>
              <a:rPr lang="en-US" sz="2400" dirty="0">
                <a:solidFill>
                  <a:schemeClr val="bg1"/>
                </a:solidFill>
              </a:rPr>
              <a:t> result = 10 / 0; </a:t>
            </a:r>
          </a:p>
          <a:p>
            <a:r>
              <a:rPr lang="en-US" sz="2400" dirty="0">
                <a:solidFill>
                  <a:schemeClr val="bg1"/>
                </a:solidFill>
              </a:rPr>
              <a:t>            </a:t>
            </a:r>
            <a:r>
              <a:rPr lang="en-US" sz="2400" dirty="0" err="1">
                <a:solidFill>
                  <a:schemeClr val="bg1"/>
                </a:solidFill>
              </a:rPr>
              <a:t>System.out.println</a:t>
            </a:r>
            <a:r>
              <a:rPr lang="en-US" sz="2400" dirty="0">
                <a:solidFill>
                  <a:schemeClr val="bg1"/>
                </a:solidFill>
              </a:rPr>
              <a:t>(result);</a:t>
            </a:r>
          </a:p>
          <a:p>
            <a:r>
              <a:rPr lang="en-US" sz="2400" dirty="0">
                <a:solidFill>
                  <a:schemeClr val="bg1"/>
                </a:solidFill>
              </a:rPr>
              <a:t>        } catch (</a:t>
            </a:r>
            <a:r>
              <a:rPr lang="en-US" sz="2400" dirty="0" err="1">
                <a:solidFill>
                  <a:schemeClr val="bg1"/>
                </a:solidFill>
              </a:rPr>
              <a:t>ArithmeticException</a:t>
            </a:r>
            <a:r>
              <a:rPr lang="en-US" sz="2400" dirty="0">
                <a:solidFill>
                  <a:schemeClr val="bg1"/>
                </a:solidFill>
              </a:rPr>
              <a:t> e) {</a:t>
            </a:r>
          </a:p>
          <a:p>
            <a:r>
              <a:rPr lang="en-US" sz="2400" dirty="0">
                <a:solidFill>
                  <a:schemeClr val="bg1"/>
                </a:solidFill>
              </a:rPr>
              <a:t>            </a:t>
            </a:r>
            <a:r>
              <a:rPr lang="en-US" sz="2400" dirty="0" err="1">
                <a:solidFill>
                  <a:schemeClr val="bg1"/>
                </a:solidFill>
              </a:rPr>
              <a:t>System.out.println</a:t>
            </a:r>
            <a:r>
              <a:rPr lang="en-US" sz="2400" dirty="0">
                <a:solidFill>
                  <a:schemeClr val="bg1"/>
                </a:solidFill>
              </a:rPr>
              <a:t>("Error: Cannot divide by zero.");</a:t>
            </a:r>
          </a:p>
          <a:p>
            <a:r>
              <a:rPr lang="en-US" sz="2400" dirty="0">
                <a:solidFill>
                  <a:schemeClr val="bg1"/>
                </a:solidFill>
              </a:rPr>
              <a:t>        }</a:t>
            </a:r>
          </a:p>
          <a:p>
            <a:r>
              <a:rPr lang="en-US" sz="2400" dirty="0">
                <a:solidFill>
                  <a:schemeClr val="bg1"/>
                </a:solidFill>
              </a:rPr>
              <a:t>        </a:t>
            </a:r>
            <a:r>
              <a:rPr lang="en-US" sz="2400" dirty="0" err="1">
                <a:solidFill>
                  <a:schemeClr val="bg1"/>
                </a:solidFill>
              </a:rPr>
              <a:t>System.out.println</a:t>
            </a:r>
            <a:r>
              <a:rPr lang="en-US" sz="2400" dirty="0">
                <a:solidFill>
                  <a:schemeClr val="bg1"/>
                </a:solidFill>
              </a:rPr>
              <a:t>("Program continues...");</a:t>
            </a:r>
          </a:p>
          <a:p>
            <a:r>
              <a:rPr lang="en-US" sz="2400" dirty="0">
                <a:solidFill>
                  <a:schemeClr val="bg1"/>
                </a:solidFill>
              </a:rPr>
              <a:t>    }</a:t>
            </a:r>
          </a:p>
          <a:p>
            <a:r>
              <a:rPr lang="en-US" sz="2400" dirty="0">
                <a:solidFill>
                  <a:schemeClr val="bg1"/>
                </a:solidFill>
              </a:rPr>
              <a:t>}</a:t>
            </a:r>
          </a:p>
          <a:p>
            <a:endParaRPr lang="en-US" sz="2400" dirty="0">
              <a:solidFill>
                <a:schemeClr val="bg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Multiple catch Blocks</a:t>
            </a:r>
          </a:p>
        </p:txBody>
      </p:sp>
      <p:sp>
        <p:nvSpPr>
          <p:cNvPr id="3" name="Content Placeholder 2"/>
          <p:cNvSpPr>
            <a:spLocks noGrp="1"/>
          </p:cNvSpPr>
          <p:nvPr>
            <p:ph idx="1"/>
          </p:nvPr>
        </p:nvSpPr>
        <p:spPr/>
        <p:txBody>
          <a:bodyPr/>
          <a:lstStyle/>
          <a:p>
            <a:r>
              <a:rPr lang="en-US" dirty="0">
                <a:solidFill>
                  <a:schemeClr val="bg1"/>
                </a:solidFill>
              </a:rPr>
              <a:t>A try block can have multiple catch blocks to handle different exceptions separately.</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715172"/>
          </a:xfrm>
        </p:spPr>
        <p:txBody>
          <a:bodyPr>
            <a:normAutofit fontScale="70000" lnSpcReduction="20000"/>
          </a:bodyPr>
          <a:lstStyle/>
          <a:p>
            <a:pPr>
              <a:buNone/>
            </a:pPr>
            <a:r>
              <a:rPr lang="en-US" dirty="0">
                <a:solidFill>
                  <a:schemeClr val="bg1"/>
                </a:solidFill>
              </a:rPr>
              <a:t>public class </a:t>
            </a:r>
            <a:r>
              <a:rPr lang="en-US" dirty="0" err="1">
                <a:solidFill>
                  <a:schemeClr val="bg1"/>
                </a:solidFill>
              </a:rPr>
              <a:t>MultipleCatchExample</a:t>
            </a:r>
            <a:r>
              <a:rPr lang="en-US" dirty="0">
                <a:solidFill>
                  <a:schemeClr val="bg1"/>
                </a:solidFill>
              </a:rPr>
              <a:t> {</a:t>
            </a:r>
          </a:p>
          <a:p>
            <a:pPr>
              <a:buNone/>
            </a:pPr>
            <a:r>
              <a:rPr lang="en-US" dirty="0">
                <a:solidFill>
                  <a:schemeClr val="bg1"/>
                </a:solidFill>
              </a:rPr>
              <a:t>    public static void main(String[] </a:t>
            </a:r>
            <a:r>
              <a:rPr lang="en-US" dirty="0" err="1">
                <a:solidFill>
                  <a:schemeClr val="bg1"/>
                </a:solidFill>
              </a:rPr>
              <a:t>args</a:t>
            </a:r>
            <a:r>
              <a:rPr lang="en-US" dirty="0">
                <a:solidFill>
                  <a:schemeClr val="bg1"/>
                </a:solidFill>
              </a:rPr>
              <a:t>) {</a:t>
            </a:r>
          </a:p>
          <a:p>
            <a:pPr>
              <a:buNone/>
            </a:pPr>
            <a:r>
              <a:rPr lang="en-US" dirty="0">
                <a:solidFill>
                  <a:schemeClr val="bg1"/>
                </a:solidFill>
              </a:rPr>
              <a:t>        try {</a:t>
            </a:r>
          </a:p>
          <a:p>
            <a:pPr>
              <a:buNone/>
            </a:pPr>
            <a:r>
              <a:rPr lang="en-US" dirty="0">
                <a:solidFill>
                  <a:schemeClr val="bg1"/>
                </a:solidFill>
              </a:rPr>
              <a:t>            </a:t>
            </a:r>
            <a:r>
              <a:rPr lang="en-US" dirty="0" err="1">
                <a:solidFill>
                  <a:schemeClr val="bg1"/>
                </a:solidFill>
              </a:rPr>
              <a:t>int</a:t>
            </a:r>
            <a:r>
              <a:rPr lang="en-US" dirty="0">
                <a:solidFill>
                  <a:schemeClr val="bg1"/>
                </a:solidFill>
              </a:rPr>
              <a:t>[] </a:t>
            </a:r>
            <a:r>
              <a:rPr lang="en-US" dirty="0" err="1">
                <a:solidFill>
                  <a:schemeClr val="bg1"/>
                </a:solidFill>
              </a:rPr>
              <a:t>arr</a:t>
            </a:r>
            <a:r>
              <a:rPr lang="en-US" dirty="0">
                <a:solidFill>
                  <a:schemeClr val="bg1"/>
                </a:solidFill>
              </a:rPr>
              <a:t> = {1, 2, 3};</a:t>
            </a:r>
          </a:p>
          <a:p>
            <a:pPr>
              <a:buNone/>
            </a:pPr>
            <a:r>
              <a:rPr lang="en-US" dirty="0">
                <a:solidFill>
                  <a:schemeClr val="bg1"/>
                </a:solidFill>
              </a:rPr>
              <a:t>            </a:t>
            </a:r>
            <a:r>
              <a:rPr lang="en-US" dirty="0" err="1">
                <a:solidFill>
                  <a:schemeClr val="bg1"/>
                </a:solidFill>
              </a:rPr>
              <a:t>System.out.println</a:t>
            </a:r>
            <a:r>
              <a:rPr lang="en-US" dirty="0">
                <a:solidFill>
                  <a:schemeClr val="bg1"/>
                </a:solidFill>
              </a:rPr>
              <a:t>(</a:t>
            </a:r>
            <a:r>
              <a:rPr lang="en-US" dirty="0" err="1">
                <a:solidFill>
                  <a:schemeClr val="bg1"/>
                </a:solidFill>
              </a:rPr>
              <a:t>arr</a:t>
            </a:r>
            <a:r>
              <a:rPr lang="en-US" dirty="0">
                <a:solidFill>
                  <a:schemeClr val="bg1"/>
                </a:solidFill>
              </a:rPr>
              <a:t>[5]); // This will throw </a:t>
            </a:r>
            <a:r>
              <a:rPr lang="en-US" dirty="0" err="1">
                <a:solidFill>
                  <a:schemeClr val="bg1"/>
                </a:solidFill>
              </a:rPr>
              <a:t>ArrayIndexOutOfBoundsException</a:t>
            </a:r>
            <a:endParaRPr lang="en-US" dirty="0">
              <a:solidFill>
                <a:schemeClr val="bg1"/>
              </a:solidFill>
            </a:endParaRPr>
          </a:p>
          <a:p>
            <a:pPr>
              <a:buNone/>
            </a:pPr>
            <a:r>
              <a:rPr lang="en-US" dirty="0">
                <a:solidFill>
                  <a:schemeClr val="bg1"/>
                </a:solidFill>
              </a:rPr>
              <a:t>        } </a:t>
            </a:r>
          </a:p>
          <a:p>
            <a:pPr>
              <a:buNone/>
            </a:pPr>
            <a:r>
              <a:rPr lang="en-US" dirty="0">
                <a:solidFill>
                  <a:schemeClr val="bg1"/>
                </a:solidFill>
              </a:rPr>
              <a:t>       catch (</a:t>
            </a:r>
            <a:r>
              <a:rPr lang="en-US" dirty="0" err="1">
                <a:solidFill>
                  <a:schemeClr val="bg1"/>
                </a:solidFill>
              </a:rPr>
              <a:t>ArithmeticException</a:t>
            </a:r>
            <a:r>
              <a:rPr lang="en-US" dirty="0">
                <a:solidFill>
                  <a:schemeClr val="bg1"/>
                </a:solidFill>
              </a:rPr>
              <a:t> e) {</a:t>
            </a:r>
          </a:p>
          <a:p>
            <a:pPr>
              <a:buNone/>
            </a:pPr>
            <a:r>
              <a:rPr lang="en-US" dirty="0">
                <a:solidFill>
                  <a:schemeClr val="bg1"/>
                </a:solidFill>
              </a:rPr>
              <a:t>            </a:t>
            </a:r>
            <a:r>
              <a:rPr lang="en-US" dirty="0" err="1">
                <a:solidFill>
                  <a:schemeClr val="bg1"/>
                </a:solidFill>
              </a:rPr>
              <a:t>System.out.println</a:t>
            </a:r>
            <a:r>
              <a:rPr lang="en-US" dirty="0">
                <a:solidFill>
                  <a:schemeClr val="bg1"/>
                </a:solidFill>
              </a:rPr>
              <a:t>("Arithmetic Exception caught.");</a:t>
            </a:r>
          </a:p>
          <a:p>
            <a:pPr>
              <a:buNone/>
            </a:pPr>
            <a:r>
              <a:rPr lang="en-US" dirty="0">
                <a:solidFill>
                  <a:schemeClr val="bg1"/>
                </a:solidFill>
              </a:rPr>
              <a:t>        } </a:t>
            </a:r>
          </a:p>
          <a:p>
            <a:pPr>
              <a:buNone/>
            </a:pPr>
            <a:r>
              <a:rPr lang="en-US" dirty="0">
                <a:solidFill>
                  <a:schemeClr val="bg1"/>
                </a:solidFill>
              </a:rPr>
              <a:t>        catch (</a:t>
            </a:r>
            <a:r>
              <a:rPr lang="en-US" dirty="0" err="1">
                <a:solidFill>
                  <a:schemeClr val="bg1"/>
                </a:solidFill>
              </a:rPr>
              <a:t>ArrayIndexOutOfBoundsException</a:t>
            </a:r>
            <a:r>
              <a:rPr lang="en-US" dirty="0">
                <a:solidFill>
                  <a:schemeClr val="bg1"/>
                </a:solidFill>
              </a:rPr>
              <a:t> e) {</a:t>
            </a:r>
          </a:p>
          <a:p>
            <a:pPr>
              <a:buNone/>
            </a:pPr>
            <a:r>
              <a:rPr lang="en-US" dirty="0">
                <a:solidFill>
                  <a:schemeClr val="bg1"/>
                </a:solidFill>
              </a:rPr>
              <a:t>            </a:t>
            </a:r>
            <a:r>
              <a:rPr lang="en-US" dirty="0" err="1">
                <a:solidFill>
                  <a:schemeClr val="bg1"/>
                </a:solidFill>
              </a:rPr>
              <a:t>System.out.println</a:t>
            </a:r>
            <a:r>
              <a:rPr lang="en-US" dirty="0">
                <a:solidFill>
                  <a:schemeClr val="bg1"/>
                </a:solidFill>
              </a:rPr>
              <a:t>("Array index is out of bounds.");</a:t>
            </a:r>
          </a:p>
          <a:p>
            <a:pPr>
              <a:buNone/>
            </a:pPr>
            <a:r>
              <a:rPr lang="en-US" dirty="0">
                <a:solidFill>
                  <a:schemeClr val="bg1"/>
                </a:solidFill>
              </a:rPr>
              <a:t>        }</a:t>
            </a:r>
          </a:p>
          <a:p>
            <a:pPr>
              <a:buNone/>
            </a:pPr>
            <a:r>
              <a:rPr lang="en-US" dirty="0">
                <a:solidFill>
                  <a:schemeClr val="bg1"/>
                </a:solidFill>
              </a:rPr>
              <a:t>        catch (Exception e) {</a:t>
            </a:r>
          </a:p>
          <a:p>
            <a:pPr>
              <a:buNone/>
            </a:pPr>
            <a:r>
              <a:rPr lang="en-US" dirty="0">
                <a:solidFill>
                  <a:schemeClr val="bg1"/>
                </a:solidFill>
              </a:rPr>
              <a:t>            </a:t>
            </a:r>
            <a:r>
              <a:rPr lang="en-US" dirty="0" err="1">
                <a:solidFill>
                  <a:schemeClr val="bg1"/>
                </a:solidFill>
              </a:rPr>
              <a:t>System.out.println</a:t>
            </a:r>
            <a:r>
              <a:rPr lang="en-US" dirty="0">
                <a:solidFill>
                  <a:schemeClr val="bg1"/>
                </a:solidFill>
              </a:rPr>
              <a:t>("Some other exception occurred.");</a:t>
            </a:r>
          </a:p>
          <a:p>
            <a:pPr>
              <a:buNone/>
            </a:pPr>
            <a:r>
              <a:rPr lang="en-US" dirty="0">
                <a:solidFill>
                  <a:schemeClr val="bg1"/>
                </a:solidFill>
              </a:rPr>
              <a:t>        }</a:t>
            </a:r>
          </a:p>
          <a:p>
            <a:pPr>
              <a:buNone/>
            </a:pPr>
            <a:r>
              <a:rPr lang="en-US" dirty="0">
                <a:solidFill>
                  <a:schemeClr val="bg1"/>
                </a:solidFill>
              </a:rPr>
              <a:t>    }</a:t>
            </a:r>
          </a:p>
          <a:p>
            <a:pPr>
              <a:buNone/>
            </a:pPr>
            <a:r>
              <a:rPr lang="en-US" dirty="0">
                <a:solidFill>
                  <a:schemeClr val="bg1"/>
                </a:solidFill>
              </a:rPr>
              <a:t>}</a:t>
            </a:r>
          </a:p>
          <a:p>
            <a:pPr>
              <a:buNone/>
            </a:pPr>
            <a:endParaRPr lang="en-US"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descr="Multiple inheritance in Java"/>
          <p:cNvPicPr/>
          <p:nvPr/>
        </p:nvPicPr>
        <p:blipFill>
          <a:blip r:embed="rId2"/>
          <a:srcRect/>
          <a:stretch>
            <a:fillRect/>
          </a:stretch>
        </p:blipFill>
        <p:spPr bwMode="auto">
          <a:xfrm>
            <a:off x="857224" y="1357298"/>
            <a:ext cx="6686576" cy="3857652"/>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0"/>
            <a:ext cx="8229600" cy="1785950"/>
          </a:xfrm>
        </p:spPr>
        <p:txBody>
          <a:bodyPr/>
          <a:lstStyle/>
          <a:p>
            <a:pPr>
              <a:buNone/>
            </a:pPr>
            <a:r>
              <a:rPr lang="en-US" sz="3600" dirty="0">
                <a:solidFill>
                  <a:schemeClr val="bg1"/>
                </a:solidFill>
              </a:rPr>
              <a:t>finally Block</a:t>
            </a:r>
          </a:p>
          <a:p>
            <a:r>
              <a:rPr lang="en-US" sz="2800" dirty="0">
                <a:solidFill>
                  <a:schemeClr val="bg1"/>
                </a:solidFill>
              </a:rPr>
              <a:t>The finally block is always executed, whether an exception occurs or not.</a:t>
            </a:r>
            <a:endParaRPr lang="en-US" dirty="0">
              <a:solidFill>
                <a:schemeClr val="bg1"/>
              </a:solidFill>
            </a:endParaRPr>
          </a:p>
        </p:txBody>
      </p:sp>
      <p:sp>
        <p:nvSpPr>
          <p:cNvPr id="4" name="TextBox 3"/>
          <p:cNvSpPr txBox="1"/>
          <p:nvPr/>
        </p:nvSpPr>
        <p:spPr>
          <a:xfrm>
            <a:off x="642910" y="1714488"/>
            <a:ext cx="7786742" cy="4154984"/>
          </a:xfrm>
          <a:prstGeom prst="rect">
            <a:avLst/>
          </a:prstGeom>
          <a:noFill/>
          <a:ln>
            <a:solidFill>
              <a:schemeClr val="accent1"/>
            </a:solidFill>
          </a:ln>
        </p:spPr>
        <p:txBody>
          <a:bodyPr wrap="square" rtlCol="0">
            <a:spAutoFit/>
          </a:bodyPr>
          <a:lstStyle/>
          <a:p>
            <a:r>
              <a:rPr lang="en-US" sz="2400" dirty="0">
                <a:solidFill>
                  <a:schemeClr val="bg1"/>
                </a:solidFill>
              </a:rPr>
              <a:t>public class </a:t>
            </a:r>
            <a:r>
              <a:rPr lang="en-US" sz="2400" dirty="0" err="1">
                <a:solidFill>
                  <a:schemeClr val="bg1"/>
                </a:solidFill>
              </a:rPr>
              <a:t>FinallyExample</a:t>
            </a:r>
            <a:r>
              <a:rPr lang="en-US" sz="2400" dirty="0">
                <a:solidFill>
                  <a:schemeClr val="bg1"/>
                </a:solidFill>
              </a:rPr>
              <a:t> {</a:t>
            </a:r>
          </a:p>
          <a:p>
            <a:r>
              <a:rPr lang="en-US" sz="2400" dirty="0">
                <a:solidFill>
                  <a:schemeClr val="bg1"/>
                </a:solidFill>
              </a:rPr>
              <a:t>    public static void main(String[] </a:t>
            </a:r>
            <a:r>
              <a:rPr lang="en-US" sz="2400" dirty="0" err="1">
                <a:solidFill>
                  <a:schemeClr val="bg1"/>
                </a:solidFill>
              </a:rPr>
              <a:t>args</a:t>
            </a:r>
            <a:r>
              <a:rPr lang="en-US" sz="2400" dirty="0">
                <a:solidFill>
                  <a:schemeClr val="bg1"/>
                </a:solidFill>
              </a:rPr>
              <a:t>) {</a:t>
            </a:r>
          </a:p>
          <a:p>
            <a:r>
              <a:rPr lang="en-US" sz="2400" dirty="0">
                <a:solidFill>
                  <a:schemeClr val="bg1"/>
                </a:solidFill>
              </a:rPr>
              <a:t>        try {</a:t>
            </a:r>
          </a:p>
          <a:p>
            <a:r>
              <a:rPr lang="en-US" sz="2400" dirty="0">
                <a:solidFill>
                  <a:schemeClr val="bg1"/>
                </a:solidFill>
              </a:rPr>
              <a:t>            </a:t>
            </a:r>
            <a:r>
              <a:rPr lang="en-US" sz="2400" dirty="0" err="1">
                <a:solidFill>
                  <a:schemeClr val="bg1"/>
                </a:solidFill>
              </a:rPr>
              <a:t>int</a:t>
            </a:r>
            <a:r>
              <a:rPr lang="en-US" sz="2400" dirty="0">
                <a:solidFill>
                  <a:schemeClr val="bg1"/>
                </a:solidFill>
              </a:rPr>
              <a:t> num = 10 / 0;</a:t>
            </a:r>
          </a:p>
          <a:p>
            <a:r>
              <a:rPr lang="en-US" sz="2400" dirty="0">
                <a:solidFill>
                  <a:schemeClr val="bg1"/>
                </a:solidFill>
              </a:rPr>
              <a:t>        } catch (</a:t>
            </a:r>
            <a:r>
              <a:rPr lang="en-US" sz="2400" dirty="0" err="1">
                <a:solidFill>
                  <a:schemeClr val="bg1"/>
                </a:solidFill>
              </a:rPr>
              <a:t>ArithmeticException</a:t>
            </a:r>
            <a:r>
              <a:rPr lang="en-US" sz="2400" dirty="0">
                <a:solidFill>
                  <a:schemeClr val="bg1"/>
                </a:solidFill>
              </a:rPr>
              <a:t> e) {</a:t>
            </a:r>
          </a:p>
          <a:p>
            <a:r>
              <a:rPr lang="en-US" sz="2400" dirty="0">
                <a:solidFill>
                  <a:schemeClr val="bg1"/>
                </a:solidFill>
              </a:rPr>
              <a:t>            </a:t>
            </a:r>
            <a:r>
              <a:rPr lang="en-US" sz="2400" dirty="0" err="1">
                <a:solidFill>
                  <a:schemeClr val="bg1"/>
                </a:solidFill>
              </a:rPr>
              <a:t>System.out.println</a:t>
            </a:r>
            <a:r>
              <a:rPr lang="en-US" sz="2400" dirty="0">
                <a:solidFill>
                  <a:schemeClr val="bg1"/>
                </a:solidFill>
              </a:rPr>
              <a:t>("Exception caught: " + e);</a:t>
            </a:r>
          </a:p>
          <a:p>
            <a:r>
              <a:rPr lang="en-US" sz="2400" dirty="0">
                <a:solidFill>
                  <a:schemeClr val="bg1"/>
                </a:solidFill>
              </a:rPr>
              <a:t>        } finally {</a:t>
            </a:r>
          </a:p>
          <a:p>
            <a:r>
              <a:rPr lang="en-US" sz="2400" dirty="0">
                <a:solidFill>
                  <a:schemeClr val="bg1"/>
                </a:solidFill>
              </a:rPr>
              <a:t>            </a:t>
            </a:r>
            <a:r>
              <a:rPr lang="en-US" sz="2400" dirty="0" err="1">
                <a:solidFill>
                  <a:schemeClr val="bg1"/>
                </a:solidFill>
              </a:rPr>
              <a:t>System.out.println</a:t>
            </a:r>
            <a:r>
              <a:rPr lang="en-US" sz="2400" dirty="0">
                <a:solidFill>
                  <a:schemeClr val="bg1"/>
                </a:solidFill>
              </a:rPr>
              <a:t>("Finally block executed.");</a:t>
            </a:r>
          </a:p>
          <a:p>
            <a:r>
              <a:rPr lang="en-US" sz="2400" dirty="0">
                <a:solidFill>
                  <a:schemeClr val="bg1"/>
                </a:solidFill>
              </a:rPr>
              <a:t>        }</a:t>
            </a:r>
          </a:p>
          <a:p>
            <a:r>
              <a:rPr lang="en-US" sz="2400" dirty="0">
                <a:solidFill>
                  <a:schemeClr val="bg1"/>
                </a:solidFill>
              </a:rPr>
              <a:t>    }</a:t>
            </a:r>
          </a:p>
          <a:p>
            <a:r>
              <a:rPr lang="en-US" sz="2400" dirty="0">
                <a:solidFill>
                  <a:schemeClr val="bg1"/>
                </a:solidFill>
              </a:rPr>
              <a:t>}</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0"/>
            <a:ext cx="8229600" cy="1785950"/>
          </a:xfrm>
        </p:spPr>
        <p:txBody>
          <a:bodyPr/>
          <a:lstStyle/>
          <a:p>
            <a:pPr>
              <a:buNone/>
            </a:pPr>
            <a:r>
              <a:rPr lang="en-US" sz="3600" dirty="0">
                <a:solidFill>
                  <a:schemeClr val="bg1"/>
                </a:solidFill>
              </a:rPr>
              <a:t>throw Keyword</a:t>
            </a:r>
          </a:p>
          <a:p>
            <a:r>
              <a:rPr lang="en-US" sz="2800" dirty="0">
                <a:solidFill>
                  <a:schemeClr val="bg1"/>
                </a:solidFill>
              </a:rPr>
              <a:t>The throw keyword is used to explicitly throw an exception.</a:t>
            </a:r>
            <a:endParaRPr lang="en-US" dirty="0">
              <a:solidFill>
                <a:schemeClr val="bg1"/>
              </a:solidFill>
            </a:endParaRPr>
          </a:p>
        </p:txBody>
      </p:sp>
      <p:sp>
        <p:nvSpPr>
          <p:cNvPr id="4" name="TextBox 3"/>
          <p:cNvSpPr txBox="1"/>
          <p:nvPr/>
        </p:nvSpPr>
        <p:spPr>
          <a:xfrm>
            <a:off x="642910" y="1714488"/>
            <a:ext cx="7786742" cy="5262979"/>
          </a:xfrm>
          <a:prstGeom prst="rect">
            <a:avLst/>
          </a:prstGeom>
          <a:noFill/>
          <a:ln>
            <a:solidFill>
              <a:schemeClr val="accent1"/>
            </a:solidFill>
          </a:ln>
        </p:spPr>
        <p:txBody>
          <a:bodyPr wrap="square" rtlCol="0">
            <a:spAutoFit/>
          </a:bodyPr>
          <a:lstStyle/>
          <a:p>
            <a:r>
              <a:rPr lang="en-US" sz="2400" dirty="0">
                <a:solidFill>
                  <a:schemeClr val="bg1"/>
                </a:solidFill>
              </a:rPr>
              <a:t>public class </a:t>
            </a:r>
            <a:r>
              <a:rPr lang="en-US" sz="2400" dirty="0" err="1">
                <a:solidFill>
                  <a:schemeClr val="bg1"/>
                </a:solidFill>
              </a:rPr>
              <a:t>ThrowExample</a:t>
            </a:r>
            <a:r>
              <a:rPr lang="en-US" sz="2400" dirty="0">
                <a:solidFill>
                  <a:schemeClr val="bg1"/>
                </a:solidFill>
              </a:rPr>
              <a:t> {</a:t>
            </a:r>
          </a:p>
          <a:p>
            <a:r>
              <a:rPr lang="en-US" sz="2400" dirty="0">
                <a:solidFill>
                  <a:schemeClr val="bg1"/>
                </a:solidFill>
              </a:rPr>
              <a:t>    static void </a:t>
            </a:r>
            <a:r>
              <a:rPr lang="en-US" sz="2400" dirty="0" err="1">
                <a:solidFill>
                  <a:schemeClr val="bg1"/>
                </a:solidFill>
              </a:rPr>
              <a:t>checkAge</a:t>
            </a:r>
            <a:r>
              <a:rPr lang="en-US" sz="2400" dirty="0">
                <a:solidFill>
                  <a:schemeClr val="bg1"/>
                </a:solidFill>
              </a:rPr>
              <a:t>(</a:t>
            </a:r>
            <a:r>
              <a:rPr lang="en-US" sz="2400" dirty="0" err="1">
                <a:solidFill>
                  <a:schemeClr val="bg1"/>
                </a:solidFill>
              </a:rPr>
              <a:t>int</a:t>
            </a:r>
            <a:r>
              <a:rPr lang="en-US" sz="2400" dirty="0">
                <a:solidFill>
                  <a:schemeClr val="bg1"/>
                </a:solidFill>
              </a:rPr>
              <a:t> age) {</a:t>
            </a:r>
          </a:p>
          <a:p>
            <a:r>
              <a:rPr lang="en-US" sz="2400" dirty="0">
                <a:solidFill>
                  <a:schemeClr val="bg1"/>
                </a:solidFill>
              </a:rPr>
              <a:t>        if (age &lt; 18) {</a:t>
            </a:r>
          </a:p>
          <a:p>
            <a:r>
              <a:rPr lang="en-US" sz="2400" dirty="0">
                <a:solidFill>
                  <a:schemeClr val="bg1"/>
                </a:solidFill>
              </a:rPr>
              <a:t>            throw new </a:t>
            </a:r>
            <a:r>
              <a:rPr lang="en-US" sz="2400" dirty="0" err="1">
                <a:solidFill>
                  <a:schemeClr val="bg1"/>
                </a:solidFill>
              </a:rPr>
              <a:t>ArithmeticException</a:t>
            </a:r>
            <a:r>
              <a:rPr lang="en-US" sz="2400" dirty="0">
                <a:solidFill>
                  <a:schemeClr val="bg1"/>
                </a:solidFill>
              </a:rPr>
              <a:t>("Not eligible to vote.");</a:t>
            </a:r>
          </a:p>
          <a:p>
            <a:r>
              <a:rPr lang="en-US" sz="2400" dirty="0">
                <a:solidFill>
                  <a:schemeClr val="bg1"/>
                </a:solidFill>
              </a:rPr>
              <a:t>        } else {</a:t>
            </a:r>
          </a:p>
          <a:p>
            <a:r>
              <a:rPr lang="en-US" sz="2400" dirty="0">
                <a:solidFill>
                  <a:schemeClr val="bg1"/>
                </a:solidFill>
              </a:rPr>
              <a:t>            </a:t>
            </a:r>
            <a:r>
              <a:rPr lang="en-US" sz="2400" dirty="0" err="1">
                <a:solidFill>
                  <a:schemeClr val="bg1"/>
                </a:solidFill>
              </a:rPr>
              <a:t>System.out.println</a:t>
            </a:r>
            <a:r>
              <a:rPr lang="en-US" sz="2400" dirty="0">
                <a:solidFill>
                  <a:schemeClr val="bg1"/>
                </a:solidFill>
              </a:rPr>
              <a:t>("Eligible to vote.");</a:t>
            </a:r>
          </a:p>
          <a:p>
            <a:r>
              <a:rPr lang="en-US" sz="2400" dirty="0">
                <a:solidFill>
                  <a:schemeClr val="bg1"/>
                </a:solidFill>
              </a:rPr>
              <a:t>        }</a:t>
            </a:r>
          </a:p>
          <a:p>
            <a:r>
              <a:rPr lang="en-US" sz="2400" dirty="0">
                <a:solidFill>
                  <a:schemeClr val="bg1"/>
                </a:solidFill>
              </a:rPr>
              <a:t>    }</a:t>
            </a:r>
          </a:p>
          <a:p>
            <a:endParaRPr lang="en-US" sz="2400" dirty="0">
              <a:solidFill>
                <a:schemeClr val="bg1"/>
              </a:solidFill>
            </a:endParaRPr>
          </a:p>
          <a:p>
            <a:r>
              <a:rPr lang="en-US" sz="2400" dirty="0">
                <a:solidFill>
                  <a:schemeClr val="bg1"/>
                </a:solidFill>
              </a:rPr>
              <a:t>    public static void main(String[] </a:t>
            </a:r>
            <a:r>
              <a:rPr lang="en-US" sz="2400" dirty="0" err="1">
                <a:solidFill>
                  <a:schemeClr val="bg1"/>
                </a:solidFill>
              </a:rPr>
              <a:t>args</a:t>
            </a:r>
            <a:r>
              <a:rPr lang="en-US" sz="2400" dirty="0">
                <a:solidFill>
                  <a:schemeClr val="bg1"/>
                </a:solidFill>
              </a:rPr>
              <a:t>) {</a:t>
            </a:r>
          </a:p>
          <a:p>
            <a:r>
              <a:rPr lang="en-US" sz="2400" dirty="0">
                <a:solidFill>
                  <a:schemeClr val="bg1"/>
                </a:solidFill>
              </a:rPr>
              <a:t>        </a:t>
            </a:r>
            <a:r>
              <a:rPr lang="en-US" sz="2400" dirty="0" err="1">
                <a:solidFill>
                  <a:schemeClr val="bg1"/>
                </a:solidFill>
              </a:rPr>
              <a:t>checkAge</a:t>
            </a:r>
            <a:r>
              <a:rPr lang="en-US" sz="2400" dirty="0">
                <a:solidFill>
                  <a:schemeClr val="bg1"/>
                </a:solidFill>
              </a:rPr>
              <a:t>(16); // This will throw an exception</a:t>
            </a:r>
          </a:p>
          <a:p>
            <a:r>
              <a:rPr lang="en-US" sz="2400" dirty="0">
                <a:solidFill>
                  <a:schemeClr val="bg1"/>
                </a:solidFill>
              </a:rPr>
              <a:t>    }</a:t>
            </a:r>
          </a:p>
          <a:p>
            <a:r>
              <a:rPr lang="en-US" sz="2400" dirty="0">
                <a:solidFill>
                  <a:schemeClr val="bg1"/>
                </a:solidFill>
              </a:rPr>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0"/>
            <a:ext cx="8229600" cy="1785950"/>
          </a:xfrm>
        </p:spPr>
        <p:txBody>
          <a:bodyPr/>
          <a:lstStyle/>
          <a:p>
            <a:pPr>
              <a:buNone/>
            </a:pPr>
            <a:r>
              <a:rPr lang="en-US" sz="3600" dirty="0">
                <a:solidFill>
                  <a:schemeClr val="bg1"/>
                </a:solidFill>
              </a:rPr>
              <a:t>throws Keyword</a:t>
            </a:r>
          </a:p>
          <a:p>
            <a:r>
              <a:rPr lang="en-US" sz="2800" dirty="0">
                <a:solidFill>
                  <a:schemeClr val="bg1"/>
                </a:solidFill>
              </a:rPr>
              <a:t>The throws keyword is used in method declarations to specify that a method may throw an exception.</a:t>
            </a:r>
            <a:endParaRPr lang="en-US" dirty="0">
              <a:solidFill>
                <a:schemeClr val="bg1"/>
              </a:solidFill>
            </a:endParaRPr>
          </a:p>
        </p:txBody>
      </p:sp>
      <p:sp>
        <p:nvSpPr>
          <p:cNvPr id="4" name="TextBox 3"/>
          <p:cNvSpPr txBox="1"/>
          <p:nvPr/>
        </p:nvSpPr>
        <p:spPr>
          <a:xfrm>
            <a:off x="642910" y="1714488"/>
            <a:ext cx="7786742" cy="5170646"/>
          </a:xfrm>
          <a:prstGeom prst="rect">
            <a:avLst/>
          </a:prstGeom>
          <a:noFill/>
          <a:ln>
            <a:solidFill>
              <a:schemeClr val="accent1"/>
            </a:solidFill>
          </a:ln>
        </p:spPr>
        <p:txBody>
          <a:bodyPr wrap="square" rtlCol="0">
            <a:spAutoFit/>
          </a:bodyPr>
          <a:lstStyle/>
          <a:p>
            <a:r>
              <a:rPr lang="en-US" sz="2200" dirty="0">
                <a:solidFill>
                  <a:schemeClr val="bg1"/>
                </a:solidFill>
              </a:rPr>
              <a:t>import </a:t>
            </a:r>
            <a:r>
              <a:rPr lang="en-US" sz="2200" dirty="0" err="1">
                <a:solidFill>
                  <a:schemeClr val="bg1"/>
                </a:solidFill>
              </a:rPr>
              <a:t>java.io.IOException</a:t>
            </a:r>
            <a:r>
              <a:rPr lang="en-US" sz="2200" dirty="0">
                <a:solidFill>
                  <a:schemeClr val="bg1"/>
                </a:solidFill>
              </a:rPr>
              <a:t>;</a:t>
            </a:r>
          </a:p>
          <a:p>
            <a:endParaRPr lang="en-US" sz="2200" dirty="0">
              <a:solidFill>
                <a:schemeClr val="bg1"/>
              </a:solidFill>
            </a:endParaRPr>
          </a:p>
          <a:p>
            <a:r>
              <a:rPr lang="en-US" sz="2200" dirty="0">
                <a:solidFill>
                  <a:schemeClr val="bg1"/>
                </a:solidFill>
              </a:rPr>
              <a:t>public class </a:t>
            </a:r>
            <a:r>
              <a:rPr lang="en-US" sz="2200" dirty="0" err="1">
                <a:solidFill>
                  <a:schemeClr val="bg1"/>
                </a:solidFill>
              </a:rPr>
              <a:t>ThrowsExample</a:t>
            </a:r>
            <a:r>
              <a:rPr lang="en-US" sz="2200" dirty="0">
                <a:solidFill>
                  <a:schemeClr val="bg1"/>
                </a:solidFill>
              </a:rPr>
              <a:t> {</a:t>
            </a:r>
          </a:p>
          <a:p>
            <a:r>
              <a:rPr lang="en-US" sz="2200" dirty="0">
                <a:solidFill>
                  <a:schemeClr val="bg1"/>
                </a:solidFill>
              </a:rPr>
              <a:t>    static void </a:t>
            </a:r>
            <a:r>
              <a:rPr lang="en-US" sz="2200" dirty="0" err="1">
                <a:solidFill>
                  <a:schemeClr val="bg1"/>
                </a:solidFill>
              </a:rPr>
              <a:t>readFile</a:t>
            </a:r>
            <a:r>
              <a:rPr lang="en-US" sz="2200" dirty="0">
                <a:solidFill>
                  <a:schemeClr val="bg1"/>
                </a:solidFill>
              </a:rPr>
              <a:t>() throws </a:t>
            </a:r>
            <a:r>
              <a:rPr lang="en-US" sz="2200" dirty="0" err="1">
                <a:solidFill>
                  <a:schemeClr val="bg1"/>
                </a:solidFill>
              </a:rPr>
              <a:t>IOException</a:t>
            </a:r>
            <a:r>
              <a:rPr lang="en-US" sz="2200" dirty="0">
                <a:solidFill>
                  <a:schemeClr val="bg1"/>
                </a:solidFill>
              </a:rPr>
              <a:t> {</a:t>
            </a:r>
          </a:p>
          <a:p>
            <a:r>
              <a:rPr lang="en-US" sz="2200" dirty="0">
                <a:solidFill>
                  <a:schemeClr val="bg1"/>
                </a:solidFill>
              </a:rPr>
              <a:t>        throw new </a:t>
            </a:r>
            <a:r>
              <a:rPr lang="en-US" sz="2200" dirty="0" err="1">
                <a:solidFill>
                  <a:schemeClr val="bg1"/>
                </a:solidFill>
              </a:rPr>
              <a:t>IOException</a:t>
            </a:r>
            <a:r>
              <a:rPr lang="en-US" sz="2200" dirty="0">
                <a:solidFill>
                  <a:schemeClr val="bg1"/>
                </a:solidFill>
              </a:rPr>
              <a:t>("File not found.");</a:t>
            </a:r>
          </a:p>
          <a:p>
            <a:r>
              <a:rPr lang="en-US" sz="2200" dirty="0">
                <a:solidFill>
                  <a:schemeClr val="bg1"/>
                </a:solidFill>
              </a:rPr>
              <a:t>    }</a:t>
            </a:r>
          </a:p>
          <a:p>
            <a:endParaRPr lang="en-US" sz="2200" dirty="0">
              <a:solidFill>
                <a:schemeClr val="bg1"/>
              </a:solidFill>
            </a:endParaRPr>
          </a:p>
          <a:p>
            <a:r>
              <a:rPr lang="en-US" sz="2200" dirty="0">
                <a:solidFill>
                  <a:schemeClr val="bg1"/>
                </a:solidFill>
              </a:rPr>
              <a:t>    public static void main(String[] </a:t>
            </a:r>
            <a:r>
              <a:rPr lang="en-US" sz="2200" dirty="0" err="1">
                <a:solidFill>
                  <a:schemeClr val="bg1"/>
                </a:solidFill>
              </a:rPr>
              <a:t>args</a:t>
            </a:r>
            <a:r>
              <a:rPr lang="en-US" sz="2200" dirty="0">
                <a:solidFill>
                  <a:schemeClr val="bg1"/>
                </a:solidFill>
              </a:rPr>
              <a:t>) {</a:t>
            </a:r>
          </a:p>
          <a:p>
            <a:r>
              <a:rPr lang="en-US" sz="2200" dirty="0">
                <a:solidFill>
                  <a:schemeClr val="bg1"/>
                </a:solidFill>
              </a:rPr>
              <a:t>        try {</a:t>
            </a:r>
          </a:p>
          <a:p>
            <a:r>
              <a:rPr lang="en-US" sz="2200" dirty="0">
                <a:solidFill>
                  <a:schemeClr val="bg1"/>
                </a:solidFill>
              </a:rPr>
              <a:t>            </a:t>
            </a:r>
            <a:r>
              <a:rPr lang="en-US" sz="2200" dirty="0" err="1">
                <a:solidFill>
                  <a:schemeClr val="bg1"/>
                </a:solidFill>
              </a:rPr>
              <a:t>readFile</a:t>
            </a:r>
            <a:r>
              <a:rPr lang="en-US" sz="2200" dirty="0">
                <a:solidFill>
                  <a:schemeClr val="bg1"/>
                </a:solidFill>
              </a:rPr>
              <a:t>();</a:t>
            </a:r>
          </a:p>
          <a:p>
            <a:r>
              <a:rPr lang="en-US" sz="2200" dirty="0">
                <a:solidFill>
                  <a:schemeClr val="bg1"/>
                </a:solidFill>
              </a:rPr>
              <a:t>        } catch (</a:t>
            </a:r>
            <a:r>
              <a:rPr lang="en-US" sz="2200" dirty="0" err="1">
                <a:solidFill>
                  <a:schemeClr val="bg1"/>
                </a:solidFill>
              </a:rPr>
              <a:t>IOException</a:t>
            </a:r>
            <a:r>
              <a:rPr lang="en-US" sz="2200" dirty="0">
                <a:solidFill>
                  <a:schemeClr val="bg1"/>
                </a:solidFill>
              </a:rPr>
              <a:t> e) {</a:t>
            </a:r>
          </a:p>
          <a:p>
            <a:r>
              <a:rPr lang="en-US" sz="2200" dirty="0">
                <a:solidFill>
                  <a:schemeClr val="bg1"/>
                </a:solidFill>
              </a:rPr>
              <a:t>            </a:t>
            </a:r>
            <a:r>
              <a:rPr lang="en-US" sz="2200" dirty="0" err="1">
                <a:solidFill>
                  <a:schemeClr val="bg1"/>
                </a:solidFill>
              </a:rPr>
              <a:t>System.out.println</a:t>
            </a:r>
            <a:r>
              <a:rPr lang="en-US" sz="2200" dirty="0">
                <a:solidFill>
                  <a:schemeClr val="bg1"/>
                </a:solidFill>
              </a:rPr>
              <a:t>("Exception handled: " + </a:t>
            </a:r>
            <a:r>
              <a:rPr lang="en-US" sz="2200" dirty="0" err="1">
                <a:solidFill>
                  <a:schemeClr val="bg1"/>
                </a:solidFill>
              </a:rPr>
              <a:t>e.getMessage</a:t>
            </a:r>
            <a:r>
              <a:rPr lang="en-US" sz="2200" dirty="0">
                <a:solidFill>
                  <a:schemeClr val="bg1"/>
                </a:solidFill>
              </a:rPr>
              <a:t>());</a:t>
            </a:r>
          </a:p>
          <a:p>
            <a:r>
              <a:rPr lang="en-US" sz="2200" dirty="0">
                <a:solidFill>
                  <a:schemeClr val="bg1"/>
                </a:solidFill>
              </a:rPr>
              <a:t>        }</a:t>
            </a:r>
          </a:p>
          <a:p>
            <a:r>
              <a:rPr lang="en-US" sz="2200" dirty="0">
                <a:solidFill>
                  <a:schemeClr val="bg1"/>
                </a:solidFill>
              </a:rPr>
              <a:t>    }</a:t>
            </a:r>
          </a:p>
          <a:p>
            <a:r>
              <a:rPr lang="en-US" sz="2200" dirty="0">
                <a:solidFill>
                  <a:schemeClr val="bg1"/>
                </a:solidFill>
              </a:rPr>
              <a:t>}</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User-Defined Exception</a:t>
            </a:r>
          </a:p>
        </p:txBody>
      </p:sp>
      <p:sp>
        <p:nvSpPr>
          <p:cNvPr id="3" name="Content Placeholder 2"/>
          <p:cNvSpPr>
            <a:spLocks noGrp="1"/>
          </p:cNvSpPr>
          <p:nvPr>
            <p:ph idx="1"/>
          </p:nvPr>
        </p:nvSpPr>
        <p:spPr/>
        <p:txBody>
          <a:bodyPr>
            <a:normAutofit/>
          </a:bodyPr>
          <a:lstStyle/>
          <a:p>
            <a:pPr algn="just"/>
            <a:r>
              <a:rPr lang="en-US" sz="2800" dirty="0">
                <a:solidFill>
                  <a:schemeClr val="bg1"/>
                </a:solidFill>
              </a:rPr>
              <a:t>In Java, we can create our own custom exceptions (user-defined exceptions) by extending the Exception class or </a:t>
            </a:r>
            <a:r>
              <a:rPr lang="en-US" sz="2800" dirty="0" err="1">
                <a:solidFill>
                  <a:schemeClr val="bg1"/>
                </a:solidFill>
              </a:rPr>
              <a:t>RuntimeException</a:t>
            </a:r>
            <a:r>
              <a:rPr lang="en-US" sz="2800" dirty="0">
                <a:solidFill>
                  <a:schemeClr val="bg1"/>
                </a:solidFill>
              </a:rPr>
              <a:t> class. This helps in handling specific application-related errors in a meaningful way.</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2852"/>
            <a:ext cx="8229600" cy="5983311"/>
          </a:xfrm>
        </p:spPr>
        <p:txBody>
          <a:bodyPr/>
          <a:lstStyle/>
          <a:p>
            <a:pPr>
              <a:buNone/>
            </a:pPr>
            <a:r>
              <a:rPr lang="en-US" b="1" dirty="0">
                <a:solidFill>
                  <a:schemeClr val="bg1"/>
                </a:solidFill>
              </a:rPr>
              <a:t>Why Use User-Defined Exceptions?</a:t>
            </a:r>
          </a:p>
          <a:p>
            <a:pPr>
              <a:buNone/>
            </a:pPr>
            <a:endParaRPr lang="en-US" b="1" dirty="0">
              <a:solidFill>
                <a:schemeClr val="bg1"/>
              </a:solidFill>
            </a:endParaRPr>
          </a:p>
          <a:p>
            <a:pPr algn="just"/>
            <a:r>
              <a:rPr lang="en-US" b="1" dirty="0">
                <a:solidFill>
                  <a:schemeClr val="bg1"/>
                </a:solidFill>
              </a:rPr>
              <a:t>More Meaningful Error Messages</a:t>
            </a:r>
            <a:r>
              <a:rPr lang="en-US" dirty="0">
                <a:solidFill>
                  <a:schemeClr val="bg1"/>
                </a:solidFill>
              </a:rPr>
              <a:t> – Default exceptions like </a:t>
            </a:r>
            <a:r>
              <a:rPr lang="en-US" dirty="0" err="1">
                <a:solidFill>
                  <a:schemeClr val="bg1"/>
                </a:solidFill>
              </a:rPr>
              <a:t>NullPointerException</a:t>
            </a:r>
            <a:r>
              <a:rPr lang="en-US" dirty="0">
                <a:solidFill>
                  <a:schemeClr val="bg1"/>
                </a:solidFill>
              </a:rPr>
              <a:t> and </a:t>
            </a:r>
            <a:r>
              <a:rPr lang="en-US" dirty="0" err="1">
                <a:solidFill>
                  <a:schemeClr val="bg1"/>
                </a:solidFill>
              </a:rPr>
              <a:t>IOException</a:t>
            </a:r>
            <a:r>
              <a:rPr lang="en-US" dirty="0">
                <a:solidFill>
                  <a:schemeClr val="bg1"/>
                </a:solidFill>
              </a:rPr>
              <a:t> may not always be clear for specific use cases.</a:t>
            </a:r>
          </a:p>
          <a:p>
            <a:pPr algn="just"/>
            <a:r>
              <a:rPr lang="en-US" b="1" dirty="0">
                <a:solidFill>
                  <a:schemeClr val="bg1"/>
                </a:solidFill>
              </a:rPr>
              <a:t>Improves Readability</a:t>
            </a:r>
            <a:r>
              <a:rPr lang="en-US" dirty="0">
                <a:solidFill>
                  <a:schemeClr val="bg1"/>
                </a:solidFill>
              </a:rPr>
              <a:t> – Helps distinguish between different types of errors.</a:t>
            </a:r>
          </a:p>
          <a:p>
            <a:pPr algn="just"/>
            <a:r>
              <a:rPr lang="en-US" b="1" dirty="0">
                <a:solidFill>
                  <a:schemeClr val="bg1"/>
                </a:solidFill>
              </a:rPr>
              <a:t>Enforces Business Logic</a:t>
            </a:r>
            <a:r>
              <a:rPr lang="en-US" dirty="0">
                <a:solidFill>
                  <a:schemeClr val="bg1"/>
                </a:solidFill>
              </a:rPr>
              <a:t> – Ensures specific conditions are met in an application.</a:t>
            </a:r>
          </a:p>
          <a:p>
            <a:pPr>
              <a:buNone/>
            </a:pPr>
            <a:endParaRPr lang="en-US" dirty="0">
              <a:solidFill>
                <a:schemeClr val="bg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fontScale="92500" lnSpcReduction="10000"/>
          </a:bodyPr>
          <a:lstStyle/>
          <a:p>
            <a:pPr>
              <a:buNone/>
            </a:pPr>
            <a:r>
              <a:rPr lang="en-US" b="1" dirty="0">
                <a:solidFill>
                  <a:schemeClr val="bg1"/>
                </a:solidFill>
              </a:rPr>
              <a:t>Steps to Create a User-Defined Exception</a:t>
            </a:r>
          </a:p>
          <a:p>
            <a:pPr algn="just">
              <a:buNone/>
            </a:pPr>
            <a:endParaRPr lang="en-US" b="1" dirty="0">
              <a:solidFill>
                <a:schemeClr val="bg1"/>
              </a:solidFill>
            </a:endParaRPr>
          </a:p>
          <a:p>
            <a:pPr lvl="1" algn="just"/>
            <a:r>
              <a:rPr lang="en-US" dirty="0">
                <a:solidFill>
                  <a:schemeClr val="bg1"/>
                </a:solidFill>
              </a:rPr>
              <a:t>Create a class that extends Exception (for checked exceptions) or </a:t>
            </a:r>
            <a:r>
              <a:rPr lang="en-US" dirty="0" err="1">
                <a:solidFill>
                  <a:schemeClr val="bg1"/>
                </a:solidFill>
              </a:rPr>
              <a:t>RuntimeException</a:t>
            </a:r>
            <a:r>
              <a:rPr lang="en-US" dirty="0">
                <a:solidFill>
                  <a:schemeClr val="bg1"/>
                </a:solidFill>
              </a:rPr>
              <a:t> (for unchecked exceptions).</a:t>
            </a:r>
          </a:p>
          <a:p>
            <a:pPr lvl="1" algn="just"/>
            <a:endParaRPr lang="en-US" dirty="0">
              <a:solidFill>
                <a:schemeClr val="bg1"/>
              </a:solidFill>
            </a:endParaRPr>
          </a:p>
          <a:p>
            <a:pPr lvl="1" algn="just"/>
            <a:r>
              <a:rPr lang="en-US" dirty="0">
                <a:solidFill>
                  <a:schemeClr val="bg1"/>
                </a:solidFill>
              </a:rPr>
              <a:t>Define a constructor that calls the </a:t>
            </a:r>
            <a:r>
              <a:rPr lang="en-US" dirty="0" err="1">
                <a:solidFill>
                  <a:schemeClr val="bg1"/>
                </a:solidFill>
              </a:rPr>
              <a:t>superclass</a:t>
            </a:r>
            <a:r>
              <a:rPr lang="en-US" dirty="0">
                <a:solidFill>
                  <a:schemeClr val="bg1"/>
                </a:solidFill>
              </a:rPr>
              <a:t> constructor (super(message)).</a:t>
            </a:r>
          </a:p>
          <a:p>
            <a:pPr lvl="1" algn="just"/>
            <a:endParaRPr lang="en-US" dirty="0">
              <a:solidFill>
                <a:schemeClr val="bg1"/>
              </a:solidFill>
            </a:endParaRPr>
          </a:p>
          <a:p>
            <a:pPr lvl="1" algn="just"/>
            <a:r>
              <a:rPr lang="en-US" dirty="0">
                <a:solidFill>
                  <a:schemeClr val="bg1"/>
                </a:solidFill>
              </a:rPr>
              <a:t>Throw this exception in the program when needed using the throw keyword.</a:t>
            </a:r>
          </a:p>
          <a:p>
            <a:pPr lvl="1" algn="just"/>
            <a:endParaRPr lang="en-US" dirty="0">
              <a:solidFill>
                <a:schemeClr val="bg1"/>
              </a:solidFill>
            </a:endParaRPr>
          </a:p>
          <a:p>
            <a:pPr lvl="1" algn="just"/>
            <a:r>
              <a:rPr lang="en-US" dirty="0">
                <a:solidFill>
                  <a:schemeClr val="bg1"/>
                </a:solidFill>
              </a:rPr>
              <a:t>Catch and handle the exception using try-catch.</a:t>
            </a:r>
          </a:p>
          <a:p>
            <a:pPr algn="just">
              <a:buNone/>
            </a:pPr>
            <a:endParaRPr lang="en-US" dirty="0">
              <a:solidFill>
                <a:schemeClr val="bg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357982"/>
          </a:xfrm>
        </p:spPr>
        <p:txBody>
          <a:bodyPr>
            <a:normAutofit fontScale="47500" lnSpcReduction="20000"/>
          </a:bodyPr>
          <a:lstStyle/>
          <a:p>
            <a:pPr>
              <a:buNone/>
            </a:pPr>
            <a:r>
              <a:rPr lang="en-US" dirty="0">
                <a:solidFill>
                  <a:schemeClr val="bg1"/>
                </a:solidFill>
              </a:rPr>
              <a:t>// Step 1: Create a custom exception class</a:t>
            </a:r>
          </a:p>
          <a:p>
            <a:pPr>
              <a:buNone/>
            </a:pPr>
            <a:r>
              <a:rPr lang="en-US" dirty="0">
                <a:solidFill>
                  <a:schemeClr val="bg1"/>
                </a:solidFill>
              </a:rPr>
              <a:t>class </a:t>
            </a:r>
            <a:r>
              <a:rPr lang="en-US" dirty="0" err="1">
                <a:solidFill>
                  <a:schemeClr val="bg1"/>
                </a:solidFill>
              </a:rPr>
              <a:t>AgeException</a:t>
            </a:r>
            <a:r>
              <a:rPr lang="en-US" dirty="0">
                <a:solidFill>
                  <a:schemeClr val="bg1"/>
                </a:solidFill>
              </a:rPr>
              <a:t> extends Exception {</a:t>
            </a:r>
          </a:p>
          <a:p>
            <a:pPr>
              <a:buNone/>
            </a:pPr>
            <a:r>
              <a:rPr lang="en-US" dirty="0">
                <a:solidFill>
                  <a:schemeClr val="bg1"/>
                </a:solidFill>
              </a:rPr>
              <a:t>    public </a:t>
            </a:r>
            <a:r>
              <a:rPr lang="en-US" dirty="0" err="1">
                <a:solidFill>
                  <a:schemeClr val="bg1"/>
                </a:solidFill>
              </a:rPr>
              <a:t>AgeException</a:t>
            </a:r>
            <a:r>
              <a:rPr lang="en-US" dirty="0">
                <a:solidFill>
                  <a:schemeClr val="bg1"/>
                </a:solidFill>
              </a:rPr>
              <a:t>(String message) {</a:t>
            </a:r>
          </a:p>
          <a:p>
            <a:pPr>
              <a:buNone/>
            </a:pPr>
            <a:r>
              <a:rPr lang="en-US" dirty="0">
                <a:solidFill>
                  <a:schemeClr val="bg1"/>
                </a:solidFill>
              </a:rPr>
              <a:t>        super(message); // Calling Exception class constructor</a:t>
            </a:r>
          </a:p>
          <a:p>
            <a:pPr>
              <a:buNone/>
            </a:pPr>
            <a:r>
              <a:rPr lang="en-US" dirty="0">
                <a:solidFill>
                  <a:schemeClr val="bg1"/>
                </a:solidFill>
              </a:rPr>
              <a:t>    }</a:t>
            </a:r>
          </a:p>
          <a:p>
            <a:pPr>
              <a:buNone/>
            </a:pPr>
            <a:r>
              <a:rPr lang="en-US" dirty="0">
                <a:solidFill>
                  <a:schemeClr val="bg1"/>
                </a:solidFill>
              </a:rPr>
              <a:t>}</a:t>
            </a:r>
          </a:p>
          <a:p>
            <a:pPr>
              <a:buNone/>
            </a:pPr>
            <a:endParaRPr lang="en-US" dirty="0">
              <a:solidFill>
                <a:schemeClr val="bg1"/>
              </a:solidFill>
            </a:endParaRPr>
          </a:p>
          <a:p>
            <a:pPr>
              <a:buNone/>
            </a:pPr>
            <a:r>
              <a:rPr lang="en-US" dirty="0">
                <a:solidFill>
                  <a:schemeClr val="bg1"/>
                </a:solidFill>
              </a:rPr>
              <a:t>// Step 2: Use the custom exception in a method</a:t>
            </a:r>
          </a:p>
          <a:p>
            <a:pPr>
              <a:buNone/>
            </a:pPr>
            <a:r>
              <a:rPr lang="en-US" dirty="0">
                <a:solidFill>
                  <a:schemeClr val="bg1"/>
                </a:solidFill>
              </a:rPr>
              <a:t>public class </a:t>
            </a:r>
            <a:r>
              <a:rPr lang="en-US" dirty="0" err="1">
                <a:solidFill>
                  <a:schemeClr val="bg1"/>
                </a:solidFill>
              </a:rPr>
              <a:t>UserDefinedExceptionExample</a:t>
            </a:r>
            <a:r>
              <a:rPr lang="en-US" dirty="0">
                <a:solidFill>
                  <a:schemeClr val="bg1"/>
                </a:solidFill>
              </a:rPr>
              <a:t> {</a:t>
            </a:r>
          </a:p>
          <a:p>
            <a:pPr>
              <a:buNone/>
            </a:pPr>
            <a:r>
              <a:rPr lang="en-US" dirty="0">
                <a:solidFill>
                  <a:schemeClr val="bg1"/>
                </a:solidFill>
              </a:rPr>
              <a:t>    static void </a:t>
            </a:r>
            <a:r>
              <a:rPr lang="en-US" dirty="0" err="1">
                <a:solidFill>
                  <a:schemeClr val="bg1"/>
                </a:solidFill>
              </a:rPr>
              <a:t>validateAge</a:t>
            </a:r>
            <a:r>
              <a:rPr lang="en-US" dirty="0">
                <a:solidFill>
                  <a:schemeClr val="bg1"/>
                </a:solidFill>
              </a:rPr>
              <a:t>(</a:t>
            </a:r>
            <a:r>
              <a:rPr lang="en-US" dirty="0" err="1">
                <a:solidFill>
                  <a:schemeClr val="bg1"/>
                </a:solidFill>
              </a:rPr>
              <a:t>int</a:t>
            </a:r>
            <a:r>
              <a:rPr lang="en-US" dirty="0">
                <a:solidFill>
                  <a:schemeClr val="bg1"/>
                </a:solidFill>
              </a:rPr>
              <a:t> age) throws </a:t>
            </a:r>
            <a:r>
              <a:rPr lang="en-US" dirty="0" err="1">
                <a:solidFill>
                  <a:schemeClr val="bg1"/>
                </a:solidFill>
              </a:rPr>
              <a:t>AgeException</a:t>
            </a:r>
            <a:r>
              <a:rPr lang="en-US" dirty="0">
                <a:solidFill>
                  <a:schemeClr val="bg1"/>
                </a:solidFill>
              </a:rPr>
              <a:t> {</a:t>
            </a:r>
          </a:p>
          <a:p>
            <a:pPr>
              <a:buNone/>
            </a:pPr>
            <a:r>
              <a:rPr lang="en-US" dirty="0">
                <a:solidFill>
                  <a:schemeClr val="bg1"/>
                </a:solidFill>
              </a:rPr>
              <a:t>        if (age &lt; 18) {</a:t>
            </a:r>
          </a:p>
          <a:p>
            <a:pPr>
              <a:buNone/>
            </a:pPr>
            <a:r>
              <a:rPr lang="en-US" dirty="0">
                <a:solidFill>
                  <a:schemeClr val="bg1"/>
                </a:solidFill>
              </a:rPr>
              <a:t>            throw new </a:t>
            </a:r>
            <a:r>
              <a:rPr lang="en-US" dirty="0" err="1">
                <a:solidFill>
                  <a:schemeClr val="bg1"/>
                </a:solidFill>
              </a:rPr>
              <a:t>AgeException</a:t>
            </a:r>
            <a:r>
              <a:rPr lang="en-US" dirty="0">
                <a:solidFill>
                  <a:schemeClr val="bg1"/>
                </a:solidFill>
              </a:rPr>
              <a:t>("Age must be 18 or above."); // Throwing custom exception</a:t>
            </a:r>
          </a:p>
          <a:p>
            <a:pPr>
              <a:buNone/>
            </a:pPr>
            <a:r>
              <a:rPr lang="en-US" dirty="0">
                <a:solidFill>
                  <a:schemeClr val="bg1"/>
                </a:solidFill>
              </a:rPr>
              <a:t>        } else {</a:t>
            </a:r>
          </a:p>
          <a:p>
            <a:pPr>
              <a:buNone/>
            </a:pPr>
            <a:r>
              <a:rPr lang="en-US" dirty="0">
                <a:solidFill>
                  <a:schemeClr val="bg1"/>
                </a:solidFill>
              </a:rPr>
              <a:t>            </a:t>
            </a:r>
            <a:r>
              <a:rPr lang="en-US" dirty="0" err="1">
                <a:solidFill>
                  <a:schemeClr val="bg1"/>
                </a:solidFill>
              </a:rPr>
              <a:t>System.out.println</a:t>
            </a:r>
            <a:r>
              <a:rPr lang="en-US" dirty="0">
                <a:solidFill>
                  <a:schemeClr val="bg1"/>
                </a:solidFill>
              </a:rPr>
              <a:t>("You are eligible.");</a:t>
            </a:r>
          </a:p>
          <a:p>
            <a:pPr>
              <a:buNone/>
            </a:pPr>
            <a:r>
              <a:rPr lang="en-US" dirty="0">
                <a:solidFill>
                  <a:schemeClr val="bg1"/>
                </a:solidFill>
              </a:rPr>
              <a:t>        }</a:t>
            </a:r>
          </a:p>
          <a:p>
            <a:pPr>
              <a:buNone/>
            </a:pPr>
            <a:r>
              <a:rPr lang="en-US" dirty="0">
                <a:solidFill>
                  <a:schemeClr val="bg1"/>
                </a:solidFill>
              </a:rPr>
              <a:t>    }</a:t>
            </a:r>
          </a:p>
          <a:p>
            <a:pPr>
              <a:buNone/>
            </a:pPr>
            <a:endParaRPr lang="en-US" dirty="0">
              <a:solidFill>
                <a:schemeClr val="bg1"/>
              </a:solidFill>
            </a:endParaRPr>
          </a:p>
          <a:p>
            <a:pPr>
              <a:buNone/>
            </a:pPr>
            <a:r>
              <a:rPr lang="en-US" dirty="0">
                <a:solidFill>
                  <a:schemeClr val="bg1"/>
                </a:solidFill>
              </a:rPr>
              <a:t>    public static void main(String[] </a:t>
            </a:r>
            <a:r>
              <a:rPr lang="en-US" dirty="0" err="1">
                <a:solidFill>
                  <a:schemeClr val="bg1"/>
                </a:solidFill>
              </a:rPr>
              <a:t>args</a:t>
            </a:r>
            <a:r>
              <a:rPr lang="en-US" dirty="0">
                <a:solidFill>
                  <a:schemeClr val="bg1"/>
                </a:solidFill>
              </a:rPr>
              <a:t>) {</a:t>
            </a:r>
          </a:p>
          <a:p>
            <a:pPr>
              <a:buNone/>
            </a:pPr>
            <a:r>
              <a:rPr lang="en-US" dirty="0">
                <a:solidFill>
                  <a:schemeClr val="bg1"/>
                </a:solidFill>
              </a:rPr>
              <a:t>        try {</a:t>
            </a:r>
          </a:p>
          <a:p>
            <a:pPr>
              <a:buNone/>
            </a:pPr>
            <a:r>
              <a:rPr lang="en-US" dirty="0">
                <a:solidFill>
                  <a:schemeClr val="bg1"/>
                </a:solidFill>
              </a:rPr>
              <a:t>            </a:t>
            </a:r>
            <a:r>
              <a:rPr lang="en-US" dirty="0" err="1">
                <a:solidFill>
                  <a:schemeClr val="bg1"/>
                </a:solidFill>
              </a:rPr>
              <a:t>validateAge</a:t>
            </a:r>
            <a:r>
              <a:rPr lang="en-US" dirty="0">
                <a:solidFill>
                  <a:schemeClr val="bg1"/>
                </a:solidFill>
              </a:rPr>
              <a:t>(16); // Passing an invalid age</a:t>
            </a:r>
          </a:p>
          <a:p>
            <a:pPr>
              <a:buNone/>
            </a:pPr>
            <a:r>
              <a:rPr lang="en-US" dirty="0">
                <a:solidFill>
                  <a:schemeClr val="bg1"/>
                </a:solidFill>
              </a:rPr>
              <a:t>        } catch (</a:t>
            </a:r>
            <a:r>
              <a:rPr lang="en-US" dirty="0" err="1">
                <a:solidFill>
                  <a:schemeClr val="bg1"/>
                </a:solidFill>
              </a:rPr>
              <a:t>AgeException</a:t>
            </a:r>
            <a:r>
              <a:rPr lang="en-US" dirty="0">
                <a:solidFill>
                  <a:schemeClr val="bg1"/>
                </a:solidFill>
              </a:rPr>
              <a:t> e) {</a:t>
            </a:r>
          </a:p>
          <a:p>
            <a:pPr>
              <a:buNone/>
            </a:pPr>
            <a:r>
              <a:rPr lang="en-US" dirty="0">
                <a:solidFill>
                  <a:schemeClr val="bg1"/>
                </a:solidFill>
              </a:rPr>
              <a:t>            </a:t>
            </a:r>
            <a:r>
              <a:rPr lang="en-US" dirty="0" err="1">
                <a:solidFill>
                  <a:schemeClr val="bg1"/>
                </a:solidFill>
              </a:rPr>
              <a:t>System.out.println</a:t>
            </a:r>
            <a:r>
              <a:rPr lang="en-US" dirty="0">
                <a:solidFill>
                  <a:schemeClr val="bg1"/>
                </a:solidFill>
              </a:rPr>
              <a:t>("Exception: " + </a:t>
            </a:r>
            <a:r>
              <a:rPr lang="en-US" dirty="0" err="1">
                <a:solidFill>
                  <a:schemeClr val="bg1"/>
                </a:solidFill>
              </a:rPr>
              <a:t>e.getMessage</a:t>
            </a:r>
            <a:r>
              <a:rPr lang="en-US" dirty="0">
                <a:solidFill>
                  <a:schemeClr val="bg1"/>
                </a:solidFill>
              </a:rPr>
              <a:t>());</a:t>
            </a:r>
          </a:p>
          <a:p>
            <a:pPr>
              <a:buNone/>
            </a:pPr>
            <a:r>
              <a:rPr lang="en-US" dirty="0">
                <a:solidFill>
                  <a:schemeClr val="bg1"/>
                </a:solidFill>
              </a:rPr>
              <a:t>        }</a:t>
            </a:r>
          </a:p>
          <a:p>
            <a:pPr>
              <a:buNone/>
            </a:pPr>
            <a:r>
              <a:rPr lang="en-US" dirty="0">
                <a:solidFill>
                  <a:schemeClr val="bg1"/>
                </a:solidFill>
              </a:rPr>
              <a:t>    }</a:t>
            </a:r>
          </a:p>
          <a:p>
            <a:pPr>
              <a:buNone/>
            </a:pPr>
            <a:r>
              <a:rPr lang="en-US" dirty="0">
                <a:solidFill>
                  <a:schemeClr val="bg1"/>
                </a:solidFill>
              </a:rPr>
              <a:t>}</a:t>
            </a:r>
          </a:p>
          <a:p>
            <a:pPr>
              <a:buNone/>
            </a:pPr>
            <a:endParaRPr lang="en-US" dirty="0">
              <a:solidFill>
                <a:schemeClr val="bg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357982"/>
          </a:xfrm>
        </p:spPr>
        <p:txBody>
          <a:bodyPr>
            <a:normAutofit fontScale="55000" lnSpcReduction="20000"/>
          </a:bodyPr>
          <a:lstStyle/>
          <a:p>
            <a:pPr>
              <a:buNone/>
            </a:pPr>
            <a:r>
              <a:rPr lang="en-US" dirty="0">
                <a:solidFill>
                  <a:schemeClr val="bg1"/>
                </a:solidFill>
              </a:rPr>
              <a:t>// Step 1: Create a custom unchecked exception class</a:t>
            </a:r>
          </a:p>
          <a:p>
            <a:pPr>
              <a:buNone/>
            </a:pPr>
            <a:r>
              <a:rPr lang="en-US" dirty="0">
                <a:solidFill>
                  <a:schemeClr val="bg1"/>
                </a:solidFill>
              </a:rPr>
              <a:t>class </a:t>
            </a:r>
            <a:r>
              <a:rPr lang="en-US" dirty="0" err="1">
                <a:solidFill>
                  <a:schemeClr val="bg1"/>
                </a:solidFill>
              </a:rPr>
              <a:t>InsufficientBalanceException</a:t>
            </a:r>
            <a:r>
              <a:rPr lang="en-US" dirty="0">
                <a:solidFill>
                  <a:schemeClr val="bg1"/>
                </a:solidFill>
              </a:rPr>
              <a:t> extends </a:t>
            </a:r>
            <a:r>
              <a:rPr lang="en-US" dirty="0" err="1">
                <a:solidFill>
                  <a:schemeClr val="bg1"/>
                </a:solidFill>
              </a:rPr>
              <a:t>RuntimeException</a:t>
            </a:r>
            <a:r>
              <a:rPr lang="en-US" dirty="0">
                <a:solidFill>
                  <a:schemeClr val="bg1"/>
                </a:solidFill>
              </a:rPr>
              <a:t> {</a:t>
            </a:r>
          </a:p>
          <a:p>
            <a:pPr>
              <a:buNone/>
            </a:pPr>
            <a:r>
              <a:rPr lang="en-US" dirty="0">
                <a:solidFill>
                  <a:schemeClr val="bg1"/>
                </a:solidFill>
              </a:rPr>
              <a:t>    public </a:t>
            </a:r>
            <a:r>
              <a:rPr lang="en-US" dirty="0" err="1">
                <a:solidFill>
                  <a:schemeClr val="bg1"/>
                </a:solidFill>
              </a:rPr>
              <a:t>InsufficientBalanceException</a:t>
            </a:r>
            <a:r>
              <a:rPr lang="en-US" dirty="0">
                <a:solidFill>
                  <a:schemeClr val="bg1"/>
                </a:solidFill>
              </a:rPr>
              <a:t>(String message) {</a:t>
            </a:r>
          </a:p>
          <a:p>
            <a:pPr>
              <a:buNone/>
            </a:pPr>
            <a:r>
              <a:rPr lang="en-US" dirty="0">
                <a:solidFill>
                  <a:schemeClr val="bg1"/>
                </a:solidFill>
              </a:rPr>
              <a:t>        super(message);</a:t>
            </a:r>
          </a:p>
          <a:p>
            <a:pPr>
              <a:buNone/>
            </a:pPr>
            <a:r>
              <a:rPr lang="en-US" dirty="0">
                <a:solidFill>
                  <a:schemeClr val="bg1"/>
                </a:solidFill>
              </a:rPr>
              <a:t>    }</a:t>
            </a:r>
          </a:p>
          <a:p>
            <a:pPr>
              <a:buNone/>
            </a:pPr>
            <a:r>
              <a:rPr lang="en-US" dirty="0">
                <a:solidFill>
                  <a:schemeClr val="bg1"/>
                </a:solidFill>
              </a:rPr>
              <a:t>}</a:t>
            </a:r>
          </a:p>
          <a:p>
            <a:pPr>
              <a:buNone/>
            </a:pPr>
            <a:endParaRPr lang="en-US" dirty="0">
              <a:solidFill>
                <a:schemeClr val="bg1"/>
              </a:solidFill>
            </a:endParaRPr>
          </a:p>
          <a:p>
            <a:pPr>
              <a:buNone/>
            </a:pPr>
            <a:r>
              <a:rPr lang="en-US" dirty="0">
                <a:solidFill>
                  <a:schemeClr val="bg1"/>
                </a:solidFill>
              </a:rPr>
              <a:t>// Step 2: Use the custom exception in a method</a:t>
            </a:r>
          </a:p>
          <a:p>
            <a:pPr>
              <a:buNone/>
            </a:pPr>
            <a:r>
              <a:rPr lang="en-US" dirty="0">
                <a:solidFill>
                  <a:schemeClr val="bg1"/>
                </a:solidFill>
              </a:rPr>
              <a:t>public class </a:t>
            </a:r>
            <a:r>
              <a:rPr lang="en-US" dirty="0" err="1">
                <a:solidFill>
                  <a:schemeClr val="bg1"/>
                </a:solidFill>
              </a:rPr>
              <a:t>CustomRuntimeException</a:t>
            </a:r>
            <a:r>
              <a:rPr lang="en-US" dirty="0">
                <a:solidFill>
                  <a:schemeClr val="bg1"/>
                </a:solidFill>
              </a:rPr>
              <a:t> {</a:t>
            </a:r>
          </a:p>
          <a:p>
            <a:pPr>
              <a:buNone/>
            </a:pPr>
            <a:r>
              <a:rPr lang="en-US" dirty="0">
                <a:solidFill>
                  <a:schemeClr val="bg1"/>
                </a:solidFill>
              </a:rPr>
              <a:t>    static void withdraw(double balance, double amount) {</a:t>
            </a:r>
          </a:p>
          <a:p>
            <a:pPr>
              <a:buNone/>
            </a:pPr>
            <a:r>
              <a:rPr lang="en-US" dirty="0">
                <a:solidFill>
                  <a:schemeClr val="bg1"/>
                </a:solidFill>
              </a:rPr>
              <a:t>        if (amount &gt; balance) {</a:t>
            </a:r>
          </a:p>
          <a:p>
            <a:pPr>
              <a:buNone/>
            </a:pPr>
            <a:r>
              <a:rPr lang="en-US" dirty="0">
                <a:solidFill>
                  <a:schemeClr val="bg1"/>
                </a:solidFill>
              </a:rPr>
              <a:t>            throw new </a:t>
            </a:r>
            <a:r>
              <a:rPr lang="en-US" dirty="0" err="1">
                <a:solidFill>
                  <a:schemeClr val="bg1"/>
                </a:solidFill>
              </a:rPr>
              <a:t>InsufficientBalanceException</a:t>
            </a:r>
            <a:r>
              <a:rPr lang="en-US" dirty="0">
                <a:solidFill>
                  <a:schemeClr val="bg1"/>
                </a:solidFill>
              </a:rPr>
              <a:t>("Insufficient balance in account.");</a:t>
            </a:r>
          </a:p>
          <a:p>
            <a:pPr>
              <a:buNone/>
            </a:pPr>
            <a:r>
              <a:rPr lang="en-US" dirty="0">
                <a:solidFill>
                  <a:schemeClr val="bg1"/>
                </a:solidFill>
              </a:rPr>
              <a:t>        } else {</a:t>
            </a:r>
          </a:p>
          <a:p>
            <a:pPr>
              <a:buNone/>
            </a:pPr>
            <a:r>
              <a:rPr lang="en-US" dirty="0">
                <a:solidFill>
                  <a:schemeClr val="bg1"/>
                </a:solidFill>
              </a:rPr>
              <a:t>            </a:t>
            </a:r>
            <a:r>
              <a:rPr lang="en-US" dirty="0" err="1">
                <a:solidFill>
                  <a:schemeClr val="bg1"/>
                </a:solidFill>
              </a:rPr>
              <a:t>System.out.println</a:t>
            </a:r>
            <a:r>
              <a:rPr lang="en-US" dirty="0">
                <a:solidFill>
                  <a:schemeClr val="bg1"/>
                </a:solidFill>
              </a:rPr>
              <a:t>("Withdrawal successful! Remaining balance: " + (balance - amount));</a:t>
            </a:r>
          </a:p>
          <a:p>
            <a:pPr>
              <a:buNone/>
            </a:pPr>
            <a:r>
              <a:rPr lang="en-US" dirty="0">
                <a:solidFill>
                  <a:schemeClr val="bg1"/>
                </a:solidFill>
              </a:rPr>
              <a:t>        }</a:t>
            </a:r>
          </a:p>
          <a:p>
            <a:pPr>
              <a:buNone/>
            </a:pPr>
            <a:r>
              <a:rPr lang="en-US" dirty="0">
                <a:solidFill>
                  <a:schemeClr val="bg1"/>
                </a:solidFill>
              </a:rPr>
              <a:t>    }</a:t>
            </a:r>
          </a:p>
          <a:p>
            <a:pPr>
              <a:buNone/>
            </a:pPr>
            <a:endParaRPr lang="en-US" dirty="0">
              <a:solidFill>
                <a:schemeClr val="bg1"/>
              </a:solidFill>
            </a:endParaRPr>
          </a:p>
          <a:p>
            <a:pPr>
              <a:buNone/>
            </a:pPr>
            <a:r>
              <a:rPr lang="en-US" dirty="0">
                <a:solidFill>
                  <a:schemeClr val="bg1"/>
                </a:solidFill>
              </a:rPr>
              <a:t>    public static void main(String[] </a:t>
            </a:r>
            <a:r>
              <a:rPr lang="en-US" dirty="0" err="1">
                <a:solidFill>
                  <a:schemeClr val="bg1"/>
                </a:solidFill>
              </a:rPr>
              <a:t>args</a:t>
            </a:r>
            <a:r>
              <a:rPr lang="en-US" dirty="0">
                <a:solidFill>
                  <a:schemeClr val="bg1"/>
                </a:solidFill>
              </a:rPr>
              <a:t>) {</a:t>
            </a:r>
          </a:p>
          <a:p>
            <a:pPr>
              <a:buNone/>
            </a:pPr>
            <a:r>
              <a:rPr lang="en-US" dirty="0">
                <a:solidFill>
                  <a:schemeClr val="bg1"/>
                </a:solidFill>
              </a:rPr>
              <a:t>        withdraw(5000, 7000); // Trying to withdraw more than balance</a:t>
            </a:r>
          </a:p>
          <a:p>
            <a:pPr>
              <a:buNone/>
            </a:pPr>
            <a:r>
              <a:rPr lang="en-US" dirty="0">
                <a:solidFill>
                  <a:schemeClr val="bg1"/>
                </a:solidFill>
              </a:rPr>
              <a:t>    }</a:t>
            </a:r>
          </a:p>
          <a:p>
            <a:pPr>
              <a:buNone/>
            </a:pPr>
            <a:r>
              <a:rPr lang="en-US" dirty="0">
                <a:solidFill>
                  <a:schemeClr val="bg1"/>
                </a:solidFill>
              </a:rPr>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thread in java</a:t>
            </a:r>
          </a:p>
        </p:txBody>
      </p:sp>
      <p:sp>
        <p:nvSpPr>
          <p:cNvPr id="3" name="Content Placeholder 2"/>
          <p:cNvSpPr>
            <a:spLocks noGrp="1"/>
          </p:cNvSpPr>
          <p:nvPr>
            <p:ph idx="1"/>
          </p:nvPr>
        </p:nvSpPr>
        <p:spPr/>
        <p:txBody>
          <a:bodyPr/>
          <a:lstStyle/>
          <a:p>
            <a:pPr algn="just"/>
            <a:r>
              <a:rPr lang="en-US" dirty="0">
                <a:solidFill>
                  <a:schemeClr val="bg1"/>
                </a:solidFill>
              </a:rPr>
              <a:t>In Java, a </a:t>
            </a:r>
            <a:r>
              <a:rPr lang="en-US" b="1" dirty="0">
                <a:solidFill>
                  <a:schemeClr val="bg1"/>
                </a:solidFill>
              </a:rPr>
              <a:t>thread</a:t>
            </a:r>
            <a:r>
              <a:rPr lang="en-US" dirty="0">
                <a:solidFill>
                  <a:schemeClr val="bg1"/>
                </a:solidFill>
              </a:rPr>
              <a:t> is the smallest unit of execution in a program. It allows a program to perform multiple tasks simultaneously, making it possible to achieve </a:t>
            </a:r>
            <a:r>
              <a:rPr lang="en-US" b="1" dirty="0">
                <a:solidFill>
                  <a:schemeClr val="bg1"/>
                </a:solidFill>
              </a:rPr>
              <a:t>multithreading</a:t>
            </a:r>
            <a:r>
              <a:rPr lang="en-US" dirty="0">
                <a:solidFill>
                  <a:schemeClr val="bg1"/>
                </a:solidFill>
              </a:rPr>
              <a:t> (running multiple threads at the same time).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bg1"/>
                </a:solidFill>
              </a:rPr>
              <a:t>Benefits of Multithreading in Java</a:t>
            </a:r>
            <a:endParaRPr lang="en-US" dirty="0">
              <a:solidFill>
                <a:schemeClr val="bg1"/>
              </a:solidFill>
            </a:endParaRPr>
          </a:p>
        </p:txBody>
      </p:sp>
      <p:sp>
        <p:nvSpPr>
          <p:cNvPr id="3" name="Content Placeholder 2"/>
          <p:cNvSpPr>
            <a:spLocks noGrp="1"/>
          </p:cNvSpPr>
          <p:nvPr>
            <p:ph idx="1"/>
          </p:nvPr>
        </p:nvSpPr>
        <p:spPr/>
        <p:txBody>
          <a:bodyPr>
            <a:normAutofit/>
          </a:bodyPr>
          <a:lstStyle/>
          <a:p>
            <a:r>
              <a:rPr lang="en-US" sz="2800" dirty="0">
                <a:solidFill>
                  <a:schemeClr val="bg1"/>
                </a:solidFill>
              </a:rPr>
              <a:t>Increased Performance &amp; Responsiveness</a:t>
            </a:r>
          </a:p>
          <a:p>
            <a:pPr lvl="1"/>
            <a:r>
              <a:rPr lang="en-US" sz="2000" dirty="0">
                <a:solidFill>
                  <a:schemeClr val="bg1"/>
                </a:solidFill>
              </a:rPr>
              <a:t>Multiple threads can execute tasks </a:t>
            </a:r>
            <a:r>
              <a:rPr lang="en-US" sz="2000" b="1" dirty="0">
                <a:solidFill>
                  <a:schemeClr val="bg1"/>
                </a:solidFill>
              </a:rPr>
              <a:t>simultaneously</a:t>
            </a:r>
            <a:r>
              <a:rPr lang="en-US" sz="2000" dirty="0">
                <a:solidFill>
                  <a:schemeClr val="bg1"/>
                </a:solidFill>
              </a:rPr>
              <a:t>, reducing execution time.</a:t>
            </a:r>
          </a:p>
          <a:p>
            <a:pPr lvl="1"/>
            <a:r>
              <a:rPr lang="en-US" sz="2000" dirty="0">
                <a:solidFill>
                  <a:schemeClr val="bg1"/>
                </a:solidFill>
              </a:rPr>
              <a:t>UI applications remain </a:t>
            </a:r>
            <a:r>
              <a:rPr lang="en-US" sz="2000" b="1" dirty="0">
                <a:solidFill>
                  <a:schemeClr val="bg1"/>
                </a:solidFill>
              </a:rPr>
              <a:t>responsive</a:t>
            </a:r>
            <a:r>
              <a:rPr lang="en-US" sz="2000" dirty="0">
                <a:solidFill>
                  <a:schemeClr val="bg1"/>
                </a:solidFill>
              </a:rPr>
              <a:t>, avoiding "freezing" when performing heavy tasks (e.g., downloading a file).</a:t>
            </a:r>
          </a:p>
          <a:p>
            <a:pPr lvl="1"/>
            <a:endParaRPr lang="en-US" sz="2000" dirty="0">
              <a:solidFill>
                <a:schemeClr val="bg1"/>
              </a:solidFill>
            </a:endParaRPr>
          </a:p>
          <a:p>
            <a:r>
              <a:rPr lang="en-US" sz="2400" dirty="0">
                <a:solidFill>
                  <a:schemeClr val="bg1"/>
                </a:solidFill>
              </a:rPr>
              <a:t>Better CPU Utilization</a:t>
            </a:r>
          </a:p>
          <a:p>
            <a:pPr lvl="1"/>
            <a:r>
              <a:rPr lang="en-US" sz="2000" dirty="0">
                <a:solidFill>
                  <a:schemeClr val="bg1"/>
                </a:solidFill>
              </a:rPr>
              <a:t>A single-threaded program may leave the CPU idle while waiting for I/O operations.</a:t>
            </a:r>
          </a:p>
          <a:p>
            <a:pPr lvl="1"/>
            <a:r>
              <a:rPr lang="en-US" sz="2000" dirty="0">
                <a:solidFill>
                  <a:schemeClr val="bg1"/>
                </a:solidFill>
              </a:rPr>
              <a:t>Multithreading keeps the CPU </a:t>
            </a:r>
            <a:r>
              <a:rPr lang="en-US" sz="2000" b="1" dirty="0">
                <a:solidFill>
                  <a:schemeClr val="bg1"/>
                </a:solidFill>
              </a:rPr>
              <a:t>busy</a:t>
            </a:r>
            <a:r>
              <a:rPr lang="en-US" sz="2000" dirty="0">
                <a:solidFill>
                  <a:schemeClr val="bg1"/>
                </a:solidFill>
              </a:rPr>
              <a:t> by running other threads in parallel.</a:t>
            </a:r>
          </a:p>
          <a:p>
            <a:endParaRPr lang="en-US" sz="2400" dirty="0">
              <a:solidFill>
                <a:schemeClr val="bg1"/>
              </a:solidFill>
            </a:endParaRPr>
          </a:p>
          <a:p>
            <a:endParaRPr lang="en-US" sz="2800" dirty="0">
              <a:solidFill>
                <a:schemeClr val="bg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715172"/>
          </a:xfrm>
        </p:spPr>
        <p:txBody>
          <a:bodyPr>
            <a:normAutofit/>
          </a:bodyPr>
          <a:lstStyle/>
          <a:p>
            <a:pPr>
              <a:buNone/>
            </a:pPr>
            <a:r>
              <a:rPr lang="en-US" dirty="0">
                <a:solidFill>
                  <a:schemeClr val="bg2">
                    <a:lumMod val="90000"/>
                  </a:schemeClr>
                </a:solidFill>
              </a:rPr>
              <a:t>class Animal{  </a:t>
            </a:r>
          </a:p>
          <a:p>
            <a:pPr>
              <a:buNone/>
            </a:pPr>
            <a:r>
              <a:rPr lang="en-US" b="1" dirty="0">
                <a:solidFill>
                  <a:schemeClr val="bg2">
                    <a:lumMod val="90000"/>
                  </a:schemeClr>
                </a:solidFill>
              </a:rPr>
              <a:t>void</a:t>
            </a:r>
            <a:r>
              <a:rPr lang="en-US" dirty="0">
                <a:solidFill>
                  <a:schemeClr val="bg2">
                    <a:lumMod val="90000"/>
                  </a:schemeClr>
                </a:solidFill>
              </a:rPr>
              <a:t> eat(){</a:t>
            </a:r>
            <a:r>
              <a:rPr lang="en-US" dirty="0" err="1">
                <a:solidFill>
                  <a:schemeClr val="bg2">
                    <a:lumMod val="90000"/>
                  </a:schemeClr>
                </a:solidFill>
              </a:rPr>
              <a:t>System.out.println</a:t>
            </a:r>
            <a:r>
              <a:rPr lang="en-US" dirty="0">
                <a:solidFill>
                  <a:schemeClr val="bg2">
                    <a:lumMod val="90000"/>
                  </a:schemeClr>
                </a:solidFill>
              </a:rPr>
              <a:t>("eating...");}  </a:t>
            </a:r>
          </a:p>
          <a:p>
            <a:pPr>
              <a:buNone/>
            </a:pPr>
            <a:r>
              <a:rPr lang="en-US" dirty="0">
                <a:solidFill>
                  <a:schemeClr val="bg2">
                    <a:lumMod val="90000"/>
                  </a:schemeClr>
                </a:solidFill>
              </a:rPr>
              <a:t>}  </a:t>
            </a:r>
          </a:p>
          <a:p>
            <a:pPr>
              <a:buNone/>
            </a:pPr>
            <a:r>
              <a:rPr lang="en-US" b="1" dirty="0">
                <a:solidFill>
                  <a:schemeClr val="bg2">
                    <a:lumMod val="90000"/>
                  </a:schemeClr>
                </a:solidFill>
              </a:rPr>
              <a:t>class</a:t>
            </a:r>
            <a:r>
              <a:rPr lang="en-US" dirty="0">
                <a:solidFill>
                  <a:schemeClr val="bg2">
                    <a:lumMod val="90000"/>
                  </a:schemeClr>
                </a:solidFill>
              </a:rPr>
              <a:t> Dog </a:t>
            </a:r>
            <a:r>
              <a:rPr lang="en-US" b="1" dirty="0">
                <a:solidFill>
                  <a:schemeClr val="bg2">
                    <a:lumMod val="90000"/>
                  </a:schemeClr>
                </a:solidFill>
              </a:rPr>
              <a:t>extends</a:t>
            </a:r>
            <a:r>
              <a:rPr lang="en-US" dirty="0">
                <a:solidFill>
                  <a:schemeClr val="bg2">
                    <a:lumMod val="90000"/>
                  </a:schemeClr>
                </a:solidFill>
              </a:rPr>
              <a:t> Animal{  </a:t>
            </a:r>
          </a:p>
          <a:p>
            <a:pPr>
              <a:buNone/>
            </a:pPr>
            <a:r>
              <a:rPr lang="en-US" b="1" dirty="0">
                <a:solidFill>
                  <a:schemeClr val="bg2">
                    <a:lumMod val="90000"/>
                  </a:schemeClr>
                </a:solidFill>
              </a:rPr>
              <a:t>void</a:t>
            </a:r>
            <a:r>
              <a:rPr lang="en-US" dirty="0">
                <a:solidFill>
                  <a:schemeClr val="bg2">
                    <a:lumMod val="90000"/>
                  </a:schemeClr>
                </a:solidFill>
              </a:rPr>
              <a:t> bark(){</a:t>
            </a:r>
            <a:r>
              <a:rPr lang="en-US" dirty="0" err="1">
                <a:solidFill>
                  <a:schemeClr val="bg2">
                    <a:lumMod val="90000"/>
                  </a:schemeClr>
                </a:solidFill>
              </a:rPr>
              <a:t>System.out.println</a:t>
            </a:r>
            <a:r>
              <a:rPr lang="en-US" dirty="0">
                <a:solidFill>
                  <a:schemeClr val="bg2">
                    <a:lumMod val="90000"/>
                  </a:schemeClr>
                </a:solidFill>
              </a:rPr>
              <a:t>("barking...");}  </a:t>
            </a:r>
          </a:p>
          <a:p>
            <a:pPr>
              <a:buNone/>
            </a:pPr>
            <a:r>
              <a:rPr lang="en-US" dirty="0">
                <a:solidFill>
                  <a:schemeClr val="bg2">
                    <a:lumMod val="90000"/>
                  </a:schemeClr>
                </a:solidFill>
              </a:rPr>
              <a:t>}  </a:t>
            </a:r>
          </a:p>
          <a:p>
            <a:pPr>
              <a:buNone/>
            </a:pPr>
            <a:r>
              <a:rPr lang="en-US" b="1" dirty="0">
                <a:solidFill>
                  <a:schemeClr val="bg2">
                    <a:lumMod val="90000"/>
                  </a:schemeClr>
                </a:solidFill>
              </a:rPr>
              <a:t>class</a:t>
            </a:r>
            <a:r>
              <a:rPr lang="en-US" dirty="0">
                <a:solidFill>
                  <a:schemeClr val="bg2">
                    <a:lumMod val="90000"/>
                  </a:schemeClr>
                </a:solidFill>
              </a:rPr>
              <a:t> </a:t>
            </a:r>
            <a:r>
              <a:rPr lang="en-US" dirty="0" err="1">
                <a:solidFill>
                  <a:schemeClr val="bg2">
                    <a:lumMod val="90000"/>
                  </a:schemeClr>
                </a:solidFill>
              </a:rPr>
              <a:t>BabyDog</a:t>
            </a:r>
            <a:r>
              <a:rPr lang="en-US" dirty="0">
                <a:solidFill>
                  <a:schemeClr val="bg2">
                    <a:lumMod val="90000"/>
                  </a:schemeClr>
                </a:solidFill>
              </a:rPr>
              <a:t> </a:t>
            </a:r>
            <a:r>
              <a:rPr lang="en-US" b="1" dirty="0">
                <a:solidFill>
                  <a:schemeClr val="bg2">
                    <a:lumMod val="90000"/>
                  </a:schemeClr>
                </a:solidFill>
              </a:rPr>
              <a:t>extends</a:t>
            </a:r>
            <a:r>
              <a:rPr lang="en-US" dirty="0">
                <a:solidFill>
                  <a:schemeClr val="bg2">
                    <a:lumMod val="90000"/>
                  </a:schemeClr>
                </a:solidFill>
              </a:rPr>
              <a:t> Dog{  </a:t>
            </a:r>
          </a:p>
          <a:p>
            <a:pPr>
              <a:buNone/>
            </a:pPr>
            <a:r>
              <a:rPr lang="en-US" b="1" dirty="0">
                <a:solidFill>
                  <a:schemeClr val="bg2">
                    <a:lumMod val="90000"/>
                  </a:schemeClr>
                </a:solidFill>
              </a:rPr>
              <a:t>void</a:t>
            </a:r>
            <a:r>
              <a:rPr lang="en-US" dirty="0">
                <a:solidFill>
                  <a:schemeClr val="bg2">
                    <a:lumMod val="90000"/>
                  </a:schemeClr>
                </a:solidFill>
              </a:rPr>
              <a:t> weep(){</a:t>
            </a:r>
            <a:r>
              <a:rPr lang="en-US" dirty="0" err="1">
                <a:solidFill>
                  <a:schemeClr val="bg2">
                    <a:lumMod val="90000"/>
                  </a:schemeClr>
                </a:solidFill>
              </a:rPr>
              <a:t>System.out.println</a:t>
            </a:r>
            <a:r>
              <a:rPr lang="en-US" dirty="0">
                <a:solidFill>
                  <a:schemeClr val="bg2">
                    <a:lumMod val="90000"/>
                  </a:schemeClr>
                </a:solidFill>
              </a:rPr>
              <a:t>("weeping...");}  </a:t>
            </a:r>
          </a:p>
          <a:p>
            <a:pPr>
              <a:buNone/>
            </a:pPr>
            <a:r>
              <a:rPr lang="en-US" dirty="0">
                <a:solidFill>
                  <a:schemeClr val="bg2">
                    <a:lumMod val="90000"/>
                  </a:schemeClr>
                </a:solidFill>
              </a:rPr>
              <a:t>}  </a:t>
            </a:r>
          </a:p>
          <a:p>
            <a:pPr>
              <a:buNone/>
            </a:pPr>
            <a:r>
              <a:rPr lang="en-US" dirty="0">
                <a:solidFill>
                  <a:schemeClr val="bg2">
                    <a:lumMod val="90000"/>
                  </a:schemeClr>
                </a:solidFill>
              </a:rPr>
              <a:t> </a:t>
            </a:r>
          </a:p>
          <a:p>
            <a:pPr>
              <a:buNone/>
            </a:pPr>
            <a:endParaRPr lang="en-US" dirty="0">
              <a:solidFill>
                <a:schemeClr val="bg2">
                  <a:lumMod val="90000"/>
                </a:schemeClr>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5840435"/>
          </a:xfrm>
        </p:spPr>
        <p:txBody>
          <a:bodyPr>
            <a:normAutofit/>
          </a:bodyPr>
          <a:lstStyle/>
          <a:p>
            <a:r>
              <a:rPr lang="en-US" sz="2400" dirty="0">
                <a:solidFill>
                  <a:schemeClr val="bg1"/>
                </a:solidFill>
              </a:rPr>
              <a:t>Faster Execution (Concurrency)</a:t>
            </a:r>
          </a:p>
          <a:p>
            <a:pPr lvl="1"/>
            <a:r>
              <a:rPr lang="en-US" sz="2000" dirty="0">
                <a:solidFill>
                  <a:schemeClr val="bg1"/>
                </a:solidFill>
              </a:rPr>
              <a:t>Tasks like sorting large datasets, handling network requests, or rendering graphics can be </a:t>
            </a:r>
            <a:r>
              <a:rPr lang="en-US" sz="2000" b="1" dirty="0">
                <a:solidFill>
                  <a:schemeClr val="bg1"/>
                </a:solidFill>
              </a:rPr>
              <a:t>split into multiple threads</a:t>
            </a:r>
            <a:r>
              <a:rPr lang="en-US" sz="2000" dirty="0">
                <a:solidFill>
                  <a:schemeClr val="bg1"/>
                </a:solidFill>
              </a:rPr>
              <a:t>, reducing processing time.</a:t>
            </a:r>
          </a:p>
          <a:p>
            <a:pPr lvl="1"/>
            <a:r>
              <a:rPr lang="en-US" sz="2000" dirty="0">
                <a:solidFill>
                  <a:schemeClr val="bg1"/>
                </a:solidFill>
              </a:rPr>
              <a:t>Example: A web server handles multiple requests </a:t>
            </a:r>
            <a:r>
              <a:rPr lang="en-US" sz="2000" b="1" dirty="0">
                <a:solidFill>
                  <a:schemeClr val="bg1"/>
                </a:solidFill>
              </a:rPr>
              <a:t>simultaneously</a:t>
            </a:r>
            <a:r>
              <a:rPr lang="en-US" sz="2000" dirty="0">
                <a:solidFill>
                  <a:schemeClr val="bg1"/>
                </a:solidFill>
              </a:rPr>
              <a:t> using threads.</a:t>
            </a:r>
          </a:p>
          <a:p>
            <a:pPr lvl="1"/>
            <a:endParaRPr lang="en-US" sz="2000" dirty="0">
              <a:solidFill>
                <a:schemeClr val="bg1"/>
              </a:solidFill>
            </a:endParaRPr>
          </a:p>
          <a:p>
            <a:r>
              <a:rPr lang="en-US" sz="2400" dirty="0">
                <a:solidFill>
                  <a:schemeClr val="bg1"/>
                </a:solidFill>
              </a:rPr>
              <a:t>Efficient Resource Sharing</a:t>
            </a:r>
          </a:p>
          <a:p>
            <a:pPr lvl="1"/>
            <a:r>
              <a:rPr lang="en-US" sz="2000" dirty="0">
                <a:solidFill>
                  <a:schemeClr val="bg1"/>
                </a:solidFill>
              </a:rPr>
              <a:t>Threads of the same process share </a:t>
            </a:r>
            <a:r>
              <a:rPr lang="en-US" sz="2000" b="1" dirty="0">
                <a:solidFill>
                  <a:schemeClr val="bg1"/>
                </a:solidFill>
              </a:rPr>
              <a:t>memory &amp; resources</a:t>
            </a:r>
            <a:r>
              <a:rPr lang="en-US" sz="2000" dirty="0">
                <a:solidFill>
                  <a:schemeClr val="bg1"/>
                </a:solidFill>
              </a:rPr>
              <a:t>, reducing memory consumption compared to creating multiple processes.</a:t>
            </a:r>
          </a:p>
          <a:p>
            <a:pPr lvl="1"/>
            <a:r>
              <a:rPr lang="en-US" sz="2000" dirty="0">
                <a:solidFill>
                  <a:schemeClr val="bg1"/>
                </a:solidFill>
              </a:rPr>
              <a:t>Example: A music player can play songs while also allowing browsing of the playlist.</a:t>
            </a:r>
          </a:p>
          <a:p>
            <a:endParaRPr lang="en-US" sz="2400" dirty="0">
              <a:solidFill>
                <a:schemeClr val="bg1"/>
              </a:solidFill>
            </a:endParaRPr>
          </a:p>
          <a:p>
            <a:endParaRPr lang="en-US" sz="2400" dirty="0">
              <a:solidFill>
                <a:schemeClr val="bg1"/>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bg1"/>
                </a:solidFill>
              </a:rPr>
              <a:t>Real-Life Example: How Microsoft Word Uses Multithreading</a:t>
            </a:r>
          </a:p>
        </p:txBody>
      </p:sp>
      <p:sp>
        <p:nvSpPr>
          <p:cNvPr id="3" name="Content Placeholder 2"/>
          <p:cNvSpPr>
            <a:spLocks noGrp="1"/>
          </p:cNvSpPr>
          <p:nvPr>
            <p:ph idx="1"/>
          </p:nvPr>
        </p:nvSpPr>
        <p:spPr/>
        <p:txBody>
          <a:bodyPr>
            <a:normAutofit/>
          </a:bodyPr>
          <a:lstStyle/>
          <a:p>
            <a:r>
              <a:rPr lang="en-US" sz="2800" dirty="0">
                <a:solidFill>
                  <a:schemeClr val="bg1"/>
                </a:solidFill>
              </a:rPr>
              <a:t>Auto-Saving While Typing (Background Thread)</a:t>
            </a:r>
          </a:p>
          <a:p>
            <a:r>
              <a:rPr lang="en-US" sz="2800" dirty="0">
                <a:solidFill>
                  <a:schemeClr val="bg1"/>
                </a:solidFill>
              </a:rPr>
              <a:t>Spell &amp; Grammar Checking (Separate Thread)</a:t>
            </a:r>
          </a:p>
          <a:p>
            <a:r>
              <a:rPr lang="en-US" sz="2800" dirty="0">
                <a:solidFill>
                  <a:schemeClr val="bg1"/>
                </a:solidFill>
              </a:rPr>
              <a:t>Formatting &amp; UI Updates (Parallel Processing)</a:t>
            </a:r>
          </a:p>
          <a:p>
            <a:r>
              <a:rPr lang="en-US" sz="2800" dirty="0">
                <a:solidFill>
                  <a:schemeClr val="bg1"/>
                </a:solidFill>
              </a:rPr>
              <a:t>Printing in the Background</a:t>
            </a:r>
          </a:p>
          <a:p>
            <a:r>
              <a:rPr lang="en-US" sz="2800" dirty="0">
                <a:solidFill>
                  <a:schemeClr val="bg1"/>
                </a:solidFill>
              </a:rPr>
              <a:t>Auto-Correction &amp; Word Suggestions</a:t>
            </a:r>
          </a:p>
          <a:p>
            <a:r>
              <a:rPr lang="en-US" sz="2800" dirty="0">
                <a:solidFill>
                  <a:schemeClr val="bg1"/>
                </a:solidFill>
              </a:rPr>
              <a:t>Multitasking with Multiple Documents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solidFill>
                  <a:schemeClr val="bg1"/>
                </a:solidFill>
              </a:rPr>
              <a:t>Thread Life Cycle in Java (Thread States)</a:t>
            </a:r>
            <a:br>
              <a:rPr lang="en-US" sz="3600" dirty="0">
                <a:solidFill>
                  <a:schemeClr val="bg1"/>
                </a:solidFill>
              </a:rPr>
            </a:br>
            <a:endParaRPr lang="en-US" sz="3600" dirty="0">
              <a:solidFill>
                <a:schemeClr val="bg1"/>
              </a:solidFill>
            </a:endParaRPr>
          </a:p>
        </p:txBody>
      </p:sp>
      <p:sp>
        <p:nvSpPr>
          <p:cNvPr id="3" name="Content Placeholder 2"/>
          <p:cNvSpPr>
            <a:spLocks noGrp="1"/>
          </p:cNvSpPr>
          <p:nvPr>
            <p:ph idx="1"/>
          </p:nvPr>
        </p:nvSpPr>
        <p:spPr>
          <a:xfrm>
            <a:off x="457200" y="1071546"/>
            <a:ext cx="8229600" cy="5429288"/>
          </a:xfrm>
        </p:spPr>
        <p:txBody>
          <a:bodyPr/>
          <a:lstStyle/>
          <a:p>
            <a:r>
              <a:rPr lang="en-US" dirty="0">
                <a:solidFill>
                  <a:schemeClr val="bg1"/>
                </a:solidFill>
              </a:rPr>
              <a:t>In Java, a thread always exists in any one of the following states. These states are:</a:t>
            </a:r>
          </a:p>
          <a:p>
            <a:pPr lvl="1"/>
            <a:r>
              <a:rPr lang="en-US" dirty="0">
                <a:solidFill>
                  <a:schemeClr val="bg1"/>
                </a:solidFill>
              </a:rPr>
              <a:t>New</a:t>
            </a:r>
          </a:p>
          <a:p>
            <a:pPr lvl="1"/>
            <a:r>
              <a:rPr lang="en-US" dirty="0">
                <a:solidFill>
                  <a:schemeClr val="bg1"/>
                </a:solidFill>
              </a:rPr>
              <a:t>Active</a:t>
            </a:r>
          </a:p>
          <a:p>
            <a:pPr lvl="1"/>
            <a:r>
              <a:rPr lang="en-US" dirty="0">
                <a:solidFill>
                  <a:schemeClr val="bg1"/>
                </a:solidFill>
              </a:rPr>
              <a:t>Blocked / Waiting</a:t>
            </a:r>
          </a:p>
          <a:p>
            <a:pPr lvl="1"/>
            <a:r>
              <a:rPr lang="en-US" dirty="0">
                <a:solidFill>
                  <a:schemeClr val="bg1"/>
                </a:solidFill>
              </a:rPr>
              <a:t>Timed Waiting</a:t>
            </a:r>
          </a:p>
          <a:p>
            <a:pPr lvl="1"/>
            <a:r>
              <a:rPr lang="en-US" dirty="0">
                <a:solidFill>
                  <a:schemeClr val="bg1"/>
                </a:solidFill>
              </a:rPr>
              <a:t>Terminated</a:t>
            </a:r>
          </a:p>
          <a:p>
            <a:endParaRPr lang="en-US" dirty="0">
              <a:solidFill>
                <a:schemeClr val="bg1"/>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1026" name="Picture 2" descr="C:\Users\Staff\Desktop\life-cycle-of-a-thread.png"/>
          <p:cNvPicPr>
            <a:picLocks noChangeAspect="1" noChangeArrowheads="1"/>
          </p:cNvPicPr>
          <p:nvPr/>
        </p:nvPicPr>
        <p:blipFill>
          <a:blip r:embed="rId2"/>
          <a:srcRect/>
          <a:stretch>
            <a:fillRect/>
          </a:stretch>
        </p:blipFill>
        <p:spPr bwMode="auto">
          <a:xfrm>
            <a:off x="1000125" y="857232"/>
            <a:ext cx="7143750" cy="4857784"/>
          </a:xfrm>
          <a:prstGeom prst="rect">
            <a:avLst/>
          </a:prstGeom>
          <a:noFill/>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5911873"/>
          </a:xfrm>
        </p:spPr>
        <p:txBody>
          <a:bodyPr>
            <a:normAutofit/>
          </a:bodyPr>
          <a:lstStyle/>
          <a:p>
            <a:pPr algn="just"/>
            <a:r>
              <a:rPr lang="en-US" sz="2400" b="1" dirty="0">
                <a:solidFill>
                  <a:schemeClr val="accent6">
                    <a:lumMod val="20000"/>
                    <a:lumOff val="80000"/>
                  </a:schemeClr>
                </a:solidFill>
              </a:rPr>
              <a:t>New</a:t>
            </a:r>
            <a:r>
              <a:rPr lang="en-US" sz="2400" b="1" dirty="0">
                <a:solidFill>
                  <a:schemeClr val="bg1"/>
                </a:solidFill>
              </a:rPr>
              <a:t>:</a:t>
            </a:r>
            <a:r>
              <a:rPr lang="en-US" sz="2400" dirty="0">
                <a:solidFill>
                  <a:schemeClr val="bg1"/>
                </a:solidFill>
              </a:rPr>
              <a:t> Whenever a new thread is created, it is always in the new state. </a:t>
            </a:r>
          </a:p>
          <a:p>
            <a:pPr algn="just"/>
            <a:endParaRPr lang="en-US" sz="2400" dirty="0">
              <a:solidFill>
                <a:schemeClr val="bg1"/>
              </a:solidFill>
            </a:endParaRPr>
          </a:p>
          <a:p>
            <a:pPr algn="just"/>
            <a:r>
              <a:rPr lang="en-US" sz="2400" dirty="0">
                <a:solidFill>
                  <a:schemeClr val="bg1"/>
                </a:solidFill>
              </a:rPr>
              <a:t>For a thread in the new state, the code has not been run yet and thus has not begun its execution.</a:t>
            </a:r>
          </a:p>
          <a:p>
            <a:pPr algn="just"/>
            <a:endParaRPr lang="en-US" sz="2400" dirty="0">
              <a:solidFill>
                <a:schemeClr val="bg1"/>
              </a:solidFill>
            </a:endParaRPr>
          </a:p>
          <a:p>
            <a:pPr algn="just"/>
            <a:r>
              <a:rPr lang="en-US" sz="2400" b="1" dirty="0">
                <a:solidFill>
                  <a:schemeClr val="accent6">
                    <a:lumMod val="20000"/>
                    <a:lumOff val="80000"/>
                  </a:schemeClr>
                </a:solidFill>
              </a:rPr>
              <a:t>Active</a:t>
            </a:r>
            <a:r>
              <a:rPr lang="en-US" sz="2400" b="1" dirty="0">
                <a:solidFill>
                  <a:schemeClr val="bg2"/>
                </a:solidFill>
              </a:rPr>
              <a:t>:</a:t>
            </a:r>
            <a:r>
              <a:rPr lang="en-US" sz="2400" dirty="0">
                <a:solidFill>
                  <a:schemeClr val="bg2"/>
                </a:solidFill>
              </a:rPr>
              <a:t> When a thread invokes the start() method, it moves from the new state to the active state. </a:t>
            </a:r>
          </a:p>
          <a:p>
            <a:pPr algn="just"/>
            <a:endParaRPr lang="en-US" sz="2400" dirty="0">
              <a:solidFill>
                <a:schemeClr val="bg2"/>
              </a:solidFill>
            </a:endParaRPr>
          </a:p>
          <a:p>
            <a:pPr algn="just"/>
            <a:r>
              <a:rPr lang="en-US" sz="2400" dirty="0">
                <a:solidFill>
                  <a:schemeClr val="bg2"/>
                </a:solidFill>
              </a:rPr>
              <a:t>The active state contains two states within it: one is </a:t>
            </a:r>
            <a:r>
              <a:rPr lang="en-US" sz="2400" b="1" dirty="0" err="1">
                <a:solidFill>
                  <a:schemeClr val="bg2"/>
                </a:solidFill>
              </a:rPr>
              <a:t>runnable</a:t>
            </a:r>
            <a:r>
              <a:rPr lang="en-US" sz="2400" dirty="0">
                <a:solidFill>
                  <a:schemeClr val="bg2"/>
                </a:solidFill>
              </a:rPr>
              <a:t>, and the other is </a:t>
            </a:r>
            <a:r>
              <a:rPr lang="en-US" sz="2400" b="1" dirty="0">
                <a:solidFill>
                  <a:schemeClr val="bg2"/>
                </a:solidFill>
              </a:rPr>
              <a:t>running</a:t>
            </a:r>
            <a:r>
              <a:rPr lang="en-US" sz="2400" dirty="0">
                <a:solidFill>
                  <a:schemeClr val="bg2"/>
                </a:solidFill>
              </a:rPr>
              <a:t>.</a:t>
            </a:r>
          </a:p>
          <a:p>
            <a:pPr algn="just"/>
            <a:endParaRPr lang="en-US" sz="2400" dirty="0">
              <a:solidFill>
                <a:schemeClr val="bg1"/>
              </a:solidFill>
            </a:endParaRPr>
          </a:p>
          <a:p>
            <a:pPr algn="just"/>
            <a:endParaRPr lang="en-US" sz="2400" dirty="0">
              <a:solidFill>
                <a:schemeClr val="bg1"/>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28"/>
            <a:ext cx="8229600" cy="6215106"/>
          </a:xfrm>
        </p:spPr>
        <p:txBody>
          <a:bodyPr>
            <a:normAutofit lnSpcReduction="10000"/>
          </a:bodyPr>
          <a:lstStyle/>
          <a:p>
            <a:pPr algn="just"/>
            <a:r>
              <a:rPr lang="en-US" sz="2400" b="1" dirty="0" err="1">
                <a:solidFill>
                  <a:schemeClr val="accent6">
                    <a:lumMod val="20000"/>
                    <a:lumOff val="80000"/>
                  </a:schemeClr>
                </a:solidFill>
              </a:rPr>
              <a:t>Runnable</a:t>
            </a:r>
            <a:r>
              <a:rPr lang="en-US" sz="2400" b="1" dirty="0">
                <a:solidFill>
                  <a:schemeClr val="accent1"/>
                </a:solidFill>
              </a:rPr>
              <a:t>:</a:t>
            </a:r>
            <a:r>
              <a:rPr lang="en-US" sz="2400" dirty="0">
                <a:solidFill>
                  <a:schemeClr val="accent1"/>
                </a:solidFill>
              </a:rPr>
              <a:t> A thread, that is ready to run is then moved to the </a:t>
            </a:r>
            <a:r>
              <a:rPr lang="en-US" sz="2400" dirty="0" err="1">
                <a:solidFill>
                  <a:schemeClr val="accent1"/>
                </a:solidFill>
              </a:rPr>
              <a:t>runnable</a:t>
            </a:r>
            <a:r>
              <a:rPr lang="en-US" sz="2400" dirty="0">
                <a:solidFill>
                  <a:schemeClr val="accent1"/>
                </a:solidFill>
              </a:rPr>
              <a:t> state. </a:t>
            </a:r>
          </a:p>
          <a:p>
            <a:pPr algn="just"/>
            <a:r>
              <a:rPr lang="en-US" sz="2400" dirty="0">
                <a:solidFill>
                  <a:schemeClr val="accent1"/>
                </a:solidFill>
              </a:rPr>
              <a:t>In the </a:t>
            </a:r>
            <a:r>
              <a:rPr lang="en-US" sz="2400" dirty="0" err="1">
                <a:solidFill>
                  <a:schemeClr val="accent1"/>
                </a:solidFill>
              </a:rPr>
              <a:t>runnable</a:t>
            </a:r>
            <a:r>
              <a:rPr lang="en-US" sz="2400" dirty="0">
                <a:solidFill>
                  <a:schemeClr val="accent1"/>
                </a:solidFill>
              </a:rPr>
              <a:t> state, the thread may be running or may be ready to run at any given instant of time. </a:t>
            </a:r>
          </a:p>
          <a:p>
            <a:pPr algn="just"/>
            <a:r>
              <a:rPr lang="en-US" sz="2400" dirty="0">
                <a:solidFill>
                  <a:schemeClr val="accent1"/>
                </a:solidFill>
              </a:rPr>
              <a:t>It is the duty of the thread scheduler to provide the thread time to run, i.e., moving the thread the running state.</a:t>
            </a:r>
          </a:p>
          <a:p>
            <a:pPr algn="just"/>
            <a:endParaRPr lang="en-US" sz="2400" dirty="0">
              <a:solidFill>
                <a:schemeClr val="accent1"/>
              </a:solidFill>
            </a:endParaRPr>
          </a:p>
          <a:p>
            <a:pPr algn="just"/>
            <a:r>
              <a:rPr lang="en-US" sz="2400" b="1" dirty="0">
                <a:solidFill>
                  <a:schemeClr val="accent6">
                    <a:lumMod val="20000"/>
                    <a:lumOff val="80000"/>
                  </a:schemeClr>
                </a:solidFill>
              </a:rPr>
              <a:t>Running</a:t>
            </a:r>
            <a:r>
              <a:rPr lang="en-US" sz="2400" b="1" dirty="0">
                <a:solidFill>
                  <a:schemeClr val="bg2">
                    <a:lumMod val="75000"/>
                  </a:schemeClr>
                </a:solidFill>
              </a:rPr>
              <a:t>:</a:t>
            </a:r>
            <a:r>
              <a:rPr lang="en-US" sz="2400" dirty="0">
                <a:solidFill>
                  <a:schemeClr val="bg2">
                    <a:lumMod val="75000"/>
                  </a:schemeClr>
                </a:solidFill>
              </a:rPr>
              <a:t> When the thread gets the CPU, it moves from the </a:t>
            </a:r>
            <a:r>
              <a:rPr lang="en-US" sz="2400" dirty="0" err="1">
                <a:solidFill>
                  <a:schemeClr val="bg2">
                    <a:lumMod val="75000"/>
                  </a:schemeClr>
                </a:solidFill>
              </a:rPr>
              <a:t>runnable</a:t>
            </a:r>
            <a:r>
              <a:rPr lang="en-US" sz="2400" dirty="0">
                <a:solidFill>
                  <a:schemeClr val="bg2">
                    <a:lumMod val="75000"/>
                  </a:schemeClr>
                </a:solidFill>
              </a:rPr>
              <a:t> to the running state. </a:t>
            </a:r>
          </a:p>
          <a:p>
            <a:pPr algn="just"/>
            <a:endParaRPr lang="en-US" sz="2400" dirty="0">
              <a:solidFill>
                <a:schemeClr val="bg2">
                  <a:lumMod val="75000"/>
                </a:schemeClr>
              </a:solidFill>
            </a:endParaRPr>
          </a:p>
          <a:p>
            <a:pPr algn="just"/>
            <a:r>
              <a:rPr lang="en-US" sz="2400" dirty="0">
                <a:solidFill>
                  <a:schemeClr val="bg2">
                    <a:lumMod val="75000"/>
                  </a:schemeClr>
                </a:solidFill>
              </a:rPr>
              <a:t>Generally, the most common change in the state of a thread is from </a:t>
            </a:r>
            <a:r>
              <a:rPr lang="en-US" sz="2400" dirty="0" err="1">
                <a:solidFill>
                  <a:schemeClr val="bg2">
                    <a:lumMod val="75000"/>
                  </a:schemeClr>
                </a:solidFill>
              </a:rPr>
              <a:t>runnable</a:t>
            </a:r>
            <a:r>
              <a:rPr lang="en-US" sz="2400" dirty="0">
                <a:solidFill>
                  <a:schemeClr val="bg2">
                    <a:lumMod val="75000"/>
                  </a:schemeClr>
                </a:solidFill>
              </a:rPr>
              <a:t> to running and again back to </a:t>
            </a:r>
            <a:r>
              <a:rPr lang="en-US" sz="2400" dirty="0" err="1">
                <a:solidFill>
                  <a:schemeClr val="bg2">
                    <a:lumMod val="75000"/>
                  </a:schemeClr>
                </a:solidFill>
              </a:rPr>
              <a:t>runnable</a:t>
            </a:r>
            <a:r>
              <a:rPr lang="en-US" sz="2400" dirty="0">
                <a:solidFill>
                  <a:schemeClr val="bg2">
                    <a:lumMod val="75000"/>
                  </a:schemeClr>
                </a:solidFill>
              </a:rPr>
              <a:t>.</a:t>
            </a:r>
          </a:p>
          <a:p>
            <a:pPr algn="just"/>
            <a:endParaRPr lang="en-US" sz="2400" dirty="0">
              <a:solidFill>
                <a:schemeClr val="bg2">
                  <a:lumMod val="75000"/>
                </a:schemeClr>
              </a:solidFill>
            </a:endParaRPr>
          </a:p>
          <a:p>
            <a:pPr algn="just"/>
            <a:r>
              <a:rPr lang="en-US" sz="2400" b="1" dirty="0">
                <a:solidFill>
                  <a:schemeClr val="accent6">
                    <a:lumMod val="20000"/>
                    <a:lumOff val="80000"/>
                  </a:schemeClr>
                </a:solidFill>
              </a:rPr>
              <a:t>Blocked or Waiting</a:t>
            </a:r>
            <a:r>
              <a:rPr lang="en-US" sz="2400" b="1" dirty="0">
                <a:solidFill>
                  <a:schemeClr val="accent1">
                    <a:lumMod val="75000"/>
                  </a:schemeClr>
                </a:solidFill>
              </a:rPr>
              <a:t>:</a:t>
            </a:r>
            <a:r>
              <a:rPr lang="en-US" sz="2400" dirty="0">
                <a:solidFill>
                  <a:schemeClr val="accent1">
                    <a:lumMod val="75000"/>
                  </a:schemeClr>
                </a:solidFill>
              </a:rPr>
              <a:t> Whenever a thread is inactive for a span of time (not permanently) then, either the thread is in the blocked state or is in the waiting state.</a:t>
            </a:r>
          </a:p>
          <a:p>
            <a:pPr algn="just"/>
            <a:endParaRPr lang="en-US" sz="2400" dirty="0">
              <a:solidFill>
                <a:schemeClr val="accent1"/>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7166"/>
            <a:ext cx="8229600" cy="5768997"/>
          </a:xfrm>
        </p:spPr>
        <p:txBody>
          <a:bodyPr>
            <a:normAutofit/>
          </a:bodyPr>
          <a:lstStyle/>
          <a:p>
            <a:pPr algn="just"/>
            <a:r>
              <a:rPr lang="en-US" sz="2800" b="1" dirty="0">
                <a:solidFill>
                  <a:schemeClr val="accent6">
                    <a:lumMod val="20000"/>
                    <a:lumOff val="80000"/>
                  </a:schemeClr>
                </a:solidFill>
              </a:rPr>
              <a:t>Terminated</a:t>
            </a:r>
            <a:r>
              <a:rPr lang="en-US" sz="2800" b="1" dirty="0">
                <a:solidFill>
                  <a:schemeClr val="accent1">
                    <a:lumMod val="75000"/>
                  </a:schemeClr>
                </a:solidFill>
              </a:rPr>
              <a:t>:</a:t>
            </a:r>
            <a:r>
              <a:rPr lang="en-US" sz="2800" dirty="0">
                <a:solidFill>
                  <a:schemeClr val="accent1">
                    <a:lumMod val="75000"/>
                  </a:schemeClr>
                </a:solidFill>
              </a:rPr>
              <a:t> A thread reaches the termination state because of the following reasons:</a:t>
            </a:r>
          </a:p>
          <a:p>
            <a:pPr lvl="1" algn="just"/>
            <a:r>
              <a:rPr lang="en-US" sz="2400" dirty="0">
                <a:solidFill>
                  <a:schemeClr val="accent1">
                    <a:lumMod val="75000"/>
                  </a:schemeClr>
                </a:solidFill>
              </a:rPr>
              <a:t>When a thread has finished its job, then it exists or terminates normally.</a:t>
            </a:r>
          </a:p>
          <a:p>
            <a:pPr lvl="1" algn="just"/>
            <a:r>
              <a:rPr lang="en-US" sz="2400" b="1" dirty="0">
                <a:solidFill>
                  <a:schemeClr val="accent1">
                    <a:lumMod val="75000"/>
                  </a:schemeClr>
                </a:solidFill>
              </a:rPr>
              <a:t>Abnormal termination:</a:t>
            </a:r>
            <a:r>
              <a:rPr lang="en-US" sz="2400" dirty="0">
                <a:solidFill>
                  <a:schemeClr val="accent1">
                    <a:lumMod val="75000"/>
                  </a:schemeClr>
                </a:solidFill>
              </a:rPr>
              <a:t> It occurs when some unusual events such as an unhandled exception or segmentation fault.</a:t>
            </a:r>
          </a:p>
          <a:p>
            <a:pPr algn="just"/>
            <a:endParaRPr lang="en-US" sz="2800" dirty="0">
              <a:solidFill>
                <a:schemeClr val="accent1">
                  <a:lumMod val="75000"/>
                </a:schemeClr>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ways to create a thread</a:t>
            </a:r>
          </a:p>
        </p:txBody>
      </p:sp>
      <p:sp>
        <p:nvSpPr>
          <p:cNvPr id="3" name="Content Placeholder 2"/>
          <p:cNvSpPr>
            <a:spLocks noGrp="1"/>
          </p:cNvSpPr>
          <p:nvPr>
            <p:ph idx="1"/>
          </p:nvPr>
        </p:nvSpPr>
        <p:spPr/>
        <p:txBody>
          <a:bodyPr/>
          <a:lstStyle/>
          <a:p>
            <a:r>
              <a:rPr lang="en-US" dirty="0">
                <a:solidFill>
                  <a:schemeClr val="bg1"/>
                </a:solidFill>
              </a:rPr>
              <a:t>By Extending Thread Class</a:t>
            </a:r>
          </a:p>
          <a:p>
            <a:r>
              <a:rPr lang="en-US" dirty="0">
                <a:solidFill>
                  <a:schemeClr val="bg1"/>
                </a:solidFill>
              </a:rPr>
              <a:t>By Implementing </a:t>
            </a:r>
            <a:r>
              <a:rPr lang="en-US" dirty="0" err="1">
                <a:solidFill>
                  <a:schemeClr val="bg1"/>
                </a:solidFill>
              </a:rPr>
              <a:t>Runnable</a:t>
            </a:r>
            <a:r>
              <a:rPr lang="en-US" dirty="0">
                <a:solidFill>
                  <a:schemeClr val="bg1"/>
                </a:solidFill>
              </a:rPr>
              <a:t> Interface</a:t>
            </a:r>
          </a:p>
          <a:p>
            <a:endParaRPr lang="en-US" dirty="0">
              <a:solidFill>
                <a:schemeClr val="bg1"/>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Thread Class</a:t>
            </a:r>
          </a:p>
        </p:txBody>
      </p:sp>
      <p:sp>
        <p:nvSpPr>
          <p:cNvPr id="3" name="Content Placeholder 2"/>
          <p:cNvSpPr>
            <a:spLocks noGrp="1"/>
          </p:cNvSpPr>
          <p:nvPr>
            <p:ph idx="1"/>
          </p:nvPr>
        </p:nvSpPr>
        <p:spPr/>
        <p:txBody>
          <a:bodyPr/>
          <a:lstStyle/>
          <a:p>
            <a:pPr algn="just"/>
            <a:r>
              <a:rPr lang="en-US" dirty="0">
                <a:solidFill>
                  <a:schemeClr val="bg1"/>
                </a:solidFill>
              </a:rPr>
              <a:t>The simplest way to create a thread in Java is by extending the Thread class and overriding its run() method. </a:t>
            </a:r>
          </a:p>
          <a:p>
            <a:pPr algn="just"/>
            <a:endParaRPr lang="en-US" dirty="0">
              <a:solidFill>
                <a:schemeClr val="bg1"/>
              </a:solidFill>
            </a:endParaRPr>
          </a:p>
          <a:p>
            <a:pPr algn="just"/>
            <a:r>
              <a:rPr lang="en-US" dirty="0">
                <a:solidFill>
                  <a:schemeClr val="bg1"/>
                </a:solidFill>
              </a:rPr>
              <a:t>Thread class provide constructors and methods to create and perform operations on a thread.</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bg1"/>
                </a:solidFill>
              </a:rPr>
              <a:t>Constructors of Thread Class</a:t>
            </a:r>
          </a:p>
        </p:txBody>
      </p:sp>
      <p:sp>
        <p:nvSpPr>
          <p:cNvPr id="3" name="Content Placeholder 2"/>
          <p:cNvSpPr>
            <a:spLocks noGrp="1"/>
          </p:cNvSpPr>
          <p:nvPr>
            <p:ph idx="1"/>
          </p:nvPr>
        </p:nvSpPr>
        <p:spPr/>
        <p:txBody>
          <a:bodyPr/>
          <a:lstStyle/>
          <a:p>
            <a:r>
              <a:rPr lang="en-US" dirty="0">
                <a:solidFill>
                  <a:schemeClr val="bg1"/>
                </a:solidFill>
              </a:rPr>
              <a:t>Thread()</a:t>
            </a:r>
          </a:p>
          <a:p>
            <a:r>
              <a:rPr lang="en-US" dirty="0">
                <a:solidFill>
                  <a:schemeClr val="bg1"/>
                </a:solidFill>
              </a:rPr>
              <a:t>Thread(String name)</a:t>
            </a:r>
          </a:p>
          <a:p>
            <a:r>
              <a:rPr lang="en-US" dirty="0">
                <a:solidFill>
                  <a:schemeClr val="bg1"/>
                </a:solidFill>
              </a:rPr>
              <a:t>Thread(</a:t>
            </a:r>
            <a:r>
              <a:rPr lang="en-US" dirty="0" err="1">
                <a:solidFill>
                  <a:schemeClr val="bg1"/>
                </a:solidFill>
              </a:rPr>
              <a:t>Runnable</a:t>
            </a:r>
            <a:r>
              <a:rPr lang="en-US" dirty="0">
                <a:solidFill>
                  <a:schemeClr val="bg1"/>
                </a:solidFill>
              </a:rPr>
              <a:t> r)</a:t>
            </a:r>
          </a:p>
          <a:p>
            <a:r>
              <a:rPr lang="en-US" dirty="0">
                <a:solidFill>
                  <a:schemeClr val="bg1"/>
                </a:solidFill>
              </a:rPr>
              <a:t>Thread(</a:t>
            </a:r>
            <a:r>
              <a:rPr lang="en-US" dirty="0" err="1">
                <a:solidFill>
                  <a:schemeClr val="bg1"/>
                </a:solidFill>
              </a:rPr>
              <a:t>Runnable</a:t>
            </a:r>
            <a:r>
              <a:rPr lang="en-US" dirty="0">
                <a:solidFill>
                  <a:schemeClr val="bg1"/>
                </a:solidFill>
              </a:rPr>
              <a:t> r, String name)</a:t>
            </a:r>
          </a:p>
          <a:p>
            <a:endParaRPr lang="en-US"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Custom 6">
      <a:dk1>
        <a:sysClr val="windowText" lastClr="000000"/>
      </a:dk1>
      <a:lt1>
        <a:srgbClr val="FFED73"/>
      </a:lt1>
      <a:dk2>
        <a:srgbClr val="575F6D"/>
      </a:dk2>
      <a:lt2>
        <a:srgbClr val="FFF39D"/>
      </a:lt2>
      <a:accent1>
        <a:srgbClr val="FFF4AB"/>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636</TotalTime>
  <Words>8085</Words>
  <Application>Microsoft Office PowerPoint</Application>
  <PresentationFormat>On-screen Show (4:3)</PresentationFormat>
  <Paragraphs>1009</Paragraphs>
  <Slides>121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121</vt:i4>
      </vt:variant>
    </vt:vector>
  </HeadingPairs>
  <TitlesOfParts>
    <vt:vector size="126" baseType="lpstr">
      <vt:lpstr>Arial</vt:lpstr>
      <vt:lpstr>Calibri</vt:lpstr>
      <vt:lpstr>Courier New</vt:lpstr>
      <vt:lpstr>Wingdings</vt:lpstr>
      <vt:lpstr>Office Theme</vt:lpstr>
      <vt:lpstr>Inheritance in JAVA</vt:lpstr>
      <vt:lpstr>PowerPoint Presentation</vt:lpstr>
      <vt:lpstr>Why Do We Need Java Inheritance?</vt:lpstr>
      <vt:lpstr>The syntax of Java 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multiple inheritance is not supported in Java? </vt:lpstr>
      <vt:lpstr>PowerPoint Presentation</vt:lpstr>
      <vt:lpstr>PowerPoint Presentation</vt:lpstr>
      <vt:lpstr>PowerPoint Presentation</vt:lpstr>
      <vt:lpstr>Abstract Class</vt:lpstr>
      <vt:lpstr>PowerPoint Presentation</vt:lpstr>
      <vt:lpstr>PowerPoint Presentation</vt:lpstr>
      <vt:lpstr>PowerPoint Presentation</vt:lpstr>
      <vt:lpstr>PowerPoint Presentation</vt:lpstr>
      <vt:lpstr>Interface</vt:lpstr>
      <vt:lpstr>Key Characteristics of an Interface</vt:lpstr>
      <vt:lpstr>Key Characteristics of an Interface</vt:lpstr>
      <vt:lpstr>Defining an Interface</vt:lpstr>
      <vt:lpstr>PowerPoint Presentation</vt:lpstr>
      <vt:lpstr>PowerPoint Presentation</vt:lpstr>
      <vt:lpstr>Multiple Inheritance in Java</vt:lpstr>
      <vt:lpstr>PowerPoint Presentation</vt:lpstr>
      <vt:lpstr>PowerPoint Presentation</vt:lpstr>
      <vt:lpstr>PowerPoint Presentation</vt:lpstr>
      <vt:lpstr>Method Overriding in Java</vt:lpstr>
      <vt:lpstr>Rules for Java Method Overriding</vt:lpstr>
      <vt:lpstr>PowerPoint Presentation</vt:lpstr>
      <vt:lpstr>PowerPoint Presentation</vt:lpstr>
      <vt:lpstr>PowerPoint Presentation</vt:lpstr>
      <vt:lpstr>PowerPoint Presentation</vt:lpstr>
      <vt:lpstr>Object Class and Overriding Its Methods in Java</vt:lpstr>
      <vt:lpstr>Common Methods of the Object Class</vt:lpstr>
      <vt:lpstr>Overriding toString()</vt:lpstr>
      <vt:lpstr>PowerPoint Presentation</vt:lpstr>
      <vt:lpstr>Overriding equals()</vt:lpstr>
      <vt:lpstr>PowerPoint Presentation</vt:lpstr>
      <vt:lpstr>Overriding finalize()</vt:lpstr>
      <vt:lpstr>PowerPoint Presentation</vt:lpstr>
      <vt:lpstr>Overriding hashcode()</vt:lpstr>
      <vt:lpstr>Why Override hashCode()?</vt:lpstr>
      <vt:lpstr>PowerPoint Presentation</vt:lpstr>
      <vt:lpstr>Java Package</vt:lpstr>
      <vt:lpstr>Packages are used for:</vt:lpstr>
      <vt:lpstr>PowerPoint Presentation</vt:lpstr>
      <vt:lpstr>Working of Java Packages</vt:lpstr>
      <vt:lpstr>Built-in Packages</vt:lpstr>
      <vt:lpstr>PowerPoint Presentation</vt:lpstr>
      <vt:lpstr>PowerPoint Presentation</vt:lpstr>
      <vt:lpstr>How to access package from another package?</vt:lpstr>
      <vt:lpstr>PowerPoint Presentation</vt:lpstr>
      <vt:lpstr>User-defined Packages</vt:lpstr>
      <vt:lpstr>PowerPoint Presentation</vt:lpstr>
      <vt:lpstr>2. Use the Class in Program:</vt:lpstr>
      <vt:lpstr>Types of Errors in Java</vt:lpstr>
      <vt:lpstr>Common Types of Errors:</vt:lpstr>
      <vt:lpstr>Compile-Time Errors</vt:lpstr>
      <vt:lpstr>Runtime Errors</vt:lpstr>
      <vt:lpstr>Logical Errors</vt:lpstr>
      <vt:lpstr>OutOfMemoryError</vt:lpstr>
      <vt:lpstr>StackOverflowError</vt:lpstr>
      <vt:lpstr>Exception Handling</vt:lpstr>
      <vt:lpstr>Need for Exception Handling in Java</vt:lpstr>
      <vt:lpstr>PowerPoint Presentation</vt:lpstr>
      <vt:lpstr>PowerPoint Presentation</vt:lpstr>
      <vt:lpstr>PowerPoint Presentation</vt:lpstr>
      <vt:lpstr>Types of Exceptions in Java</vt:lpstr>
      <vt:lpstr>Checked Exceptions (Compile-Time Exceptions)</vt:lpstr>
      <vt:lpstr>Unchecked Exceptions (Compile-Time Exceptions)</vt:lpstr>
      <vt:lpstr>PowerPoint Presentation</vt:lpstr>
      <vt:lpstr>PowerPoint Presentation</vt:lpstr>
      <vt:lpstr>Multiple catch Blocks</vt:lpstr>
      <vt:lpstr>PowerPoint Presentation</vt:lpstr>
      <vt:lpstr>PowerPoint Presentation</vt:lpstr>
      <vt:lpstr>PowerPoint Presentation</vt:lpstr>
      <vt:lpstr>PowerPoint Presentation</vt:lpstr>
      <vt:lpstr>User-Defined Exception</vt:lpstr>
      <vt:lpstr>PowerPoint Presentation</vt:lpstr>
      <vt:lpstr>PowerPoint Presentation</vt:lpstr>
      <vt:lpstr>PowerPoint Presentation</vt:lpstr>
      <vt:lpstr>PowerPoint Presentation</vt:lpstr>
      <vt:lpstr>thread in java</vt:lpstr>
      <vt:lpstr>Benefits of Multithreading in Java</vt:lpstr>
      <vt:lpstr>PowerPoint Presentation</vt:lpstr>
      <vt:lpstr>Real-Life Example: How Microsoft Word Uses Multithreading</vt:lpstr>
      <vt:lpstr>Thread Life Cycle in Java (Thread States) </vt:lpstr>
      <vt:lpstr>PowerPoint Presentation</vt:lpstr>
      <vt:lpstr>PowerPoint Presentation</vt:lpstr>
      <vt:lpstr>PowerPoint Presentation</vt:lpstr>
      <vt:lpstr>PowerPoint Presentation</vt:lpstr>
      <vt:lpstr>ways to create a thread</vt:lpstr>
      <vt:lpstr>Thread Class</vt:lpstr>
      <vt:lpstr>Constructors of Thread Class</vt:lpstr>
      <vt:lpstr>Thread Class Methods</vt:lpstr>
      <vt:lpstr>PowerPoint Presentation</vt:lpstr>
      <vt:lpstr>Creating Thread by Extending Thread Class</vt:lpstr>
      <vt:lpstr>PowerPoint Presentation</vt:lpstr>
      <vt:lpstr>PowerPoint Presentation</vt:lpstr>
      <vt:lpstr> implementing Runnable interface   </vt:lpstr>
      <vt:lpstr>Steps to Implement Runnable Interface</vt:lpstr>
      <vt:lpstr>PowerPoint Presentation</vt:lpstr>
      <vt:lpstr> Thread priority   </vt:lpstr>
      <vt:lpstr>PowerPoint Presentation</vt:lpstr>
      <vt:lpstr>PowerPoint Presentation</vt:lpstr>
      <vt:lpstr>PowerPoint Presentation</vt:lpstr>
      <vt:lpstr>File Handling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in JAVA</dc:title>
  <dc:creator>Staff</dc:creator>
  <cp:lastModifiedBy>Nemis Ruparel</cp:lastModifiedBy>
  <cp:revision>153</cp:revision>
  <dcterms:created xsi:type="dcterms:W3CDTF">2025-02-04T06:12:35Z</dcterms:created>
  <dcterms:modified xsi:type="dcterms:W3CDTF">2025-05-11T05:52:42Z</dcterms:modified>
</cp:coreProperties>
</file>