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8" r:id="rId51"/>
    <p:sldId id="309" r:id="rId52"/>
    <p:sldId id="310" r:id="rId53"/>
    <p:sldId id="312" r:id="rId54"/>
    <p:sldId id="313" r:id="rId55"/>
    <p:sldId id="305" r:id="rId56"/>
    <p:sldId id="306" r:id="rId57"/>
    <p:sldId id="311" r:id="rId58"/>
    <p:sldId id="307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37" r:id="rId70"/>
    <p:sldId id="338" r:id="rId71"/>
    <p:sldId id="339" r:id="rId72"/>
    <p:sldId id="340" r:id="rId73"/>
    <p:sldId id="324" r:id="rId74"/>
    <p:sldId id="341" r:id="rId75"/>
    <p:sldId id="342" r:id="rId76"/>
    <p:sldId id="325" r:id="rId77"/>
    <p:sldId id="326" r:id="rId78"/>
    <p:sldId id="327" r:id="rId79"/>
    <p:sldId id="328" r:id="rId80"/>
    <p:sldId id="330" r:id="rId81"/>
    <p:sldId id="329" r:id="rId82"/>
    <p:sldId id="331" r:id="rId83"/>
    <p:sldId id="332" r:id="rId84"/>
    <p:sldId id="333" r:id="rId85"/>
    <p:sldId id="334" r:id="rId86"/>
    <p:sldId id="335" r:id="rId87"/>
    <p:sldId id="336" r:id="rId88"/>
    <p:sldId id="343" r:id="rId89"/>
    <p:sldId id="344" r:id="rId90"/>
    <p:sldId id="345" r:id="rId91"/>
    <p:sldId id="346" r:id="rId92"/>
    <p:sldId id="353" r:id="rId93"/>
    <p:sldId id="354" r:id="rId94"/>
    <p:sldId id="355" r:id="rId95"/>
    <p:sldId id="356" r:id="rId96"/>
    <p:sldId id="357" r:id="rId97"/>
    <p:sldId id="347" r:id="rId98"/>
    <p:sldId id="348" r:id="rId99"/>
    <p:sldId id="349" r:id="rId100"/>
    <p:sldId id="350" r:id="rId101"/>
    <p:sldId id="351" r:id="rId102"/>
    <p:sldId id="352" r:id="rId103"/>
    <p:sldId id="358" r:id="rId104"/>
    <p:sldId id="359" r:id="rId10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C25D-2380-4FC1-A35B-A5ADFA641317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5630-92E9-4500-AF61-BDA8E8918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C25D-2380-4FC1-A35B-A5ADFA641317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5630-92E9-4500-AF61-BDA8E8918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C25D-2380-4FC1-A35B-A5ADFA641317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5630-92E9-4500-AF61-BDA8E8918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C25D-2380-4FC1-A35B-A5ADFA641317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5630-92E9-4500-AF61-BDA8E8918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C25D-2380-4FC1-A35B-A5ADFA641317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5630-92E9-4500-AF61-BDA8E8918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C25D-2380-4FC1-A35B-A5ADFA641317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5630-92E9-4500-AF61-BDA8E8918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C25D-2380-4FC1-A35B-A5ADFA641317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5630-92E9-4500-AF61-BDA8E8918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C25D-2380-4FC1-A35B-A5ADFA641317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5630-92E9-4500-AF61-BDA8E8918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C25D-2380-4FC1-A35B-A5ADFA641317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5630-92E9-4500-AF61-BDA8E8918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C25D-2380-4FC1-A35B-A5ADFA641317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5630-92E9-4500-AF61-BDA8E8918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C25D-2380-4FC1-A35B-A5ADFA641317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5630-92E9-4500-AF61-BDA8E8918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8C25D-2380-4FC1-A35B-A5ADFA641317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55630-92E9-4500-AF61-BDA8E8918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java-io-input-output-in-java-with-examples/" TargetMode="External"/><Relationship Id="rId2" Type="http://schemas.openxmlformats.org/officeDocument/2006/relationships/hyperlink" Target="https://www.geeksforgeeks.org/java-lang-package-jav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java-util-package-java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java-awt-tutorial/" TargetMode="External"/><Relationship Id="rId2" Type="http://schemas.openxmlformats.org/officeDocument/2006/relationships/hyperlink" Target="https://www.geeksforgeeks.org/java-applet-basics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Inheritance in JAVA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14356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class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TestInheritance2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{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public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static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main(String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args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[])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{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BabyDog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d=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new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BabyDog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d.weep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();  </a:t>
            </a:r>
          </a:p>
          <a:p>
            <a:pPr lvl="2">
              <a:buNone/>
            </a:pPr>
            <a:r>
              <a:rPr lang="en-US" sz="3200" dirty="0" err="1" smtClean="0">
                <a:solidFill>
                  <a:schemeClr val="bg2">
                    <a:lumMod val="90000"/>
                  </a:schemeClr>
                </a:solidFill>
              </a:rPr>
              <a:t>d.bark</a:t>
            </a:r>
            <a:r>
              <a:rPr lang="en-US" sz="3200" dirty="0" smtClean="0">
                <a:solidFill>
                  <a:schemeClr val="bg2">
                    <a:lumMod val="90000"/>
                  </a:schemeClr>
                </a:solidFill>
              </a:rPr>
              <a:t>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	d.eat();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}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Thread Class </a:t>
            </a:r>
            <a:r>
              <a:rPr lang="en-US" dirty="0" smtClean="0">
                <a:solidFill>
                  <a:schemeClr val="bg1"/>
                </a:solidFill>
              </a:rPr>
              <a:t>Methods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FFFB"/>
                </a:solidFill>
              </a:rPr>
              <a:t>public void run():</a:t>
            </a:r>
            <a:r>
              <a:rPr lang="en-US" sz="2400" dirty="0" smtClean="0">
                <a:solidFill>
                  <a:schemeClr val="bg1"/>
                </a:solidFill>
              </a:rPr>
              <a:t> is used to perform action for a thread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rgbClr val="FFFFFB"/>
                </a:solidFill>
              </a:rPr>
              <a:t>public void start():</a:t>
            </a:r>
            <a:r>
              <a:rPr lang="en-US" sz="2400" dirty="0" smtClean="0">
                <a:solidFill>
                  <a:schemeClr val="bg1"/>
                </a:solidFill>
              </a:rPr>
              <a:t> starts the execution of the thread.JVM calls the run() method on the thread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rgbClr val="FFFFFB"/>
                </a:solidFill>
              </a:rPr>
              <a:t>public void sleep(long </a:t>
            </a:r>
            <a:r>
              <a:rPr lang="en-US" sz="2400" b="1" dirty="0" err="1" smtClean="0">
                <a:solidFill>
                  <a:srgbClr val="FFFFFB"/>
                </a:solidFill>
              </a:rPr>
              <a:t>miliseconds</a:t>
            </a:r>
            <a:r>
              <a:rPr lang="en-US" sz="2400" b="1" dirty="0" smtClean="0">
                <a:solidFill>
                  <a:srgbClr val="FFFFFB"/>
                </a:solidFill>
              </a:rPr>
              <a:t>):</a:t>
            </a:r>
            <a:r>
              <a:rPr lang="en-US" sz="2400" dirty="0" smtClean="0">
                <a:solidFill>
                  <a:schemeClr val="bg1"/>
                </a:solidFill>
              </a:rPr>
              <a:t> Causes the currently executing thread to sleep (temporarily cease execution) for the specified number of milliseconds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rgbClr val="FFFFFB"/>
                </a:solidFill>
              </a:rPr>
              <a:t>public void join():</a:t>
            </a:r>
            <a:r>
              <a:rPr lang="en-US" sz="2400" dirty="0" smtClean="0">
                <a:solidFill>
                  <a:schemeClr val="bg1"/>
                </a:solidFill>
              </a:rPr>
              <a:t> waits for a thread to die.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57227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FFFB"/>
                </a:solidFill>
              </a:rPr>
              <a:t>public </a:t>
            </a:r>
            <a:r>
              <a:rPr lang="en-US" sz="2400" b="1" dirty="0" err="1" smtClean="0">
                <a:solidFill>
                  <a:srgbClr val="FFFFFB"/>
                </a:solidFill>
              </a:rPr>
              <a:t>int</a:t>
            </a:r>
            <a:r>
              <a:rPr lang="en-US" sz="2400" b="1" dirty="0" smtClean="0">
                <a:solidFill>
                  <a:srgbClr val="FFFFFB"/>
                </a:solidFill>
              </a:rPr>
              <a:t> </a:t>
            </a:r>
            <a:r>
              <a:rPr lang="en-US" sz="2400" b="1" dirty="0" err="1" smtClean="0">
                <a:solidFill>
                  <a:srgbClr val="FFFFFB"/>
                </a:solidFill>
              </a:rPr>
              <a:t>getPriority</a:t>
            </a:r>
            <a:r>
              <a:rPr lang="en-US" sz="2400" b="1" dirty="0" smtClean="0">
                <a:solidFill>
                  <a:srgbClr val="FFFFFB"/>
                </a:solidFill>
              </a:rPr>
              <a:t>():</a:t>
            </a:r>
            <a:r>
              <a:rPr lang="en-US" sz="2000" dirty="0" smtClean="0">
                <a:solidFill>
                  <a:schemeClr val="bg1"/>
                </a:solidFill>
              </a:rPr>
              <a:t> returns the priority of the thread.</a:t>
            </a:r>
          </a:p>
          <a:p>
            <a:r>
              <a:rPr lang="en-US" sz="2400" b="1" dirty="0" smtClean="0">
                <a:solidFill>
                  <a:srgbClr val="FFFFFB"/>
                </a:solidFill>
              </a:rPr>
              <a:t>public </a:t>
            </a:r>
            <a:r>
              <a:rPr lang="en-US" sz="2400" b="1" dirty="0" err="1" smtClean="0">
                <a:solidFill>
                  <a:srgbClr val="FFFFFB"/>
                </a:solidFill>
              </a:rPr>
              <a:t>int</a:t>
            </a:r>
            <a:r>
              <a:rPr lang="en-US" sz="2400" b="1" dirty="0" smtClean="0">
                <a:solidFill>
                  <a:srgbClr val="FFFFFB"/>
                </a:solidFill>
              </a:rPr>
              <a:t> </a:t>
            </a:r>
            <a:r>
              <a:rPr lang="en-US" sz="2400" b="1" dirty="0" err="1" smtClean="0">
                <a:solidFill>
                  <a:srgbClr val="FFFFFB"/>
                </a:solidFill>
              </a:rPr>
              <a:t>setPriority</a:t>
            </a:r>
            <a:r>
              <a:rPr lang="en-US" sz="2400" b="1" dirty="0" smtClean="0">
                <a:solidFill>
                  <a:srgbClr val="FFFFFB"/>
                </a:solidFill>
              </a:rPr>
              <a:t>(</a:t>
            </a:r>
            <a:r>
              <a:rPr lang="en-US" sz="2400" b="1" dirty="0" err="1" smtClean="0">
                <a:solidFill>
                  <a:srgbClr val="FFFFFB"/>
                </a:solidFill>
              </a:rPr>
              <a:t>int</a:t>
            </a:r>
            <a:r>
              <a:rPr lang="en-US" sz="2400" b="1" dirty="0" smtClean="0">
                <a:solidFill>
                  <a:srgbClr val="FFFFFB"/>
                </a:solidFill>
              </a:rPr>
              <a:t> priority)</a:t>
            </a:r>
            <a:r>
              <a:rPr lang="en-US" sz="2000" b="1" dirty="0" smtClean="0">
                <a:solidFill>
                  <a:schemeClr val="bg1"/>
                </a:solidFill>
              </a:rPr>
              <a:t>:</a:t>
            </a:r>
            <a:r>
              <a:rPr lang="en-US" sz="2000" dirty="0" smtClean="0">
                <a:solidFill>
                  <a:schemeClr val="bg1"/>
                </a:solidFill>
              </a:rPr>
              <a:t> changes the priority of the thread.</a:t>
            </a:r>
          </a:p>
          <a:p>
            <a:r>
              <a:rPr lang="en-US" sz="2400" b="1" dirty="0" smtClean="0">
                <a:solidFill>
                  <a:srgbClr val="FFFFFB"/>
                </a:solidFill>
              </a:rPr>
              <a:t>public String </a:t>
            </a:r>
            <a:r>
              <a:rPr lang="en-US" sz="2400" b="1" dirty="0" err="1" smtClean="0">
                <a:solidFill>
                  <a:srgbClr val="FFFFFB"/>
                </a:solidFill>
              </a:rPr>
              <a:t>getName</a:t>
            </a:r>
            <a:r>
              <a:rPr lang="en-US" sz="2400" b="1" dirty="0" smtClean="0">
                <a:solidFill>
                  <a:srgbClr val="FFFFFB"/>
                </a:solidFill>
              </a:rPr>
              <a:t>():</a:t>
            </a:r>
            <a:r>
              <a:rPr lang="en-US" sz="2000" dirty="0" smtClean="0">
                <a:solidFill>
                  <a:schemeClr val="bg1"/>
                </a:solidFill>
              </a:rPr>
              <a:t> returns the name of the thread.</a:t>
            </a:r>
          </a:p>
          <a:p>
            <a:r>
              <a:rPr lang="en-US" sz="2400" b="1" dirty="0" smtClean="0">
                <a:solidFill>
                  <a:srgbClr val="FFFFFB"/>
                </a:solidFill>
              </a:rPr>
              <a:t>public void </a:t>
            </a:r>
            <a:r>
              <a:rPr lang="en-US" sz="2400" b="1" dirty="0" err="1" smtClean="0">
                <a:solidFill>
                  <a:srgbClr val="FFFFFB"/>
                </a:solidFill>
              </a:rPr>
              <a:t>setName</a:t>
            </a:r>
            <a:r>
              <a:rPr lang="en-US" sz="2000" b="1" dirty="0" smtClean="0">
                <a:solidFill>
                  <a:schemeClr val="bg1"/>
                </a:solidFill>
              </a:rPr>
              <a:t>(String name):</a:t>
            </a:r>
            <a:r>
              <a:rPr lang="en-US" sz="2000" dirty="0" smtClean="0">
                <a:solidFill>
                  <a:schemeClr val="bg1"/>
                </a:solidFill>
              </a:rPr>
              <a:t> changes the name of the thread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400" b="1" dirty="0" smtClean="0">
                <a:solidFill>
                  <a:srgbClr val="FFFFFB"/>
                </a:solidFill>
              </a:rPr>
              <a:t>public Thread </a:t>
            </a:r>
            <a:r>
              <a:rPr lang="en-US" sz="2400" b="1" dirty="0" err="1" smtClean="0">
                <a:solidFill>
                  <a:srgbClr val="FFFFFB"/>
                </a:solidFill>
              </a:rPr>
              <a:t>currentThread</a:t>
            </a:r>
            <a:r>
              <a:rPr lang="en-US" sz="2400" b="1" dirty="0" smtClean="0">
                <a:solidFill>
                  <a:srgbClr val="FFFFFB"/>
                </a:solidFill>
              </a:rPr>
              <a:t>():</a:t>
            </a:r>
            <a:r>
              <a:rPr lang="en-US" sz="2000" dirty="0" smtClean="0">
                <a:solidFill>
                  <a:schemeClr val="bg1"/>
                </a:solidFill>
              </a:rPr>
              <a:t> returns the reference of currently executing thread.</a:t>
            </a:r>
          </a:p>
          <a:p>
            <a:r>
              <a:rPr lang="en-US" sz="2400" b="1" dirty="0" smtClean="0">
                <a:solidFill>
                  <a:srgbClr val="FFFFFB"/>
                </a:solidFill>
              </a:rPr>
              <a:t>public </a:t>
            </a:r>
            <a:r>
              <a:rPr lang="en-US" sz="2400" b="1" dirty="0" err="1" smtClean="0">
                <a:solidFill>
                  <a:srgbClr val="FFFFFB"/>
                </a:solidFill>
              </a:rPr>
              <a:t>int</a:t>
            </a:r>
            <a:r>
              <a:rPr lang="en-US" sz="2400" b="1" dirty="0" smtClean="0">
                <a:solidFill>
                  <a:srgbClr val="FFFFFB"/>
                </a:solidFill>
              </a:rPr>
              <a:t> </a:t>
            </a:r>
            <a:r>
              <a:rPr lang="en-US" sz="2400" b="1" dirty="0" err="1" smtClean="0">
                <a:solidFill>
                  <a:srgbClr val="FFFFFB"/>
                </a:solidFill>
              </a:rPr>
              <a:t>getId</a:t>
            </a:r>
            <a:r>
              <a:rPr lang="en-US" sz="2400" b="1" dirty="0" smtClean="0">
                <a:solidFill>
                  <a:srgbClr val="FFFFFB"/>
                </a:solidFill>
              </a:rPr>
              <a:t>():</a:t>
            </a:r>
            <a:r>
              <a:rPr lang="en-US" sz="2000" dirty="0" smtClean="0">
                <a:solidFill>
                  <a:schemeClr val="bg1"/>
                </a:solidFill>
              </a:rPr>
              <a:t> returns the id of the thread.</a:t>
            </a:r>
          </a:p>
          <a:p>
            <a:r>
              <a:rPr lang="en-US" sz="2400" b="1" dirty="0" smtClean="0">
                <a:solidFill>
                  <a:srgbClr val="FFFFFB"/>
                </a:solidFill>
              </a:rPr>
              <a:t>public </a:t>
            </a:r>
            <a:r>
              <a:rPr lang="en-US" sz="2400" b="1" dirty="0" err="1" smtClean="0">
                <a:solidFill>
                  <a:srgbClr val="FFFFFB"/>
                </a:solidFill>
              </a:rPr>
              <a:t>boolean</a:t>
            </a:r>
            <a:r>
              <a:rPr lang="en-US" sz="2400" b="1" dirty="0" smtClean="0">
                <a:solidFill>
                  <a:srgbClr val="FFFFFB"/>
                </a:solidFill>
              </a:rPr>
              <a:t> </a:t>
            </a:r>
            <a:r>
              <a:rPr lang="en-US" sz="2400" b="1" dirty="0" err="1" smtClean="0">
                <a:solidFill>
                  <a:srgbClr val="FFFFFB"/>
                </a:solidFill>
              </a:rPr>
              <a:t>isAlive</a:t>
            </a:r>
            <a:r>
              <a:rPr lang="en-US" sz="2400" b="1" dirty="0" smtClean="0">
                <a:solidFill>
                  <a:srgbClr val="FFFFFB"/>
                </a:solidFill>
              </a:rPr>
              <a:t>():</a:t>
            </a:r>
            <a:r>
              <a:rPr lang="en-US" sz="2000" dirty="0" smtClean="0">
                <a:solidFill>
                  <a:schemeClr val="bg1"/>
                </a:solidFill>
              </a:rPr>
              <a:t> tests if the thread is alive.</a:t>
            </a:r>
          </a:p>
          <a:p>
            <a:r>
              <a:rPr lang="en-US" sz="2400" b="1" dirty="0" smtClean="0">
                <a:solidFill>
                  <a:srgbClr val="FFFFFB"/>
                </a:solidFill>
              </a:rPr>
              <a:t>public void yield():</a:t>
            </a:r>
            <a:r>
              <a:rPr lang="en-US" sz="2000" dirty="0" smtClean="0">
                <a:solidFill>
                  <a:schemeClr val="bg1"/>
                </a:solidFill>
              </a:rPr>
              <a:t> causes the currently executing thread object to temporarily pause and allow other threads to execute.</a:t>
            </a:r>
          </a:p>
          <a:p>
            <a:r>
              <a:rPr lang="en-US" sz="2400" b="1" dirty="0" smtClean="0">
                <a:solidFill>
                  <a:srgbClr val="FFFFFB"/>
                </a:solidFill>
              </a:rPr>
              <a:t>public void suspend():</a:t>
            </a:r>
            <a:r>
              <a:rPr lang="en-US" sz="2000" dirty="0" smtClean="0">
                <a:solidFill>
                  <a:schemeClr val="bg1"/>
                </a:solidFill>
              </a:rPr>
              <a:t> is used to suspend the thread(</a:t>
            </a:r>
            <a:r>
              <a:rPr lang="en-US" sz="2000" dirty="0" err="1" smtClean="0">
                <a:solidFill>
                  <a:schemeClr val="bg1"/>
                </a:solidFill>
              </a:rPr>
              <a:t>depricated</a:t>
            </a:r>
            <a:r>
              <a:rPr lang="en-US" sz="2000" dirty="0" smtClean="0">
                <a:solidFill>
                  <a:schemeClr val="bg1"/>
                </a:solidFill>
              </a:rPr>
              <a:t>).</a:t>
            </a:r>
          </a:p>
          <a:p>
            <a:r>
              <a:rPr lang="en-US" sz="2400" b="1" dirty="0" smtClean="0">
                <a:solidFill>
                  <a:srgbClr val="FFFFFB"/>
                </a:solidFill>
              </a:rPr>
              <a:t>public void resume():</a:t>
            </a:r>
            <a:r>
              <a:rPr lang="en-US" sz="2000" dirty="0" smtClean="0">
                <a:solidFill>
                  <a:schemeClr val="bg1"/>
                </a:solidFill>
              </a:rPr>
              <a:t> is used to resume the suspended thread(</a:t>
            </a:r>
            <a:r>
              <a:rPr lang="en-US" sz="2000" dirty="0" err="1" smtClean="0">
                <a:solidFill>
                  <a:schemeClr val="bg1"/>
                </a:solidFill>
              </a:rPr>
              <a:t>depricated</a:t>
            </a:r>
            <a:r>
              <a:rPr lang="en-US" sz="2000" dirty="0" smtClean="0">
                <a:solidFill>
                  <a:schemeClr val="bg1"/>
                </a:solidFill>
              </a:rPr>
              <a:t>).</a:t>
            </a:r>
          </a:p>
          <a:p>
            <a:r>
              <a:rPr lang="en-US" sz="2400" b="1" dirty="0" smtClean="0">
                <a:solidFill>
                  <a:srgbClr val="FFFFFB"/>
                </a:solidFill>
              </a:rPr>
              <a:t>public void stop():</a:t>
            </a:r>
            <a:r>
              <a:rPr lang="en-US" sz="2000" dirty="0" smtClean="0">
                <a:solidFill>
                  <a:schemeClr val="bg1"/>
                </a:solidFill>
              </a:rPr>
              <a:t> is used to stop the thread(</a:t>
            </a:r>
            <a:r>
              <a:rPr lang="en-US" sz="2000" dirty="0" err="1" smtClean="0">
                <a:solidFill>
                  <a:schemeClr val="bg1"/>
                </a:solidFill>
              </a:rPr>
              <a:t>depricated</a:t>
            </a:r>
            <a:r>
              <a:rPr lang="en-US" sz="2000" dirty="0" smtClean="0">
                <a:solidFill>
                  <a:schemeClr val="bg1"/>
                </a:solidFill>
              </a:rPr>
              <a:t>).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Creating </a:t>
            </a:r>
            <a:r>
              <a:rPr lang="en-US" sz="2400" b="1" dirty="0" smtClean="0">
                <a:solidFill>
                  <a:srgbClr val="FFFFFB"/>
                </a:solidFill>
                <a:latin typeface="+mn-lt"/>
                <a:ea typeface="+mn-ea"/>
                <a:cs typeface="+mn-cs"/>
              </a:rPr>
              <a:t>Thread</a:t>
            </a:r>
            <a:r>
              <a:rPr lang="en-US" sz="2400" b="1" dirty="0" smtClean="0">
                <a:solidFill>
                  <a:schemeClr val="bg1"/>
                </a:solidFill>
              </a:rPr>
              <a:t> by Extending Thread Class</a:t>
            </a:r>
            <a:endParaRPr lang="en-US" sz="24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class Multi </a:t>
            </a:r>
            <a:r>
              <a:rPr lang="en-US" sz="2400" b="1" dirty="0" smtClean="0">
                <a:solidFill>
                  <a:schemeClr val="bg1"/>
                </a:solidFill>
              </a:rPr>
              <a:t>extends</a:t>
            </a:r>
            <a:r>
              <a:rPr lang="en-US" sz="2400" dirty="0" smtClean="0">
                <a:solidFill>
                  <a:schemeClr val="bg1"/>
                </a:solidFill>
              </a:rPr>
              <a:t> </a:t>
            </a:r>
            <a:r>
              <a:rPr lang="en-US" sz="2400" dirty="0" smtClean="0">
                <a:solidFill>
                  <a:schemeClr val="bg1"/>
                </a:solidFill>
              </a:rPr>
              <a:t>Thread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{</a:t>
            </a:r>
            <a:r>
              <a:rPr lang="en-US" sz="2400" dirty="0" smtClean="0">
                <a:solidFill>
                  <a:schemeClr val="bg1"/>
                </a:solidFill>
              </a:rPr>
              <a:t>  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	public</a:t>
            </a:r>
            <a:r>
              <a:rPr lang="en-US" sz="2400" dirty="0" smtClean="0">
                <a:solidFill>
                  <a:schemeClr val="bg1"/>
                </a:solidFill>
              </a:rPr>
              <a:t> </a:t>
            </a:r>
            <a:r>
              <a:rPr lang="en-US" sz="2400" b="1" dirty="0" smtClean="0">
                <a:solidFill>
                  <a:schemeClr val="bg1"/>
                </a:solidFill>
              </a:rPr>
              <a:t>void</a:t>
            </a:r>
            <a:r>
              <a:rPr lang="en-US" sz="2400" dirty="0" smtClean="0">
                <a:solidFill>
                  <a:schemeClr val="bg1"/>
                </a:solidFill>
              </a:rPr>
              <a:t> run</a:t>
            </a:r>
            <a:r>
              <a:rPr lang="en-US" sz="2400" dirty="0" smtClean="0">
                <a:solidFill>
                  <a:schemeClr val="bg1"/>
                </a:solidFill>
              </a:rPr>
              <a:t>()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{</a:t>
            </a:r>
            <a:r>
              <a:rPr lang="en-US" sz="2400" dirty="0" smtClean="0">
                <a:solidFill>
                  <a:schemeClr val="bg1"/>
                </a:solidFill>
              </a:rPr>
              <a:t>  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	</a:t>
            </a:r>
            <a:r>
              <a:rPr lang="en-US" sz="2400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2400" dirty="0" smtClean="0">
                <a:solidFill>
                  <a:schemeClr val="bg1"/>
                </a:solidFill>
              </a:rPr>
              <a:t>("thread is running...");  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}</a:t>
            </a:r>
            <a:r>
              <a:rPr lang="en-US" sz="2400" dirty="0" smtClean="0">
                <a:solidFill>
                  <a:schemeClr val="bg1"/>
                </a:solidFill>
              </a:rPr>
              <a:t>  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	public</a:t>
            </a:r>
            <a:r>
              <a:rPr lang="en-US" sz="2400" dirty="0" smtClean="0">
                <a:solidFill>
                  <a:schemeClr val="bg1"/>
                </a:solidFill>
              </a:rPr>
              <a:t> </a:t>
            </a:r>
            <a:r>
              <a:rPr lang="en-US" sz="2400" b="1" dirty="0" smtClean="0">
                <a:solidFill>
                  <a:schemeClr val="bg1"/>
                </a:solidFill>
              </a:rPr>
              <a:t>static</a:t>
            </a:r>
            <a:r>
              <a:rPr lang="en-US" sz="2400" dirty="0" smtClean="0">
                <a:solidFill>
                  <a:schemeClr val="bg1"/>
                </a:solidFill>
              </a:rPr>
              <a:t> </a:t>
            </a:r>
            <a:r>
              <a:rPr lang="en-US" sz="2400" b="1" dirty="0" smtClean="0">
                <a:solidFill>
                  <a:schemeClr val="bg1"/>
                </a:solidFill>
              </a:rPr>
              <a:t>void</a:t>
            </a:r>
            <a:r>
              <a:rPr lang="en-US" sz="2400" dirty="0" smtClean="0">
                <a:solidFill>
                  <a:schemeClr val="bg1"/>
                </a:solidFill>
              </a:rPr>
              <a:t> main(String </a:t>
            </a:r>
            <a:r>
              <a:rPr lang="en-US" sz="2400" dirty="0" err="1" smtClean="0">
                <a:solidFill>
                  <a:schemeClr val="bg1"/>
                </a:solidFill>
              </a:rPr>
              <a:t>args</a:t>
            </a:r>
            <a:r>
              <a:rPr lang="en-US" sz="2400" dirty="0" smtClean="0">
                <a:solidFill>
                  <a:schemeClr val="bg1"/>
                </a:solidFill>
              </a:rPr>
              <a:t>[])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{</a:t>
            </a:r>
            <a:r>
              <a:rPr lang="en-US" sz="2400" dirty="0" smtClean="0">
                <a:solidFill>
                  <a:schemeClr val="bg1"/>
                </a:solidFill>
              </a:rPr>
              <a:t>  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	Multi</a:t>
            </a:r>
            <a:r>
              <a:rPr lang="en-US" sz="2400" dirty="0" smtClean="0">
                <a:solidFill>
                  <a:schemeClr val="bg1"/>
                </a:solidFill>
              </a:rPr>
              <a:t> t1=</a:t>
            </a:r>
            <a:r>
              <a:rPr lang="en-US" sz="2400" b="1" dirty="0" smtClean="0">
                <a:solidFill>
                  <a:schemeClr val="bg1"/>
                </a:solidFill>
              </a:rPr>
              <a:t>new</a:t>
            </a:r>
            <a:r>
              <a:rPr lang="en-US" sz="2400" dirty="0" smtClean="0">
                <a:solidFill>
                  <a:schemeClr val="bg1"/>
                </a:solidFill>
              </a:rPr>
              <a:t> Multi();  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	t1.start</a:t>
            </a:r>
            <a:r>
              <a:rPr lang="en-US" sz="2400" dirty="0" smtClean="0">
                <a:solidFill>
                  <a:schemeClr val="bg1"/>
                </a:solidFill>
              </a:rPr>
              <a:t>();  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 </a:t>
            </a:r>
            <a:r>
              <a:rPr lang="en-US" sz="2400" dirty="0" smtClean="0">
                <a:solidFill>
                  <a:schemeClr val="bg1"/>
                </a:solidFill>
              </a:rPr>
              <a:t>	}</a:t>
            </a:r>
            <a:r>
              <a:rPr lang="en-US" sz="2400" dirty="0" smtClean="0">
                <a:solidFill>
                  <a:schemeClr val="bg1"/>
                </a:solidFill>
              </a:rPr>
              <a:t>  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}  </a:t>
            </a:r>
          </a:p>
          <a:p>
            <a:pPr>
              <a:buNone/>
            </a:pPr>
            <a:endParaRPr lang="en-US" sz="2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571480"/>
            <a:ext cx="8229600" cy="4525963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Write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program that executes two threads. One thread displays “Thread1” every 1000 milliseconds, and the other displays “Thread2” every 2000 milliseconds. Create the threads by extending the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Thread class 	</a:t>
            </a:r>
          </a:p>
          <a:p>
            <a:pPr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    Write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program that executes two threads. One thread will print the even numbers and another thread will print odd numbers from 1 to 200. 	</a:t>
            </a:r>
          </a:p>
          <a:p>
            <a:pPr algn="just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07223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class Animal{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eat()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("eating...");}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class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Dog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extends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Animal{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bark()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("barking...");}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class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Cat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extends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Animal{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meow()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("meowing...");}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class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TestInheritance3{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public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static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main(String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args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[])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{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	Cat c=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new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Cat();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c.meow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	c.eat();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	//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c.bark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();//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C.T.Error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}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7166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2">
                    <a:lumMod val="90000"/>
                  </a:schemeClr>
                </a:solidFill>
              </a:rPr>
              <a:t>Why multiple inheritance is not supported in Java?</a:t>
            </a:r>
            <a:br>
              <a:rPr lang="en-US" sz="3200" dirty="0" smtClean="0">
                <a:solidFill>
                  <a:schemeClr val="bg2">
                    <a:lumMod val="90000"/>
                  </a:schemeClr>
                </a:solidFill>
              </a:rPr>
            </a:br>
            <a:endParaRPr lang="en-US" sz="3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To reduce the complexity and simplify the language, multiple inheritance is not supported in java.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50085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Suppose there are three classes A, B, and C. The C class inherits A and B classes. </a:t>
            </a:r>
          </a:p>
          <a:p>
            <a:pPr algn="just"/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If A and B classes have the same method and we call it from child class object, there will be ambiguity to call the method of A or B class.</a:t>
            </a:r>
          </a:p>
          <a:p>
            <a:pPr algn="just"/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Since compile-time errors are better than runtime errors, Java renders compile-time error if you inherit 2 classes. </a:t>
            </a:r>
          </a:p>
          <a:p>
            <a:pPr algn="just"/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So whether you have same method or different, there will be compile time error.</a:t>
            </a:r>
          </a:p>
          <a:p>
            <a:pPr algn="just"/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59833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class A{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msg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(){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("Hello");}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class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B{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msg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(){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("Welcome");}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class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C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extends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A,B{//suppose if it were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public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static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main(String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args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[]){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  C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new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C();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  obj.msg();//Now which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msg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() method would be invoked?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85728"/>
            <a:ext cx="8229600" cy="4525963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However, Java supports multiple inheritance through interfaces, where a class can implement multiple interfaces.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Abstract Class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 class that is declared with the abstract keyword is known as an abstract class in Java.</a:t>
            </a:r>
          </a:p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It can have abstract and non-abstract methods (method with the body).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An abstract class in Java acts as a partially implemented class that itself cannot be instantiated.</a:t>
            </a:r>
          </a:p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It exists only for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subclassing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purposes, and provides a template for its subcategories to follow.</a:t>
            </a:r>
          </a:p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Abstract classes can have implementations with abstract methods.</a:t>
            </a:r>
          </a:p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Abstract methods are declared to have no body, leaving their implementation to subclasses.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71414"/>
            <a:ext cx="8758270" cy="6054749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Points to Remember</a:t>
            </a:r>
          </a:p>
          <a:p>
            <a:pPr algn="ctr">
              <a:buNone/>
            </a:pP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An abstract class must be declared with an abstract keyword.</a:t>
            </a:r>
          </a:p>
          <a:p>
            <a:pPr algn="just"/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It can have abstract and non-abstract methods.</a:t>
            </a:r>
          </a:p>
          <a:p>
            <a:pPr algn="just"/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It cannot be instantiated.</a:t>
            </a:r>
          </a:p>
          <a:p>
            <a:pPr algn="just"/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It can have constructors and static methods also.</a:t>
            </a:r>
          </a:p>
          <a:p>
            <a:pPr algn="just"/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It can have final methods which will force the subclass not to change the body of the method.</a:t>
            </a:r>
          </a:p>
          <a:p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Inheritance in Java is a mechanism in which one object acquires all the properties and behaviors of a parent object. </a:t>
            </a: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The idea behind inheritance in Java is that we can create new classes that are built upon existing classes. </a:t>
            </a: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When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we inherit methods from an existing class, we can reuse methods and fields of the parent class. However, we can add new methods and fields in your current class also.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public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abstract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class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Shape {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  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public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abstract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double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area();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  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public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display() {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      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("This is a shape.");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   }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598331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abstract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class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Bike{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abstract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run();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class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Honda4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extends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Bike{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run(){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("running safely");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public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static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main(String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args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[]){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Bike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=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new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Honda4();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obj.run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Interface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Interface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is a reference type that acts as a blueprint for classes. </a:t>
            </a:r>
          </a:p>
          <a:p>
            <a:pPr algn="just"/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It contains abstract methods (methods without a body) and constants. </a:t>
            </a:r>
          </a:p>
          <a:p>
            <a:pPr algn="just"/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An interface is used to achieve 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abstraction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and 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multiple inheritance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in Java.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-285776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Key Characteristics of an Interface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Abstract Methods Only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: By default, all methods in an interface are 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public and abstract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(before Java 8).</a:t>
            </a:r>
          </a:p>
          <a:p>
            <a:pPr algn="just"/>
            <a:endParaRPr lang="en-US" b="1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Constant Fields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: Variables in an interface are implicitly 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public, static, and final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algn="just"/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No Constructors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: Interfaces 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cannot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have constructors since they cannot be instantiated.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Multiple Inheritance Support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: A class can implement multiple interfaces, overcoming Java’s limitation of single inheritance.</a:t>
            </a:r>
          </a:p>
          <a:p>
            <a:pPr algn="just"/>
            <a:endParaRPr lang="en-US" b="1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Implementation by Classes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: A class must implement all methods of an interface unless it is an 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abstract class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Key Characteristics of an Interface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Defining an Interface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// Defining an interface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interface Animal {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   void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makeSound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(); 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}</a:t>
            </a:r>
          </a:p>
          <a:p>
            <a:pPr>
              <a:buNone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28654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// Implementing the interface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class Dog implements Animal {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   public void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makeSound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() {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("Woof! Woof!");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</a:t>
            </a:r>
          </a:p>
          <a:p>
            <a:pPr>
              <a:buNone/>
            </a:pP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public class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InterfaceExample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{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   public static void main(String[]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args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) {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       Animal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myDog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= new Dog();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myDog.makeSound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(); // Output: Woof! Woof!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</a:t>
            </a:r>
          </a:p>
          <a:p>
            <a:pPr>
              <a:buNone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he relationship between class and interfac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069465"/>
            <a:ext cx="6715172" cy="2719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Multiple Inheritance in Java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4" name="Content Placeholder 3" descr=" multiple inheritance in java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23950" y="2491581"/>
            <a:ext cx="68961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6437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interface Printable{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print();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interface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Showable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{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show();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Why Do We Need Java Inheritance?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Code Reusability</a:t>
            </a:r>
          </a:p>
          <a:p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Method Overriding</a:t>
            </a:r>
          </a:p>
          <a:p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Abstraction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class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A7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implements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Printable,Showable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{  </a:t>
            </a:r>
          </a:p>
          <a:p>
            <a:pPr>
              <a:buNone/>
            </a:pPr>
            <a:endParaRPr lang="en-US" b="1" dirty="0" smtClean="0">
              <a:solidFill>
                <a:schemeClr val="bg2">
                  <a:lumMod val="90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public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print(){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("Hello");}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public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show(){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("Welcome");}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public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static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main(String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args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[]){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	A7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=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new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A7();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obj.print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obj.show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}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57159" y="428603"/>
          <a:ext cx="8115011" cy="5594340"/>
        </p:xfrm>
        <a:graphic>
          <a:graphicData uri="http://schemas.openxmlformats.org/drawingml/2006/table">
            <a:tbl>
              <a:tblPr/>
              <a:tblGrid>
                <a:gridCol w="2071693"/>
                <a:gridCol w="3021659"/>
                <a:gridCol w="3021659"/>
              </a:tblGrid>
              <a:tr h="466634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50" b="1" spc="1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Points</a:t>
                      </a:r>
                      <a:endParaRPr lang="en-US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38100" marR="38100" marT="79375" marB="79375" anchor="b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50" b="1" spc="1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Abstract Class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9375" marR="79375" marT="79375" marB="79375" anchor="b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50" b="1" spc="1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Interface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0" marR="0" marT="79375" marB="79375" anchor="b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422764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50" b="1" spc="1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Definition</a:t>
                      </a:r>
                      <a:endParaRPr lang="en-US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38100" marR="38100" marT="77470" marB="77470" anchor="b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50" spc="1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Cannot be instantiated; contains both abstract (without implementation) and concrete methods (with implementation)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9375" marR="79375" marT="111125" marB="111125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50" spc="1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Specifies a set of methods a class must implement; methods are abstract by default.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38100" marR="38100" marT="77470" marB="7747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855303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50" b="1" spc="1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Implementation Method</a:t>
                      </a:r>
                      <a:endParaRPr lang="en-US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38100" marR="38100" marT="77470" marB="77470" anchor="b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50" spc="1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Can have both implemented and abstract methods.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9375" marR="79375" marT="111125" marB="111125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50" spc="1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Methods are abstract by default; Java 8, can have default and static methods.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38100" marR="38100" marT="77470" marB="7747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855303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50" b="1" spc="1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Inheritance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38100" marR="38100" marT="77470" marB="77470" anchor="b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50" spc="1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class can inherit from only one abstract class.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9375" marR="79375" marT="111125" marB="111125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50" spc="1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A class can implement multiple interfaces.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38100" marR="38100" marT="77470" marB="7747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139033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50" b="1" spc="1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Access Modifiers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38100" marR="38100" marT="77470" marB="77470" anchor="b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50" spc="1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Methods and properties can have any access modifier (public, protected, private).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9375" marR="79375" marT="111125" marB="111125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50" spc="1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Methods and properties are implicitly public.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38100" marR="38100" marT="77470" marB="7747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855303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50" b="1" spc="1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Variables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38100" marR="38100" marT="77470" marB="77470" anchor="b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50" spc="1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Can have member variables (final, non-final, static, non-static).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9375" marR="79375" marT="111125" marB="111125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50" spc="1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Variables are implicitly public, static, and final (constants).</a:t>
                      </a:r>
                      <a:endParaRPr lang="en-US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38100" marR="38100" marT="77470" marB="7747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Method Overriding in Java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If subclass (child class) has the same method as declared in the parent class, it is known as 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method overriding in Java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just"/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In other words, If a subclass provides the specific implementation of the method that has been declared by one of its parent class, it is known as method overriding.</a:t>
            </a:r>
          </a:p>
          <a:p>
            <a:pPr algn="just"/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Rules for Java Method Overriding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52578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Same Method Name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 The overriding method in the subclass must have the same name as the method in the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superclass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that it is overriding.</a:t>
            </a:r>
          </a:p>
          <a:p>
            <a:pPr algn="just"/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n-US" b="1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Same Parameters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 The overriding method must have the same number and types of parameters as the method in the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superclass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. This ensures compatibility and consistency with the method signature defined in the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superclass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just"/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n-US" b="1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IS-A Relationship (Inheritance):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 Method overriding requires an IS-A relationship between the subclass and the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superclass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. This means that the subclass must inherit from the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superclass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, either directly or indirectly, to override its methods.</a:t>
            </a:r>
          </a:p>
          <a:p>
            <a:pPr algn="just"/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35798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 smtClean="0">
                <a:solidFill>
                  <a:schemeClr val="bg1"/>
                </a:solidFill>
              </a:rPr>
              <a:t>Same Return Type :</a:t>
            </a:r>
            <a:r>
              <a:rPr lang="en-US" dirty="0" smtClean="0">
                <a:solidFill>
                  <a:schemeClr val="bg1"/>
                </a:solidFill>
              </a:rPr>
              <a:t> The return type of the overriding method can be the same as the return type of the overridden method in the </a:t>
            </a:r>
            <a:r>
              <a:rPr lang="en-US" dirty="0" err="1" smtClean="0">
                <a:solidFill>
                  <a:schemeClr val="bg1"/>
                </a:solidFill>
              </a:rPr>
              <a:t>superclass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b="1" dirty="0" smtClean="0">
                <a:solidFill>
                  <a:schemeClr val="bg1"/>
                </a:solidFill>
              </a:rPr>
              <a:t>Access Modifier Restrictions:</a:t>
            </a:r>
            <a:r>
              <a:rPr lang="en-US" dirty="0" smtClean="0">
                <a:solidFill>
                  <a:schemeClr val="bg1"/>
                </a:solidFill>
              </a:rPr>
              <a:t> The access modifier of the overriding method must be the same as or less restrictive than the access modifier of the overridden method in the </a:t>
            </a:r>
            <a:r>
              <a:rPr lang="en-US" dirty="0" err="1" smtClean="0">
                <a:solidFill>
                  <a:schemeClr val="bg1"/>
                </a:solidFill>
              </a:rPr>
              <a:t>superclass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b="1" dirty="0" smtClean="0">
                <a:solidFill>
                  <a:schemeClr val="bg1"/>
                </a:solidFill>
              </a:rPr>
              <a:t>No Final Methods:</a:t>
            </a:r>
            <a:r>
              <a:rPr lang="en-US" dirty="0" smtClean="0">
                <a:solidFill>
                  <a:schemeClr val="bg1"/>
                </a:solidFill>
              </a:rPr>
              <a:t> Methods declared as final in the </a:t>
            </a:r>
            <a:r>
              <a:rPr lang="en-US" dirty="0" err="1" smtClean="0">
                <a:solidFill>
                  <a:schemeClr val="bg1"/>
                </a:solidFill>
              </a:rPr>
              <a:t>superclass</a:t>
            </a:r>
            <a:r>
              <a:rPr lang="en-US" dirty="0" smtClean="0">
                <a:solidFill>
                  <a:schemeClr val="bg1"/>
                </a:solidFill>
              </a:rPr>
              <a:t> cannot be overridden in the subclass. This is because final methods cannot be modified or extended.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b="1" dirty="0" smtClean="0">
                <a:solidFill>
                  <a:schemeClr val="bg1"/>
                </a:solidFill>
              </a:rPr>
              <a:t>No Static Methods:</a:t>
            </a:r>
            <a:r>
              <a:rPr lang="en-US" dirty="0" smtClean="0">
                <a:solidFill>
                  <a:schemeClr val="bg1"/>
                </a:solidFill>
              </a:rPr>
              <a:t> Static methods in Java are resolved at compile time and cannot be overridden. Instead, they are hidden in the subclass if a method with the same signature is defined in the subclass.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class Vehicle{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</a:t>
            </a:r>
            <a:r>
              <a:rPr lang="en-US" b="1" dirty="0" smtClean="0">
                <a:solidFill>
                  <a:schemeClr val="bg1"/>
                </a:solidFill>
              </a:rPr>
              <a:t>void</a:t>
            </a:r>
            <a:r>
              <a:rPr lang="en-US" dirty="0" smtClean="0">
                <a:solidFill>
                  <a:schemeClr val="bg1"/>
                </a:solidFill>
              </a:rPr>
              <a:t> run(){</a:t>
            </a: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("Vehicle is running");}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class</a:t>
            </a:r>
            <a:r>
              <a:rPr lang="en-US" dirty="0" smtClean="0">
                <a:solidFill>
                  <a:schemeClr val="bg1"/>
                </a:solidFill>
              </a:rPr>
              <a:t> Bike2 </a:t>
            </a:r>
            <a:r>
              <a:rPr lang="en-US" b="1" dirty="0" smtClean="0">
                <a:solidFill>
                  <a:schemeClr val="bg1"/>
                </a:solidFill>
              </a:rPr>
              <a:t>extends</a:t>
            </a:r>
            <a:r>
              <a:rPr lang="en-US" dirty="0" smtClean="0">
                <a:solidFill>
                  <a:schemeClr val="bg1"/>
                </a:solidFill>
              </a:rPr>
              <a:t> Vehicle{  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</a:t>
            </a:r>
            <a:r>
              <a:rPr lang="en-US" b="1" dirty="0" smtClean="0">
                <a:solidFill>
                  <a:schemeClr val="bg1"/>
                </a:solidFill>
              </a:rPr>
              <a:t>void</a:t>
            </a:r>
            <a:r>
              <a:rPr lang="en-US" dirty="0" smtClean="0">
                <a:solidFill>
                  <a:schemeClr val="bg1"/>
                </a:solidFill>
              </a:rPr>
              <a:t> run(){</a:t>
            </a: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("Bike is running safely");}    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</a:t>
            </a:r>
            <a:r>
              <a:rPr lang="en-US" b="1" dirty="0" smtClean="0">
                <a:solidFill>
                  <a:schemeClr val="bg1"/>
                </a:solidFill>
              </a:rPr>
              <a:t>public</a:t>
            </a:r>
            <a:r>
              <a:rPr lang="en-US" dirty="0" smtClean="0">
                <a:solidFill>
                  <a:schemeClr val="bg1"/>
                </a:solidFill>
              </a:rPr>
              <a:t> </a:t>
            </a:r>
            <a:r>
              <a:rPr lang="en-US" b="1" dirty="0" smtClean="0">
                <a:solidFill>
                  <a:schemeClr val="bg1"/>
                </a:solidFill>
              </a:rPr>
              <a:t>static</a:t>
            </a:r>
            <a:r>
              <a:rPr lang="en-US" dirty="0" smtClean="0">
                <a:solidFill>
                  <a:schemeClr val="bg1"/>
                </a:solidFill>
              </a:rPr>
              <a:t> </a:t>
            </a:r>
            <a:r>
              <a:rPr lang="en-US" b="1" dirty="0" smtClean="0">
                <a:solidFill>
                  <a:schemeClr val="bg1"/>
                </a:solidFill>
              </a:rPr>
              <a:t>void</a:t>
            </a:r>
            <a:r>
              <a:rPr lang="en-US" dirty="0" smtClean="0">
                <a:solidFill>
                  <a:schemeClr val="bg1"/>
                </a:solidFill>
              </a:rPr>
              <a:t> main(String </a:t>
            </a:r>
            <a:r>
              <a:rPr lang="en-US" dirty="0" err="1" smtClean="0">
                <a:solidFill>
                  <a:schemeClr val="bg1"/>
                </a:solidFill>
              </a:rPr>
              <a:t>args</a:t>
            </a:r>
            <a:r>
              <a:rPr lang="en-US" dirty="0" smtClean="0">
                <a:solidFill>
                  <a:schemeClr val="bg1"/>
                </a:solidFill>
              </a:rPr>
              <a:t>[]){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Bike2 </a:t>
            </a:r>
            <a:r>
              <a:rPr lang="en-US" dirty="0" err="1" smtClean="0">
                <a:solidFill>
                  <a:schemeClr val="bg1"/>
                </a:solidFill>
              </a:rPr>
              <a:t>obj</a:t>
            </a:r>
            <a:r>
              <a:rPr lang="en-US" dirty="0" smtClean="0">
                <a:solidFill>
                  <a:schemeClr val="bg1"/>
                </a:solidFill>
              </a:rPr>
              <a:t> = </a:t>
            </a:r>
            <a:r>
              <a:rPr lang="en-US" b="1" dirty="0" smtClean="0">
                <a:solidFill>
                  <a:schemeClr val="bg1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 Bike2();//creating object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</a:t>
            </a:r>
            <a:r>
              <a:rPr lang="en-US" dirty="0" err="1" smtClean="0">
                <a:solidFill>
                  <a:schemeClr val="bg1"/>
                </a:solidFill>
              </a:rPr>
              <a:t>obj.run</a:t>
            </a:r>
            <a:r>
              <a:rPr lang="en-US" dirty="0" smtClean="0">
                <a:solidFill>
                  <a:schemeClr val="bg1"/>
                </a:solidFill>
              </a:rPr>
              <a:t>();//calling method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}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    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357166"/>
            <a:ext cx="4257676" cy="635798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class Bank{    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		</a:t>
            </a:r>
            <a:r>
              <a:rPr lang="en-US" sz="2000" b="1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 </a:t>
            </a:r>
            <a:r>
              <a:rPr lang="en-US" sz="2000" dirty="0" err="1" smtClean="0">
                <a:solidFill>
                  <a:schemeClr val="bg1"/>
                </a:solidFill>
              </a:rPr>
              <a:t>getRateOfInterest</a:t>
            </a:r>
            <a:r>
              <a:rPr lang="en-US" sz="2000" dirty="0" smtClean="0">
                <a:solidFill>
                  <a:schemeClr val="bg1"/>
                </a:solidFill>
              </a:rPr>
              <a:t>()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	{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			return</a:t>
            </a:r>
            <a:r>
              <a:rPr lang="en-US" sz="2000" dirty="0" smtClean="0">
                <a:solidFill>
                  <a:schemeClr val="bg1"/>
                </a:solidFill>
              </a:rPr>
              <a:t> 0;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	}    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}    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  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class</a:t>
            </a:r>
            <a:r>
              <a:rPr lang="en-US" sz="2000" dirty="0" smtClean="0">
                <a:solidFill>
                  <a:schemeClr val="bg1"/>
                </a:solidFill>
              </a:rPr>
              <a:t> SBI </a:t>
            </a:r>
            <a:r>
              <a:rPr lang="en-US" sz="2000" b="1" dirty="0" smtClean="0">
                <a:solidFill>
                  <a:schemeClr val="bg1"/>
                </a:solidFill>
              </a:rPr>
              <a:t>extends</a:t>
            </a:r>
            <a:r>
              <a:rPr lang="en-US" sz="2000" dirty="0" smtClean="0">
                <a:solidFill>
                  <a:schemeClr val="bg1"/>
                </a:solidFill>
              </a:rPr>
              <a:t> Bank{    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		</a:t>
            </a:r>
            <a:r>
              <a:rPr lang="en-US" sz="2000" b="1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 </a:t>
            </a:r>
            <a:r>
              <a:rPr lang="en-US" sz="2000" dirty="0" err="1" smtClean="0">
                <a:solidFill>
                  <a:schemeClr val="bg1"/>
                </a:solidFill>
              </a:rPr>
              <a:t>getRateOfInterest</a:t>
            </a:r>
            <a:r>
              <a:rPr lang="en-US" sz="2000" dirty="0" smtClean="0">
                <a:solidFill>
                  <a:schemeClr val="bg1"/>
                </a:solidFill>
              </a:rPr>
              <a:t>()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	{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			return</a:t>
            </a:r>
            <a:r>
              <a:rPr lang="en-US" sz="2000" dirty="0" smtClean="0">
                <a:solidFill>
                  <a:schemeClr val="bg1"/>
                </a:solidFill>
              </a:rPr>
              <a:t> 8;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	}    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}    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    </a:t>
            </a:r>
          </a:p>
          <a:p>
            <a:pPr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6314" y="357166"/>
            <a:ext cx="4257676" cy="63579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 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    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class ICICI extends Bank{    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		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 </a:t>
            </a:r>
            <a:r>
              <a:rPr lang="en-US" sz="2000" dirty="0" err="1" smtClean="0">
                <a:solidFill>
                  <a:schemeClr val="bg1"/>
                </a:solidFill>
              </a:rPr>
              <a:t>getRateOfInterest</a:t>
            </a:r>
            <a:r>
              <a:rPr lang="en-US" sz="2000" dirty="0" smtClean="0">
                <a:solidFill>
                  <a:schemeClr val="bg1"/>
                </a:solidFill>
              </a:rPr>
              <a:t>()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		{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			return 7;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		}    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}    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class AXIS extends Bank{    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		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 </a:t>
            </a:r>
            <a:r>
              <a:rPr lang="en-US" sz="2000" dirty="0" err="1" smtClean="0">
                <a:solidFill>
                  <a:schemeClr val="bg1"/>
                </a:solidFill>
              </a:rPr>
              <a:t>getRateOfInterest</a:t>
            </a:r>
            <a:r>
              <a:rPr lang="en-US" sz="2000" dirty="0" smtClean="0">
                <a:solidFill>
                  <a:schemeClr val="bg1"/>
                </a:solidFill>
              </a:rPr>
              <a:t>()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		{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			return 9;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		}    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}    </a:t>
            </a:r>
          </a:p>
          <a:p>
            <a:pPr marL="342900" indent="-342900">
              <a:spcBef>
                <a:spcPct val="200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class Test2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{  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		public</a:t>
            </a:r>
            <a:r>
              <a:rPr lang="en-US" dirty="0" smtClean="0">
                <a:solidFill>
                  <a:schemeClr val="bg1"/>
                </a:solidFill>
              </a:rPr>
              <a:t> </a:t>
            </a:r>
            <a:r>
              <a:rPr lang="en-US" b="1" dirty="0" smtClean="0">
                <a:solidFill>
                  <a:schemeClr val="bg1"/>
                </a:solidFill>
              </a:rPr>
              <a:t>static</a:t>
            </a:r>
            <a:r>
              <a:rPr lang="en-US" dirty="0" smtClean="0">
                <a:solidFill>
                  <a:schemeClr val="bg1"/>
                </a:solidFill>
              </a:rPr>
              <a:t> </a:t>
            </a:r>
            <a:r>
              <a:rPr lang="en-US" b="1" dirty="0" smtClean="0">
                <a:solidFill>
                  <a:schemeClr val="bg1"/>
                </a:solidFill>
              </a:rPr>
              <a:t>void</a:t>
            </a:r>
            <a:r>
              <a:rPr lang="en-US" dirty="0" smtClean="0">
                <a:solidFill>
                  <a:schemeClr val="bg1"/>
                </a:solidFill>
              </a:rPr>
              <a:t> main(String </a:t>
            </a:r>
            <a:r>
              <a:rPr lang="en-US" dirty="0" err="1" smtClean="0">
                <a:solidFill>
                  <a:schemeClr val="bg1"/>
                </a:solidFill>
              </a:rPr>
              <a:t>args</a:t>
            </a:r>
            <a:r>
              <a:rPr lang="en-US" dirty="0" smtClean="0">
                <a:solidFill>
                  <a:schemeClr val="bg1"/>
                </a:solidFill>
              </a:rPr>
              <a:t>[]){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SBI s=</a:t>
            </a:r>
            <a:r>
              <a:rPr lang="en-US" b="1" dirty="0" smtClean="0">
                <a:solidFill>
                  <a:schemeClr val="bg1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 SBI();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ICICI 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  <a:r>
              <a:rPr lang="en-US" b="1" dirty="0" smtClean="0">
                <a:solidFill>
                  <a:schemeClr val="bg1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 ICICI();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AXIS a=</a:t>
            </a:r>
            <a:r>
              <a:rPr lang="en-US" b="1" dirty="0" smtClean="0">
                <a:solidFill>
                  <a:schemeClr val="bg1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 AXIS();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err="1" smtClean="0">
                <a:solidFill>
                  <a:schemeClr val="bg1"/>
                </a:solidFill>
              </a:rPr>
              <a:t>s.o.p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s.getRateOfInterest</a:t>
            </a:r>
            <a:r>
              <a:rPr lang="en-US" dirty="0" smtClean="0">
                <a:solidFill>
                  <a:schemeClr val="bg1"/>
                </a:solidFill>
              </a:rPr>
              <a:t>());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err="1" smtClean="0">
                <a:solidFill>
                  <a:schemeClr val="bg1"/>
                </a:solidFill>
              </a:rPr>
              <a:t>s.o.p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i.getRateOfInterest</a:t>
            </a:r>
            <a:r>
              <a:rPr lang="en-US" dirty="0" smtClean="0">
                <a:solidFill>
                  <a:schemeClr val="bg1"/>
                </a:solidFill>
              </a:rPr>
              <a:t>());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err="1" smtClean="0">
                <a:solidFill>
                  <a:schemeClr val="bg1"/>
                </a:solidFill>
              </a:rPr>
              <a:t>s.o.p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a.getRateOfInterest</a:t>
            </a:r>
            <a:r>
              <a:rPr lang="en-US" dirty="0" smtClean="0">
                <a:solidFill>
                  <a:schemeClr val="bg1"/>
                </a:solidFill>
              </a:rPr>
              <a:t>());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    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Object Class and Overriding Its Methods in Java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In Java, the Object class is the root of the class hierarchy. Every class in Java </a:t>
            </a:r>
            <a:r>
              <a:rPr lang="en-US" b="1" dirty="0" smtClean="0">
                <a:solidFill>
                  <a:schemeClr val="bg1"/>
                </a:solidFill>
              </a:rPr>
              <a:t>implicitly</a:t>
            </a:r>
            <a:r>
              <a:rPr lang="en-US" dirty="0" smtClean="0">
                <a:solidFill>
                  <a:schemeClr val="bg1"/>
                </a:solidFill>
              </a:rPr>
              <a:t> inherits from the Object class.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It is part of </a:t>
            </a:r>
            <a:r>
              <a:rPr lang="en-US" dirty="0" err="1" smtClean="0">
                <a:solidFill>
                  <a:schemeClr val="bg1"/>
                </a:solidFill>
              </a:rPr>
              <a:t>java.lang</a:t>
            </a:r>
            <a:r>
              <a:rPr lang="en-US" dirty="0" smtClean="0">
                <a:solidFill>
                  <a:schemeClr val="bg1"/>
                </a:solidFill>
              </a:rPr>
              <a:t> package and provides default implementations of fundamental methods that every Java object inherits.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Common Methods of the Object Class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Method Signature			Purpose</a:t>
            </a:r>
            <a:endParaRPr lang="en-US" sz="16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 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</a:rPr>
              <a:t>toString</a:t>
            </a:r>
            <a:r>
              <a:rPr lang="en-US" sz="1600" dirty="0" smtClean="0">
                <a:solidFill>
                  <a:schemeClr val="bg1"/>
                </a:solidFill>
              </a:rPr>
              <a:t>()		Returns a string representation of the object.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 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public </a:t>
            </a:r>
            <a:r>
              <a:rPr lang="en-US" sz="1600" dirty="0" err="1" smtClean="0">
                <a:solidFill>
                  <a:schemeClr val="bg1"/>
                </a:solidFill>
              </a:rPr>
              <a:t>boolean</a:t>
            </a:r>
            <a:r>
              <a:rPr lang="en-US" sz="1600" dirty="0" smtClean="0">
                <a:solidFill>
                  <a:schemeClr val="bg1"/>
                </a:solidFill>
              </a:rPr>
              <a:t> equals(Object </a:t>
            </a:r>
            <a:r>
              <a:rPr lang="en-US" sz="1600" dirty="0" err="1" smtClean="0">
                <a:solidFill>
                  <a:schemeClr val="bg1"/>
                </a:solidFill>
              </a:rPr>
              <a:t>obj</a:t>
            </a:r>
            <a:r>
              <a:rPr lang="en-US" sz="1600" dirty="0" smtClean="0">
                <a:solidFill>
                  <a:schemeClr val="bg1"/>
                </a:solidFill>
              </a:rPr>
              <a:t>)                  Checks if two objects are equal.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 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public </a:t>
            </a: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hashCode</a:t>
            </a:r>
            <a:r>
              <a:rPr lang="en-US" sz="1600" dirty="0" smtClean="0">
                <a:solidFill>
                  <a:schemeClr val="bg1"/>
                </a:solidFill>
              </a:rPr>
              <a:t>()		                  Returns a hash code for the object.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 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protected Object clone()	                 Creates a new object that is a copy of the original.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 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protected void finalize()                      Called by the garbage collector before an object is destroyed.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 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The syntax of Java Inheritance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class Subclass-name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extends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Superclass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-name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{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  //methods and fields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Overriding </a:t>
            </a:r>
            <a:r>
              <a:rPr lang="en-US" dirty="0" err="1" smtClean="0">
                <a:solidFill>
                  <a:schemeClr val="bg1"/>
                </a:solidFill>
              </a:rPr>
              <a:t>toString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6436" cy="4525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class Employee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String name;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id;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Employee(String name,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id)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this.name = name;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this.id = id;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// Overriding </a:t>
            </a:r>
            <a:r>
              <a:rPr lang="en-US" dirty="0" err="1" smtClean="0">
                <a:solidFill>
                  <a:schemeClr val="bg1"/>
                </a:solidFill>
              </a:rPr>
              <a:t>toString</a:t>
            </a:r>
            <a:r>
              <a:rPr lang="en-US" dirty="0" smtClean="0">
                <a:solidFill>
                  <a:schemeClr val="bg1"/>
                </a:solidFill>
              </a:rPr>
              <a:t>() method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@Override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public String </a:t>
            </a:r>
            <a:r>
              <a:rPr lang="en-US" dirty="0" err="1" smtClean="0">
                <a:solidFill>
                  <a:schemeClr val="bg1"/>
                </a:solidFill>
              </a:rPr>
              <a:t>toString</a:t>
            </a:r>
            <a:r>
              <a:rPr lang="en-US" dirty="0" smtClean="0">
                <a:solidFill>
                  <a:schemeClr val="bg1"/>
                </a:solidFill>
              </a:rPr>
              <a:t>()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return "Employee{name='" + name + "', id=" + id + "}";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00782" y="1785926"/>
            <a:ext cx="312900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0826" y="178592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43636" y="1643050"/>
            <a:ext cx="56864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571480"/>
            <a:ext cx="8229600" cy="4525963"/>
          </a:xfrm>
        </p:spPr>
        <p:txBody>
          <a:bodyPr>
            <a:normAutofit lnSpcReduction="10000"/>
          </a:bodyPr>
          <a:lstStyle/>
          <a:p>
            <a:pPr lvl="0"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 lvl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public class </a:t>
            </a:r>
            <a:r>
              <a:rPr lang="en-US" sz="2800" dirty="0" err="1" smtClean="0">
                <a:solidFill>
                  <a:schemeClr val="bg1"/>
                </a:solidFill>
              </a:rPr>
              <a:t>ToStringExample</a:t>
            </a:r>
            <a:r>
              <a:rPr lang="en-US" sz="2800" dirty="0" smtClean="0">
                <a:solidFill>
                  <a:schemeClr val="bg1"/>
                </a:solidFill>
              </a:rPr>
              <a:t> {</a:t>
            </a:r>
          </a:p>
          <a:p>
            <a:pPr lvl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public static void main(String[] </a:t>
            </a:r>
            <a:r>
              <a:rPr lang="en-US" sz="2800" dirty="0" err="1" smtClean="0">
                <a:solidFill>
                  <a:schemeClr val="bg1"/>
                </a:solidFill>
              </a:rPr>
              <a:t>args</a:t>
            </a:r>
            <a:r>
              <a:rPr lang="en-US" sz="2800" dirty="0" smtClean="0">
                <a:solidFill>
                  <a:schemeClr val="bg1"/>
                </a:solidFill>
              </a:rPr>
              <a:t>) {</a:t>
            </a:r>
          </a:p>
          <a:p>
            <a:pPr lvl="0"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 lvl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   Employee </a:t>
            </a:r>
            <a:r>
              <a:rPr lang="en-US" sz="2800" dirty="0" err="1" smtClean="0">
                <a:solidFill>
                  <a:schemeClr val="bg1"/>
                </a:solidFill>
              </a:rPr>
              <a:t>emp</a:t>
            </a:r>
            <a:r>
              <a:rPr lang="en-US" sz="2800" dirty="0" smtClean="0">
                <a:solidFill>
                  <a:schemeClr val="bg1"/>
                </a:solidFill>
              </a:rPr>
              <a:t> = new Employee("John", 101);</a:t>
            </a:r>
          </a:p>
          <a:p>
            <a:pPr lvl="0"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 lvl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   </a:t>
            </a:r>
            <a:r>
              <a:rPr lang="en-US" sz="2800" dirty="0" err="1" smtClean="0">
                <a:solidFill>
                  <a:schemeClr val="bg1"/>
                </a:solidFill>
              </a:rPr>
              <a:t>S.o.p</a:t>
            </a:r>
            <a:r>
              <a:rPr lang="en-US" sz="2800" dirty="0" smtClean="0">
                <a:solidFill>
                  <a:schemeClr val="bg1"/>
                </a:solidFill>
              </a:rPr>
              <a:t> (</a:t>
            </a:r>
            <a:r>
              <a:rPr lang="en-US" sz="2800" dirty="0" err="1" smtClean="0">
                <a:solidFill>
                  <a:schemeClr val="bg1"/>
                </a:solidFill>
              </a:rPr>
              <a:t>emp</a:t>
            </a:r>
            <a:r>
              <a:rPr lang="en-US" sz="2800" dirty="0" smtClean="0">
                <a:solidFill>
                  <a:schemeClr val="bg1"/>
                </a:solidFill>
              </a:rPr>
              <a:t>); </a:t>
            </a:r>
          </a:p>
          <a:p>
            <a:pPr lvl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}</a:t>
            </a:r>
          </a:p>
          <a:p>
            <a:pPr lvl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  <a:defRPr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Overriding equals()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The equals() method checks if two objects are </a:t>
            </a:r>
            <a:r>
              <a:rPr lang="en-US" b="1" dirty="0" smtClean="0">
                <a:solidFill>
                  <a:schemeClr val="bg1"/>
                </a:solidFill>
              </a:rPr>
              <a:t>equal</a:t>
            </a:r>
            <a:r>
              <a:rPr lang="en-US" dirty="0" smtClean="0">
                <a:solidFill>
                  <a:schemeClr val="bg1"/>
                </a:solidFill>
              </a:rPr>
              <a:t>. By default, it compares object references.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 We override it to compare objects based on their </a:t>
            </a:r>
            <a:r>
              <a:rPr lang="en-US" b="1" dirty="0" smtClean="0">
                <a:solidFill>
                  <a:schemeClr val="bg1"/>
                </a:solidFill>
              </a:rPr>
              <a:t>fields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52"/>
            <a:ext cx="5715008" cy="591187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class Person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String name;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Person(String name)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this.name = name;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@Override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public </a:t>
            </a:r>
            <a:r>
              <a:rPr lang="en-US" dirty="0" err="1" smtClean="0">
                <a:solidFill>
                  <a:schemeClr val="bg1"/>
                </a:solidFill>
              </a:rPr>
              <a:t>boolean</a:t>
            </a:r>
            <a:r>
              <a:rPr lang="en-US" dirty="0" smtClean="0">
                <a:solidFill>
                  <a:schemeClr val="bg1"/>
                </a:solidFill>
              </a:rPr>
              <a:t> equals(Object </a:t>
            </a:r>
            <a:r>
              <a:rPr lang="en-US" dirty="0" err="1" smtClean="0">
                <a:solidFill>
                  <a:schemeClr val="bg1"/>
                </a:solidFill>
              </a:rPr>
              <a:t>obj</a:t>
            </a:r>
            <a:r>
              <a:rPr lang="en-US" dirty="0" smtClean="0">
                <a:solidFill>
                  <a:schemeClr val="bg1"/>
                </a:solidFill>
              </a:rPr>
              <a:t>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       Person p = (Person) </a:t>
            </a:r>
            <a:r>
              <a:rPr lang="en-US" dirty="0" err="1" smtClean="0">
                <a:solidFill>
                  <a:schemeClr val="bg1"/>
                </a:solidFill>
              </a:rPr>
              <a:t>obj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return </a:t>
            </a:r>
            <a:r>
              <a:rPr lang="en-US" dirty="0" err="1" smtClean="0">
                <a:solidFill>
                  <a:schemeClr val="bg1"/>
                </a:solidFill>
              </a:rPr>
              <a:t>this.name.equals</a:t>
            </a:r>
            <a:r>
              <a:rPr lang="en-US" dirty="0" smtClean="0">
                <a:solidFill>
                  <a:schemeClr val="bg1"/>
                </a:solidFill>
              </a:rPr>
              <a:t>(p.name);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72132" y="214290"/>
            <a:ext cx="3971924" cy="5911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class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EqualsExample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public static void main(String[]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Person p1 = new Person("Alice");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Person p2 = new Person("Alice");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Person p3 = new Person("Bob");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(p1.equals(p2));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(p1.equals(p3));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Overriding finalize()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The finalize() method is called before an object is destroyed by the garbage collector.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 It can be used to release resources.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class Employee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id;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Employee(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id)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this.id = id;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@Override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protected void finalize() throws </a:t>
            </a:r>
            <a:r>
              <a:rPr lang="en-US" dirty="0" err="1" smtClean="0">
                <a:solidFill>
                  <a:schemeClr val="bg1"/>
                </a:solidFill>
              </a:rPr>
              <a:t>Throwable</a:t>
            </a:r>
            <a:r>
              <a:rPr lang="en-US" dirty="0" smtClean="0">
                <a:solidFill>
                  <a:schemeClr val="bg1"/>
                </a:solidFill>
              </a:rPr>
              <a:t>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("Employee object with id " + id + " is being garbage collected.");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public class </a:t>
            </a:r>
            <a:r>
              <a:rPr lang="en-US" dirty="0" err="1" smtClean="0">
                <a:solidFill>
                  <a:schemeClr val="bg1"/>
                </a:solidFill>
              </a:rPr>
              <a:t>FinalizeExample</a:t>
            </a:r>
            <a:r>
              <a:rPr lang="en-US" dirty="0" smtClean="0">
                <a:solidFill>
                  <a:schemeClr val="bg1"/>
                </a:solidFill>
              </a:rPr>
              <a:t>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public static void main(String[] </a:t>
            </a:r>
            <a:r>
              <a:rPr lang="en-US" dirty="0" err="1" smtClean="0">
                <a:solidFill>
                  <a:schemeClr val="bg1"/>
                </a:solidFill>
              </a:rPr>
              <a:t>args</a:t>
            </a:r>
            <a:r>
              <a:rPr lang="en-US" dirty="0" smtClean="0">
                <a:solidFill>
                  <a:schemeClr val="bg1"/>
                </a:solidFill>
              </a:rPr>
              <a:t>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Employee </a:t>
            </a:r>
            <a:r>
              <a:rPr lang="en-US" dirty="0" err="1" smtClean="0">
                <a:solidFill>
                  <a:schemeClr val="bg1"/>
                </a:solidFill>
              </a:rPr>
              <a:t>emp</a:t>
            </a:r>
            <a:r>
              <a:rPr lang="en-US" dirty="0" smtClean="0">
                <a:solidFill>
                  <a:schemeClr val="bg1"/>
                </a:solidFill>
              </a:rPr>
              <a:t> = new Employee(106);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emp</a:t>
            </a:r>
            <a:r>
              <a:rPr lang="en-US" dirty="0" smtClean="0">
                <a:solidFill>
                  <a:schemeClr val="bg1"/>
                </a:solidFill>
              </a:rPr>
              <a:t> = null; // Make eligible for garbage collection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System.gc</a:t>
            </a:r>
            <a:r>
              <a:rPr lang="en-US" dirty="0" smtClean="0">
                <a:solidFill>
                  <a:schemeClr val="bg1"/>
                </a:solidFill>
              </a:rPr>
              <a:t>(); // Request JVM to run garbage collector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Overriding </a:t>
            </a:r>
            <a:r>
              <a:rPr lang="en-US" dirty="0" err="1" smtClean="0">
                <a:solidFill>
                  <a:schemeClr val="bg1"/>
                </a:solidFill>
              </a:rPr>
              <a:t>hashcode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hashCode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() method in Java returns an integer that represents an object’s memory address or a computed hash value.</a:t>
            </a:r>
          </a:p>
          <a:p>
            <a:pPr algn="just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It is primarily used in hash-based collections like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HashMap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HashSet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and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HashTable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for efficient storage and retrieval of objects.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Why Override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hashCode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()?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When you override equals(), you must also override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hashCode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() to maintain consistency. According to Java's contract:</a:t>
            </a:r>
          </a:p>
          <a:p>
            <a:pPr lvl="1" algn="just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If two objects are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equal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(equals() returns true), their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hash codes must be the same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lvl="1" algn="just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If two objects are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not equal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their hash codes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can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be different (but not necessarily).</a:t>
            </a:r>
          </a:p>
          <a:p>
            <a:pPr algn="just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14290"/>
            <a:ext cx="4000528" cy="59118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class Person {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id;</a:t>
            </a:r>
          </a:p>
          <a:p>
            <a:pPr>
              <a:buNone/>
            </a:pPr>
            <a:endParaRPr lang="en-US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public Person(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id) {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    this.id = id;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}</a:t>
            </a:r>
          </a:p>
          <a:p>
            <a:pPr>
              <a:buNone/>
            </a:pPr>
            <a:endParaRPr lang="en-US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@Override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public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hashCode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() {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    return id;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   // Simple hash function using ID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US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endParaRPr lang="en-US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4876" y="285728"/>
            <a:ext cx="4972056" cy="591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class Main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public static void main(String[]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Person p1 = new Person(101);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Person p2 = new Person(102);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s.o.p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("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HashCode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p1: " + p1.hashCode());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      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s.o.p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("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HashCode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of p2: " + p2.hashCode());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Java Package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A </a:t>
            </a:r>
            <a:r>
              <a:rPr lang="en-US" b="1" dirty="0" smtClean="0">
                <a:solidFill>
                  <a:schemeClr val="bg1"/>
                </a:solidFill>
              </a:rPr>
              <a:t>java package</a:t>
            </a:r>
            <a:r>
              <a:rPr lang="en-US" dirty="0" smtClean="0">
                <a:solidFill>
                  <a:schemeClr val="bg1"/>
                </a:solidFill>
              </a:rPr>
              <a:t> is a group of similar types of classes, interfaces and sub-packages.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Package in java can be categorized in two form</a:t>
            </a:r>
          </a:p>
          <a:p>
            <a:pPr lvl="1" algn="just"/>
            <a:r>
              <a:rPr lang="en-US" dirty="0" smtClean="0">
                <a:solidFill>
                  <a:schemeClr val="bg1"/>
                </a:solidFill>
              </a:rPr>
              <a:t>built-in package </a:t>
            </a:r>
          </a:p>
          <a:p>
            <a:pPr lvl="1" algn="just"/>
            <a:r>
              <a:rPr lang="en-US" dirty="0" smtClean="0">
                <a:solidFill>
                  <a:schemeClr val="bg1"/>
                </a:solidFill>
              </a:rPr>
              <a:t>user-defined package.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heritance in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1214422"/>
            <a:ext cx="3714776" cy="47411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Packages are used for: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dirty="0" smtClean="0">
                <a:solidFill>
                  <a:schemeClr val="bg1"/>
                </a:solidFill>
              </a:rPr>
              <a:t>Prevent </a:t>
            </a:r>
            <a:r>
              <a:rPr lang="en-US" b="1" dirty="0" smtClean="0">
                <a:solidFill>
                  <a:schemeClr val="bg1"/>
                </a:solidFill>
              </a:rPr>
              <a:t>naming conflicts </a:t>
            </a:r>
            <a:r>
              <a:rPr lang="en-US" dirty="0" smtClean="0">
                <a:solidFill>
                  <a:schemeClr val="bg1"/>
                </a:solidFill>
              </a:rPr>
              <a:t>by allowing classes with the same name to exist in different </a:t>
            </a:r>
            <a:r>
              <a:rPr lang="en-US" dirty="0" err="1" smtClean="0">
                <a:solidFill>
                  <a:schemeClr val="bg1"/>
                </a:solidFill>
              </a:rPr>
              <a:t>packages,like</a:t>
            </a:r>
            <a:r>
              <a:rPr lang="en-US" dirty="0" smtClean="0">
                <a:solidFill>
                  <a:schemeClr val="bg1"/>
                </a:solidFill>
              </a:rPr>
              <a:t> </a:t>
            </a:r>
            <a:r>
              <a:rPr lang="en-US" b="1" dirty="0" err="1" smtClean="0">
                <a:solidFill>
                  <a:schemeClr val="bg1"/>
                </a:solidFill>
              </a:rPr>
              <a:t>college.staff.cse.Employee</a:t>
            </a:r>
            <a:r>
              <a:rPr lang="en-US" dirty="0" smtClean="0">
                <a:solidFill>
                  <a:schemeClr val="bg1"/>
                </a:solidFill>
              </a:rPr>
              <a:t> and </a:t>
            </a:r>
            <a:r>
              <a:rPr lang="en-US" b="1" dirty="0" err="1" smtClean="0">
                <a:solidFill>
                  <a:schemeClr val="bg1"/>
                </a:solidFill>
              </a:rPr>
              <a:t>college.staff.ee.Employee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</a:p>
          <a:p>
            <a:pPr algn="just" fontAlgn="base"/>
            <a:endParaRPr lang="en-US" dirty="0" smtClean="0">
              <a:solidFill>
                <a:schemeClr val="bg1"/>
              </a:solidFill>
            </a:endParaRPr>
          </a:p>
          <a:p>
            <a:pPr algn="just" fontAlgn="base"/>
            <a:r>
              <a:rPr lang="en-US" dirty="0" smtClean="0">
                <a:solidFill>
                  <a:schemeClr val="bg1"/>
                </a:solidFill>
              </a:rPr>
              <a:t>They make it easier to organize, locate, and use classes, interfaces, and other components.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357166"/>
            <a:ext cx="8229600" cy="6357982"/>
          </a:xfrm>
        </p:spPr>
        <p:txBody>
          <a:bodyPr/>
          <a:lstStyle/>
          <a:p>
            <a:pPr algn="just" fontAlgn="base"/>
            <a:r>
              <a:rPr lang="en-US" dirty="0" smtClean="0">
                <a:solidFill>
                  <a:schemeClr val="bg1"/>
                </a:solidFill>
              </a:rPr>
              <a:t>Packages also provide controlled access for Protected members that are accessible within the same package and by subclasses.</a:t>
            </a:r>
          </a:p>
          <a:p>
            <a:pPr algn="just" fontAlgn="base"/>
            <a:endParaRPr lang="en-US" dirty="0" smtClean="0">
              <a:solidFill>
                <a:schemeClr val="bg1"/>
              </a:solidFill>
            </a:endParaRPr>
          </a:p>
          <a:p>
            <a:pPr algn="just" fontAlgn="base"/>
            <a:r>
              <a:rPr lang="en-US" dirty="0" smtClean="0">
                <a:solidFill>
                  <a:schemeClr val="bg1"/>
                </a:solidFill>
              </a:rPr>
              <a:t>Also for default members (no access </a:t>
            </a:r>
            <a:r>
              <a:rPr lang="en-US" dirty="0" err="1" smtClean="0">
                <a:solidFill>
                  <a:schemeClr val="bg1"/>
                </a:solidFill>
              </a:rPr>
              <a:t>specifier</a:t>
            </a:r>
            <a:r>
              <a:rPr lang="en-US" dirty="0" smtClean="0">
                <a:solidFill>
                  <a:schemeClr val="bg1"/>
                </a:solidFill>
              </a:rPr>
              <a:t>) that are accessible only within the same package.</a:t>
            </a:r>
          </a:p>
          <a:p>
            <a:pPr algn="just" fontAlgn="base"/>
            <a:endParaRPr lang="en-US" dirty="0" smtClean="0">
              <a:solidFill>
                <a:schemeClr val="bg1"/>
              </a:solidFill>
            </a:endParaRPr>
          </a:p>
          <a:p>
            <a:pPr algn="just" fontAlgn="base"/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Working of Java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b="1" dirty="0" smtClean="0">
                <a:solidFill>
                  <a:schemeClr val="bg1"/>
                </a:solidFill>
              </a:rPr>
              <a:t>Directory Structure: </a:t>
            </a:r>
            <a:r>
              <a:rPr lang="en-US" dirty="0" smtClean="0">
                <a:solidFill>
                  <a:schemeClr val="bg1"/>
                </a:solidFill>
              </a:rPr>
              <a:t>Package names and directory structures are closely related. </a:t>
            </a:r>
          </a:p>
          <a:p>
            <a:pPr algn="just" fontAlgn="base"/>
            <a:endParaRPr lang="en-US" dirty="0" smtClean="0">
              <a:solidFill>
                <a:schemeClr val="bg1"/>
              </a:solidFill>
            </a:endParaRPr>
          </a:p>
          <a:p>
            <a:pPr algn="just" fontAlgn="base"/>
            <a:r>
              <a:rPr lang="en-US" dirty="0" smtClean="0">
                <a:solidFill>
                  <a:schemeClr val="bg1"/>
                </a:solidFill>
              </a:rPr>
              <a:t>For example, if a package name is </a:t>
            </a:r>
            <a:r>
              <a:rPr lang="en-US" b="1" dirty="0" err="1" smtClean="0">
                <a:solidFill>
                  <a:schemeClr val="bg1"/>
                </a:solidFill>
              </a:rPr>
              <a:t>college.staff.cse</a:t>
            </a:r>
            <a:r>
              <a:rPr lang="en-US" dirty="0" smtClean="0">
                <a:solidFill>
                  <a:schemeClr val="bg1"/>
                </a:solidFill>
              </a:rPr>
              <a:t>, then three directories are, </a:t>
            </a:r>
            <a:r>
              <a:rPr lang="en-US" b="1" dirty="0" smtClean="0">
                <a:solidFill>
                  <a:schemeClr val="bg1"/>
                </a:solidFill>
              </a:rPr>
              <a:t>college, staff, and </a:t>
            </a:r>
            <a:r>
              <a:rPr lang="en-US" b="1" dirty="0" err="1" smtClean="0">
                <a:solidFill>
                  <a:schemeClr val="bg1"/>
                </a:solidFill>
              </a:rPr>
              <a:t>cse</a:t>
            </a:r>
            <a:r>
              <a:rPr lang="en-US" dirty="0" smtClean="0">
                <a:solidFill>
                  <a:schemeClr val="bg1"/>
                </a:solidFill>
              </a:rPr>
              <a:t>, where </a:t>
            </a:r>
            <a:r>
              <a:rPr lang="en-US" b="1" dirty="0" err="1" smtClean="0">
                <a:solidFill>
                  <a:schemeClr val="bg1"/>
                </a:solidFill>
              </a:rPr>
              <a:t>cse</a:t>
            </a:r>
            <a:r>
              <a:rPr lang="en-US" dirty="0" smtClean="0">
                <a:solidFill>
                  <a:schemeClr val="bg1"/>
                </a:solidFill>
              </a:rPr>
              <a:t> is inside staff, and staff is inside the college.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Built-in Packages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Some of the commonly used built-in packages are: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pPr algn="just" fontAlgn="base"/>
            <a:r>
              <a:rPr lang="en-US" b="1" u="sng" dirty="0" err="1" smtClean="0">
                <a:hlinkClick r:id="rId2"/>
              </a:rPr>
              <a:t>java.lang</a:t>
            </a:r>
            <a:r>
              <a:rPr lang="en-US" b="1" dirty="0" smtClean="0"/>
              <a:t>: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 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Contains language support classes(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e.g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classes which defines primitive data types, math operations). This package is automatically imported.</a:t>
            </a:r>
            <a:endParaRPr lang="en-US" dirty="0" smtClean="0"/>
          </a:p>
          <a:p>
            <a:pPr algn="just" fontAlgn="base"/>
            <a:endParaRPr lang="en-US" dirty="0" smtClean="0"/>
          </a:p>
          <a:p>
            <a:pPr algn="just" fontAlgn="base"/>
            <a:r>
              <a:rPr lang="en-US" b="1" u="sng" dirty="0" smtClean="0">
                <a:hlinkClick r:id="rId3"/>
              </a:rPr>
              <a:t>java.io: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 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Contains classes for supporting input / output operations.</a:t>
            </a:r>
          </a:p>
          <a:p>
            <a:pPr algn="just" fontAlgn="base"/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just" fontAlgn="base"/>
            <a:r>
              <a:rPr lang="en-US" b="1" u="sng" dirty="0" err="1" smtClean="0">
                <a:hlinkClick r:id="rId4"/>
              </a:rPr>
              <a:t>java.util</a:t>
            </a:r>
            <a:r>
              <a:rPr lang="en-US" b="1" dirty="0" smtClean="0"/>
              <a:t>: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 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Contains utility classes which implement data structures like Linked List, Dictionary and support ; for Date / Time operations.</a:t>
            </a:r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pPr algn="just" fontAlgn="base"/>
            <a:r>
              <a:rPr lang="en-US" b="1" u="sng" dirty="0" err="1" smtClean="0">
                <a:hlinkClick r:id="rId2"/>
              </a:rPr>
              <a:t>java.applet</a:t>
            </a:r>
            <a:r>
              <a:rPr lang="en-US" b="1" u="sng" dirty="0" smtClean="0">
                <a:hlinkClick r:id="rId2"/>
              </a:rPr>
              <a:t>: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Contains classes for creating Applets.</a:t>
            </a:r>
          </a:p>
          <a:p>
            <a:pPr algn="just" fontAlgn="base"/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just" fontAlgn="base"/>
            <a:r>
              <a:rPr lang="en-US" b="1" u="sng" dirty="0" smtClean="0">
                <a:hlinkClick r:id="rId3"/>
              </a:rPr>
              <a:t>java.awt:</a:t>
            </a:r>
            <a:r>
              <a:rPr lang="en-US" b="1" u="sn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Contain classes for implementing the components for graphical user interfaces (like button , ;menus etc). </a:t>
            </a:r>
            <a:r>
              <a:rPr lang="en-US" dirty="0" smtClean="0"/>
              <a:t>)</a:t>
            </a:r>
          </a:p>
          <a:p>
            <a:pPr algn="just" fontAlgn="base"/>
            <a:endParaRPr lang="en-US" dirty="0" smtClean="0"/>
          </a:p>
          <a:p>
            <a:pPr algn="just" fontAlgn="base"/>
            <a:r>
              <a:rPr lang="en-US" b="1" u="sng" dirty="0" smtClean="0">
                <a:hlinkClick r:id="rId3"/>
              </a:rPr>
              <a:t>java.net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Contain classes for supporting networking operations.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package in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85794"/>
            <a:ext cx="8339312" cy="50313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How to access package from another package?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There are three ways to access the package from outside the package.</a:t>
            </a:r>
          </a:p>
          <a:p>
            <a:pPr fontAlgn="base">
              <a:buNone/>
            </a:pPr>
            <a:r>
              <a:rPr lang="en-US" b="1" dirty="0" smtClean="0">
                <a:solidFill>
                  <a:schemeClr val="bg1"/>
                </a:solidFill>
              </a:rPr>
              <a:t>1. Import a specific class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lvl="1" fontAlgn="base"/>
            <a:r>
              <a:rPr lang="en-US" dirty="0" smtClean="0">
                <a:solidFill>
                  <a:schemeClr val="bg1"/>
                </a:solidFill>
              </a:rPr>
              <a:t>import </a:t>
            </a:r>
            <a:r>
              <a:rPr lang="en-US" dirty="0" err="1" smtClean="0">
                <a:solidFill>
                  <a:schemeClr val="bg1"/>
                </a:solidFill>
              </a:rPr>
              <a:t>java.util.Vector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</a:p>
          <a:p>
            <a:pPr lvl="1" fontAlgn="base"/>
            <a:endParaRPr lang="en-US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US" b="1" dirty="0" smtClean="0">
                <a:solidFill>
                  <a:schemeClr val="bg1"/>
                </a:solidFill>
              </a:rPr>
              <a:t>2. Import all classes from a package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lvl="1" fontAlgn="base"/>
            <a:r>
              <a:rPr lang="en-US" dirty="0" smtClean="0">
                <a:solidFill>
                  <a:schemeClr val="bg1"/>
                </a:solidFill>
              </a:rPr>
              <a:t>import </a:t>
            </a:r>
            <a:r>
              <a:rPr lang="en-US" dirty="0" err="1" smtClean="0">
                <a:solidFill>
                  <a:schemeClr val="bg1"/>
                </a:solidFill>
              </a:rPr>
              <a:t>java.util</a:t>
            </a:r>
            <a:r>
              <a:rPr lang="en-US" dirty="0" smtClean="0">
                <a:solidFill>
                  <a:schemeClr val="bg1"/>
                </a:solidFill>
              </a:rPr>
              <a:t>.*; </a:t>
            </a:r>
          </a:p>
          <a:p>
            <a:pPr lvl="1" algn="just" fontAlgn="base"/>
            <a:r>
              <a:rPr lang="en-US" dirty="0" smtClean="0">
                <a:solidFill>
                  <a:schemeClr val="bg1"/>
                </a:solidFill>
              </a:rPr>
              <a:t>Note : This imports all classes and interfaces from the </a:t>
            </a:r>
            <a:r>
              <a:rPr lang="en-US" dirty="0" err="1" smtClean="0">
                <a:solidFill>
                  <a:schemeClr val="bg1"/>
                </a:solidFill>
              </a:rPr>
              <a:t>java.util</a:t>
            </a:r>
            <a:r>
              <a:rPr lang="en-US" dirty="0" smtClean="0">
                <a:solidFill>
                  <a:schemeClr val="bg1"/>
                </a:solidFill>
              </a:rPr>
              <a:t> package but does not include sub-packages.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357166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3. Using fully qualified name</a:t>
            </a:r>
          </a:p>
          <a:p>
            <a:pPr lvl="1">
              <a:buNone/>
            </a:pPr>
            <a:r>
              <a:rPr lang="en-US" dirty="0" smtClean="0">
                <a:solidFill>
                  <a:schemeClr val="bg1"/>
                </a:solidFill>
              </a:rPr>
              <a:t>Ex. </a:t>
            </a:r>
            <a:r>
              <a:rPr lang="en-US" sz="2400" dirty="0" err="1" smtClean="0">
                <a:solidFill>
                  <a:schemeClr val="bg1"/>
                </a:solidFill>
              </a:rPr>
              <a:t>Java.util.Scanner</a:t>
            </a:r>
            <a:r>
              <a:rPr lang="en-US" sz="2400" dirty="0" smtClean="0">
                <a:solidFill>
                  <a:schemeClr val="bg1"/>
                </a:solidFill>
              </a:rPr>
              <a:t> sc = new </a:t>
            </a:r>
            <a:r>
              <a:rPr lang="en-US" sz="2400" dirty="0" err="1" smtClean="0">
                <a:solidFill>
                  <a:schemeClr val="bg1"/>
                </a:solidFill>
              </a:rPr>
              <a:t>java.util.Scanner</a:t>
            </a: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System.in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pPr lvl="1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914400" lvl="1" indent="-457200" algn="just">
              <a:buFont typeface="Courier New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If you use fully qualified name then only declared class of this package will be accessible. </a:t>
            </a:r>
          </a:p>
          <a:p>
            <a:pPr marL="971550" lvl="1" indent="-514350" algn="just">
              <a:buFont typeface="Courier New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Now there is no need to import. </a:t>
            </a:r>
          </a:p>
          <a:p>
            <a:pPr marL="971550" lvl="1" indent="-514350" algn="just">
              <a:buFont typeface="Courier New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But you need to use fully qualified name every time when you are accessing the class or interface.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smtClean="0">
                <a:solidFill>
                  <a:schemeClr val="bg1"/>
                </a:solidFill>
              </a:rPr>
              <a:t>User-defined Packages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b="1" dirty="0" smtClean="0">
                <a:solidFill>
                  <a:schemeClr val="bg1"/>
                </a:solidFill>
              </a:rPr>
              <a:t>1. Create the Package:</a:t>
            </a:r>
            <a:endParaRPr lang="en-US" dirty="0" smtClean="0">
              <a:solidFill>
                <a:schemeClr val="bg1"/>
              </a:solidFill>
            </a:endParaRPr>
          </a:p>
          <a:p>
            <a:pPr algn="just" fontAlgn="base"/>
            <a:r>
              <a:rPr lang="en-US" dirty="0" smtClean="0">
                <a:solidFill>
                  <a:schemeClr val="bg1"/>
                </a:solidFill>
              </a:rPr>
              <a:t>First we create a directory </a:t>
            </a:r>
            <a:r>
              <a:rPr lang="en-US" b="1" dirty="0" err="1" smtClean="0">
                <a:solidFill>
                  <a:schemeClr val="bg1"/>
                </a:solidFill>
              </a:rPr>
              <a:t>myPackage</a:t>
            </a:r>
            <a:r>
              <a:rPr lang="en-US" dirty="0" smtClean="0">
                <a:solidFill>
                  <a:schemeClr val="bg1"/>
                </a:solidFill>
              </a:rPr>
              <a:t> (name should be same as the name of the package).</a:t>
            </a:r>
          </a:p>
          <a:p>
            <a:pPr algn="just" fontAlgn="base"/>
            <a:endParaRPr lang="en-US" dirty="0" smtClean="0">
              <a:solidFill>
                <a:schemeClr val="bg1"/>
              </a:solidFill>
            </a:endParaRPr>
          </a:p>
          <a:p>
            <a:pPr algn="just" fontAlgn="base"/>
            <a:r>
              <a:rPr lang="en-US" dirty="0" smtClean="0">
                <a:solidFill>
                  <a:schemeClr val="bg1"/>
                </a:solidFill>
              </a:rPr>
              <a:t>Then create the </a:t>
            </a:r>
            <a:r>
              <a:rPr lang="en-US" b="1" dirty="0" err="1" smtClean="0">
                <a:solidFill>
                  <a:schemeClr val="bg1"/>
                </a:solidFill>
              </a:rPr>
              <a:t>MyClass</a:t>
            </a:r>
            <a:r>
              <a:rPr lang="en-US" dirty="0" smtClean="0">
                <a:solidFill>
                  <a:schemeClr val="bg1"/>
                </a:solidFill>
              </a:rPr>
              <a:t> inside the directory with the first statement being the </a:t>
            </a:r>
            <a:r>
              <a:rPr lang="en-US" b="1" dirty="0" smtClean="0">
                <a:solidFill>
                  <a:schemeClr val="bg1"/>
                </a:solidFill>
              </a:rPr>
              <a:t>package names.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57148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// Name of the package must be same as the directory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// under which this file is saved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package </a:t>
            </a:r>
            <a:r>
              <a:rPr lang="en-US" dirty="0" err="1" smtClean="0">
                <a:solidFill>
                  <a:schemeClr val="bg1"/>
                </a:solidFill>
              </a:rPr>
              <a:t>myPackage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public class </a:t>
            </a:r>
            <a:r>
              <a:rPr lang="en-US" dirty="0" err="1" smtClean="0">
                <a:solidFill>
                  <a:schemeClr val="bg1"/>
                </a:solidFill>
              </a:rPr>
              <a:t>MyClass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public void </a:t>
            </a:r>
            <a:r>
              <a:rPr lang="en-US" dirty="0" err="1" smtClean="0">
                <a:solidFill>
                  <a:schemeClr val="bg1"/>
                </a:solidFill>
              </a:rPr>
              <a:t>getNames</a:t>
            </a:r>
            <a:r>
              <a:rPr lang="en-US" dirty="0" smtClean="0">
                <a:solidFill>
                  <a:schemeClr val="bg1"/>
                </a:solidFill>
              </a:rPr>
              <a:t>(String s)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{       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(s);       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class Employee{  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sz="2800" b="1" dirty="0" smtClean="0">
                <a:solidFill>
                  <a:schemeClr val="bg2">
                    <a:lumMod val="90000"/>
                  </a:schemeClr>
                </a:solidFill>
              </a:rPr>
              <a:t>float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 salary=40000;  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r>
              <a:rPr lang="en-US" sz="2800" b="1" dirty="0" smtClean="0">
                <a:solidFill>
                  <a:schemeClr val="bg2">
                    <a:lumMod val="90000"/>
                  </a:schemeClr>
                </a:solidFill>
              </a:rPr>
              <a:t>class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 Programmer </a:t>
            </a:r>
            <a:r>
              <a:rPr lang="en-US" sz="2800" b="1" dirty="0" smtClean="0">
                <a:solidFill>
                  <a:schemeClr val="bg2">
                    <a:lumMod val="90000"/>
                  </a:schemeClr>
                </a:solidFill>
              </a:rPr>
              <a:t>extends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 Employee{  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sz="2800" b="1" dirty="0" err="1" smtClean="0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 bonus=10000;  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sz="2800" b="1" dirty="0" smtClean="0">
                <a:solidFill>
                  <a:schemeClr val="bg2">
                    <a:lumMod val="90000"/>
                  </a:schemeClr>
                </a:solidFill>
              </a:rPr>
              <a:t>public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sz="2800" b="1" dirty="0" smtClean="0">
                <a:solidFill>
                  <a:schemeClr val="bg2">
                    <a:lumMod val="90000"/>
                  </a:schemeClr>
                </a:solidFill>
              </a:rPr>
              <a:t>static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sz="2800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 main(String </a:t>
            </a:r>
            <a:r>
              <a:rPr lang="en-US" sz="2800" dirty="0" err="1" smtClean="0">
                <a:solidFill>
                  <a:schemeClr val="bg2">
                    <a:lumMod val="90000"/>
                  </a:schemeClr>
                </a:solidFill>
              </a:rPr>
              <a:t>args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[]){  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   Programmer p=</a:t>
            </a:r>
            <a:r>
              <a:rPr lang="en-US" sz="2800" b="1" dirty="0" smtClean="0">
                <a:solidFill>
                  <a:schemeClr val="bg2">
                    <a:lumMod val="90000"/>
                  </a:schemeClr>
                </a:solidFill>
              </a:rPr>
              <a:t>new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 Programmer();  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   </a:t>
            </a:r>
            <a:r>
              <a:rPr lang="en-US" sz="2800" dirty="0" err="1" smtClean="0">
                <a:solidFill>
                  <a:schemeClr val="bg2">
                    <a:lumMod val="90000"/>
                  </a:schemeClr>
                </a:solidFill>
              </a:rPr>
              <a:t>System.out.println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bg2">
                    <a:lumMod val="90000"/>
                  </a:schemeClr>
                </a:solidFill>
              </a:rPr>
              <a:t>p.salary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);  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   </a:t>
            </a:r>
            <a:r>
              <a:rPr lang="en-US" sz="2800" dirty="0" err="1" smtClean="0">
                <a:solidFill>
                  <a:schemeClr val="bg2">
                    <a:lumMod val="90000"/>
                  </a:schemeClr>
                </a:solidFill>
              </a:rPr>
              <a:t>System.out.printlnp.bonus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);  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endParaRPr lang="en-US" sz="28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2. Use the Class in Program: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411807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// import '</a:t>
            </a:r>
            <a:r>
              <a:rPr lang="en-US" dirty="0" err="1" smtClean="0">
                <a:solidFill>
                  <a:schemeClr val="bg1"/>
                </a:solidFill>
              </a:rPr>
              <a:t>MyClass</a:t>
            </a:r>
            <a:r>
              <a:rPr lang="en-US" dirty="0" smtClean="0">
                <a:solidFill>
                  <a:schemeClr val="bg1"/>
                </a:solidFill>
              </a:rPr>
              <a:t>' class from 'names' </a:t>
            </a:r>
            <a:r>
              <a:rPr lang="en-US" dirty="0" err="1" smtClean="0">
                <a:solidFill>
                  <a:schemeClr val="bg1"/>
                </a:solidFill>
              </a:rPr>
              <a:t>myPackage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import </a:t>
            </a:r>
            <a:r>
              <a:rPr lang="en-US" dirty="0" err="1" smtClean="0">
                <a:solidFill>
                  <a:schemeClr val="bg1"/>
                </a:solidFill>
              </a:rPr>
              <a:t>myPackage.MyClass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public class Geeks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public static void main(String </a:t>
            </a:r>
            <a:r>
              <a:rPr lang="en-US" dirty="0" err="1" smtClean="0">
                <a:solidFill>
                  <a:schemeClr val="bg1"/>
                </a:solidFill>
              </a:rPr>
              <a:t>args</a:t>
            </a:r>
            <a:r>
              <a:rPr lang="en-US" dirty="0" smtClean="0">
                <a:solidFill>
                  <a:schemeClr val="bg1"/>
                </a:solidFill>
              </a:rPr>
              <a:t>[]) { 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// Initializing the String variable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// with a value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String s </a:t>
            </a:r>
            <a:r>
              <a:rPr lang="en-US" smtClean="0">
                <a:solidFill>
                  <a:schemeClr val="bg1"/>
                </a:solidFill>
              </a:rPr>
              <a:t>= “Hello";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// Creating an instance of class </a:t>
            </a:r>
            <a:r>
              <a:rPr lang="en-US" dirty="0" err="1" smtClean="0">
                <a:solidFill>
                  <a:schemeClr val="bg1"/>
                </a:solidFill>
              </a:rPr>
              <a:t>MyClass</a:t>
            </a:r>
            <a:r>
              <a:rPr lang="en-US" dirty="0" smtClean="0">
                <a:solidFill>
                  <a:schemeClr val="bg1"/>
                </a:solidFill>
              </a:rPr>
              <a:t> in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// the package.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</a:t>
            </a:r>
            <a:r>
              <a:rPr lang="en-US" dirty="0" err="1" smtClean="0">
                <a:solidFill>
                  <a:schemeClr val="bg1"/>
                </a:solidFill>
              </a:rPr>
              <a:t>MyClass</a:t>
            </a:r>
            <a:r>
              <a:rPr lang="en-US" dirty="0" smtClean="0">
                <a:solidFill>
                  <a:schemeClr val="bg1"/>
                </a:solidFill>
              </a:rPr>
              <a:t> o = new </a:t>
            </a:r>
            <a:r>
              <a:rPr lang="en-US" dirty="0" err="1" smtClean="0">
                <a:solidFill>
                  <a:schemeClr val="bg1"/>
                </a:solidFill>
              </a:rPr>
              <a:t>MyClass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</a:t>
            </a:r>
            <a:r>
              <a:rPr lang="en-US" dirty="0" err="1" smtClean="0">
                <a:solidFill>
                  <a:schemeClr val="bg1"/>
                </a:solidFill>
              </a:rPr>
              <a:t>o.getNames</a:t>
            </a:r>
            <a:r>
              <a:rPr lang="en-US" dirty="0" smtClean="0">
                <a:solidFill>
                  <a:schemeClr val="bg1"/>
                </a:solidFill>
              </a:rPr>
              <a:t>(s);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Types of Errors in Java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Errors are severe issues that occur at compile time or runtime and are beyond the control of the programmer. These are mainly caused by the environment or system failure.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Common Types of Errors: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Compile-time Errors</a:t>
            </a:r>
            <a:r>
              <a:rPr lang="en-US" dirty="0" smtClean="0">
                <a:solidFill>
                  <a:schemeClr val="bg1"/>
                </a:solidFill>
              </a:rPr>
              <a:t> – Errors detected by the compiler (e.g., syntax errors, missing semicolons).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Runtime Errors</a:t>
            </a:r>
            <a:r>
              <a:rPr lang="en-US" dirty="0" smtClean="0">
                <a:solidFill>
                  <a:schemeClr val="bg1"/>
                </a:solidFill>
              </a:rPr>
              <a:t> – Errors occurring during program execution.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Logical Errors</a:t>
            </a:r>
            <a:r>
              <a:rPr lang="en-US" dirty="0" smtClean="0">
                <a:solidFill>
                  <a:schemeClr val="bg1"/>
                </a:solidFill>
              </a:rPr>
              <a:t> – Incorrect logic leading to unintended behavior.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OutOfMemoryError</a:t>
            </a:r>
            <a:r>
              <a:rPr lang="en-US" dirty="0" smtClean="0">
                <a:solidFill>
                  <a:schemeClr val="bg1"/>
                </a:solidFill>
              </a:rPr>
              <a:t> – When JVM runs out of memory.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StackOverflowError</a:t>
            </a:r>
            <a:r>
              <a:rPr lang="en-US" dirty="0" smtClean="0">
                <a:solidFill>
                  <a:schemeClr val="bg1"/>
                </a:solidFill>
              </a:rPr>
              <a:t> – Infinite recursion leading to stack overflow.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Compile-Time Errors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public class </a:t>
            </a:r>
            <a:r>
              <a:rPr lang="en-US" dirty="0" err="1" smtClean="0">
                <a:solidFill>
                  <a:schemeClr val="bg1"/>
                </a:solidFill>
              </a:rPr>
              <a:t>CompileTimeErrorExample</a:t>
            </a:r>
            <a:r>
              <a:rPr lang="en-US" dirty="0" smtClean="0">
                <a:solidFill>
                  <a:schemeClr val="bg1"/>
                </a:solidFill>
              </a:rPr>
              <a:t>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public static void main(String[] </a:t>
            </a:r>
            <a:r>
              <a:rPr lang="en-US" dirty="0" err="1" smtClean="0">
                <a:solidFill>
                  <a:schemeClr val="bg1"/>
                </a:solidFill>
              </a:rPr>
              <a:t>args</a:t>
            </a:r>
            <a:r>
              <a:rPr lang="en-US" dirty="0" smtClean="0">
                <a:solidFill>
                  <a:schemeClr val="bg1"/>
                </a:solidFill>
              </a:rPr>
              <a:t>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("Hello World")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    These errors occur due to incorrect syntax or missing components in the code and are detected by the compiler.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Runtime Errors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public class </a:t>
            </a:r>
            <a:r>
              <a:rPr lang="en-US" dirty="0" err="1" smtClean="0">
                <a:solidFill>
                  <a:schemeClr val="bg1"/>
                </a:solidFill>
              </a:rPr>
              <a:t>RuntimeErrorExample</a:t>
            </a:r>
            <a:r>
              <a:rPr lang="en-US" dirty="0" smtClean="0">
                <a:solidFill>
                  <a:schemeClr val="bg1"/>
                </a:solidFill>
              </a:rPr>
              <a:t>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public static void main(String[] </a:t>
            </a:r>
            <a:r>
              <a:rPr lang="en-US" dirty="0" err="1" smtClean="0">
                <a:solidFill>
                  <a:schemeClr val="bg1"/>
                </a:solidFill>
              </a:rPr>
              <a:t>args</a:t>
            </a:r>
            <a:r>
              <a:rPr lang="en-US" dirty="0" smtClean="0">
                <a:solidFill>
                  <a:schemeClr val="bg1"/>
                </a:solidFill>
              </a:rPr>
              <a:t>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result = 10 / 0; // Division by zero -&gt; Runtime error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(result);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Logical Errors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public class </a:t>
            </a:r>
            <a:r>
              <a:rPr lang="en-US" sz="2400" dirty="0" err="1" smtClean="0">
                <a:solidFill>
                  <a:schemeClr val="bg1"/>
                </a:solidFill>
              </a:rPr>
              <a:t>LogicalErrorExample</a:t>
            </a:r>
            <a:r>
              <a:rPr lang="en-US" sz="2400" dirty="0" smtClean="0">
                <a:solidFill>
                  <a:schemeClr val="bg1"/>
                </a:solidFill>
              </a:rPr>
              <a:t> {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public static void main(String[] </a:t>
            </a:r>
            <a:r>
              <a:rPr lang="en-US" sz="2400" dirty="0" err="1" smtClean="0">
                <a:solidFill>
                  <a:schemeClr val="bg1"/>
                </a:solidFill>
              </a:rPr>
              <a:t>args</a:t>
            </a:r>
            <a:r>
              <a:rPr lang="en-US" sz="2400" dirty="0" smtClean="0">
                <a:solidFill>
                  <a:schemeClr val="bg1"/>
                </a:solidFill>
              </a:rPr>
              <a:t>) {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   </a:t>
            </a:r>
            <a:r>
              <a:rPr lang="en-US" sz="2400" dirty="0" err="1" smtClean="0">
                <a:solidFill>
                  <a:schemeClr val="bg1"/>
                </a:solidFill>
              </a:rPr>
              <a:t>int</a:t>
            </a:r>
            <a:r>
              <a:rPr lang="en-US" sz="2400" dirty="0" smtClean="0">
                <a:solidFill>
                  <a:schemeClr val="bg1"/>
                </a:solidFill>
              </a:rPr>
              <a:t> num1 = 5, num2 = 10;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   </a:t>
            </a:r>
            <a:r>
              <a:rPr lang="en-US" sz="2400" dirty="0" err="1" smtClean="0">
                <a:solidFill>
                  <a:schemeClr val="bg1"/>
                </a:solidFill>
              </a:rPr>
              <a:t>int</a:t>
            </a:r>
            <a:r>
              <a:rPr lang="en-US" sz="2400" dirty="0" smtClean="0">
                <a:solidFill>
                  <a:schemeClr val="bg1"/>
                </a:solidFill>
              </a:rPr>
              <a:t> sum = num1 - num2; // Incorrect logic, should be num1 + num2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   </a:t>
            </a:r>
            <a:r>
              <a:rPr lang="en-US" sz="2400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2400" dirty="0" smtClean="0">
                <a:solidFill>
                  <a:schemeClr val="bg1"/>
                </a:solidFill>
              </a:rPr>
              <a:t>("Sum: " + sum);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These errors do not crash the program but produce incorrect output due to wrong logic.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OutOfMemoryError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785794"/>
            <a:ext cx="8229600" cy="607220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import </a:t>
            </a:r>
            <a:r>
              <a:rPr lang="en-US" sz="2000" dirty="0" err="1" smtClean="0">
                <a:solidFill>
                  <a:schemeClr val="bg1"/>
                </a:solidFill>
              </a:rPr>
              <a:t>java.util.ArrayList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import </a:t>
            </a:r>
            <a:r>
              <a:rPr lang="en-US" sz="2000" dirty="0" err="1" smtClean="0">
                <a:solidFill>
                  <a:schemeClr val="bg1"/>
                </a:solidFill>
              </a:rPr>
              <a:t>java.util.List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public class </a:t>
            </a:r>
            <a:r>
              <a:rPr lang="en-US" sz="2000" dirty="0" err="1" smtClean="0">
                <a:solidFill>
                  <a:schemeClr val="bg1"/>
                </a:solidFill>
              </a:rPr>
              <a:t>OutOfMemoryErrorExample</a:t>
            </a:r>
            <a:r>
              <a:rPr lang="en-US" sz="2000" dirty="0" smtClean="0">
                <a:solidFill>
                  <a:schemeClr val="bg1"/>
                </a:solidFill>
              </a:rPr>
              <a:t> {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   public static void main(String[] </a:t>
            </a:r>
            <a:r>
              <a:rPr lang="en-US" sz="2000" dirty="0" err="1" smtClean="0">
                <a:solidFill>
                  <a:schemeClr val="bg1"/>
                </a:solidFill>
              </a:rPr>
              <a:t>args</a:t>
            </a:r>
            <a:r>
              <a:rPr lang="en-US" sz="2000" dirty="0" smtClean="0">
                <a:solidFill>
                  <a:schemeClr val="bg1"/>
                </a:solidFill>
              </a:rPr>
              <a:t>) {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       List&lt;String&gt; list = new </a:t>
            </a:r>
            <a:r>
              <a:rPr lang="en-US" sz="2000" dirty="0" err="1" smtClean="0">
                <a:solidFill>
                  <a:schemeClr val="bg1"/>
                </a:solidFill>
              </a:rPr>
              <a:t>ArrayList</a:t>
            </a:r>
            <a:r>
              <a:rPr lang="en-US" sz="2000" dirty="0" smtClean="0">
                <a:solidFill>
                  <a:schemeClr val="bg1"/>
                </a:solidFill>
              </a:rPr>
              <a:t>&lt;&gt;();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       while (true) {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           </a:t>
            </a:r>
            <a:r>
              <a:rPr lang="en-US" sz="2000" dirty="0" err="1" smtClean="0">
                <a:solidFill>
                  <a:schemeClr val="bg1"/>
                </a:solidFill>
              </a:rPr>
              <a:t>list.add</a:t>
            </a:r>
            <a:r>
              <a:rPr lang="en-US" sz="2000" dirty="0" smtClean="0">
                <a:solidFill>
                  <a:schemeClr val="bg1"/>
                </a:solidFill>
              </a:rPr>
              <a:t>("</a:t>
            </a:r>
            <a:r>
              <a:rPr lang="en-US" sz="2000" dirty="0" err="1" smtClean="0">
                <a:solidFill>
                  <a:schemeClr val="bg1"/>
                </a:solidFill>
              </a:rPr>
              <a:t>OutOfMemoryError</a:t>
            </a:r>
            <a:r>
              <a:rPr lang="en-US" sz="2000" dirty="0" smtClean="0">
                <a:solidFill>
                  <a:schemeClr val="bg1"/>
                </a:solidFill>
              </a:rPr>
              <a:t>"); // Keeps adding to the list, consuming memory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       }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-214338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StackOverflowError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857232"/>
            <a:ext cx="8229600" cy="60007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public class </a:t>
            </a:r>
            <a:r>
              <a:rPr lang="en-US" sz="2400" dirty="0" err="1" smtClean="0">
                <a:solidFill>
                  <a:schemeClr val="bg1"/>
                </a:solidFill>
              </a:rPr>
              <a:t>StackOverflowErrorExample</a:t>
            </a:r>
            <a:r>
              <a:rPr lang="en-US" sz="2400" dirty="0" smtClean="0">
                <a:solidFill>
                  <a:schemeClr val="bg1"/>
                </a:solidFill>
              </a:rPr>
              <a:t> {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public static void </a:t>
            </a:r>
            <a:r>
              <a:rPr lang="en-US" sz="2400" dirty="0" err="1" smtClean="0">
                <a:solidFill>
                  <a:schemeClr val="bg1"/>
                </a:solidFill>
              </a:rPr>
              <a:t>recursiveMethod</a:t>
            </a:r>
            <a:r>
              <a:rPr lang="en-US" sz="2400" dirty="0" smtClean="0">
                <a:solidFill>
                  <a:schemeClr val="bg1"/>
                </a:solidFill>
              </a:rPr>
              <a:t>() {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   </a:t>
            </a:r>
            <a:r>
              <a:rPr lang="en-US" sz="2400" dirty="0" err="1" smtClean="0">
                <a:solidFill>
                  <a:schemeClr val="bg1"/>
                </a:solidFill>
              </a:rPr>
              <a:t>recursiveMethod</a:t>
            </a:r>
            <a:r>
              <a:rPr lang="en-US" sz="2400" dirty="0" smtClean="0">
                <a:solidFill>
                  <a:schemeClr val="bg1"/>
                </a:solidFill>
              </a:rPr>
              <a:t>(); // Infinite recursion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public static void main(String[] </a:t>
            </a:r>
            <a:r>
              <a:rPr lang="en-US" sz="2400" dirty="0" err="1" smtClean="0">
                <a:solidFill>
                  <a:schemeClr val="bg1"/>
                </a:solidFill>
              </a:rPr>
              <a:t>args</a:t>
            </a:r>
            <a:r>
              <a:rPr lang="en-US" sz="2400" dirty="0" smtClean="0">
                <a:solidFill>
                  <a:schemeClr val="bg1"/>
                </a:solidFill>
              </a:rPr>
              <a:t>) {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   </a:t>
            </a:r>
            <a:r>
              <a:rPr lang="en-US" sz="2400" dirty="0" err="1" smtClean="0">
                <a:solidFill>
                  <a:schemeClr val="bg1"/>
                </a:solidFill>
              </a:rPr>
              <a:t>recursiveMethod</a:t>
            </a:r>
            <a:r>
              <a:rPr lang="en-US" sz="2400" dirty="0" smtClean="0">
                <a:solidFill>
                  <a:schemeClr val="bg1"/>
                </a:solidFill>
              </a:rPr>
              <a:t>();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Occurs when a method calls itself indefinitely, leading to excessive memory consumption.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Exception Handling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What is Exception Handling?</a:t>
            </a:r>
          </a:p>
          <a:p>
            <a:pP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Exception handling in Java is a mechanism that allows a program to handle runtime errors, ensuring that the normal flow of execution is not disrupted.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Need for Exception Handling in Java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Exception handling is a crucial feature in Java that ensures the </a:t>
            </a:r>
            <a:r>
              <a:rPr lang="en-US" b="1" dirty="0" smtClean="0">
                <a:solidFill>
                  <a:schemeClr val="bg1"/>
                </a:solidFill>
              </a:rPr>
              <a:t>smooth execution</a:t>
            </a:r>
            <a:r>
              <a:rPr lang="en-US" dirty="0" smtClean="0">
                <a:solidFill>
                  <a:schemeClr val="bg1"/>
                </a:solidFill>
              </a:rPr>
              <a:t> of programs by handling unexpected errors.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 Without exception handling, an error can cause a program to </a:t>
            </a:r>
            <a:r>
              <a:rPr lang="en-US" b="1" dirty="0" smtClean="0">
                <a:solidFill>
                  <a:schemeClr val="bg1"/>
                </a:solidFill>
              </a:rPr>
              <a:t>terminate abruptly</a:t>
            </a:r>
            <a:r>
              <a:rPr lang="en-US" dirty="0" smtClean="0">
                <a:solidFill>
                  <a:schemeClr val="bg1"/>
                </a:solidFill>
              </a:rPr>
              <a:t>, leading to </a:t>
            </a:r>
            <a:r>
              <a:rPr lang="en-US" b="1" dirty="0" smtClean="0">
                <a:solidFill>
                  <a:schemeClr val="bg1"/>
                </a:solidFill>
              </a:rPr>
              <a:t>data loss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b="1" dirty="0" smtClean="0">
                <a:solidFill>
                  <a:schemeClr val="bg1"/>
                </a:solidFill>
              </a:rPr>
              <a:t>security risks</a:t>
            </a:r>
            <a:r>
              <a:rPr lang="en-US" dirty="0" smtClean="0">
                <a:solidFill>
                  <a:schemeClr val="bg1"/>
                </a:solidFill>
              </a:rPr>
              <a:t>, and </a:t>
            </a:r>
            <a:r>
              <a:rPr lang="en-US" b="1" dirty="0" smtClean="0">
                <a:solidFill>
                  <a:schemeClr val="bg1"/>
                </a:solidFill>
              </a:rPr>
              <a:t>poor user experience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 descr="Types of inheritance in Java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14422"/>
            <a:ext cx="6929486" cy="3793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85728"/>
            <a:ext cx="8229600" cy="178595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sz="36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3600" dirty="0" smtClean="0">
                <a:solidFill>
                  <a:schemeClr val="bg1"/>
                </a:solidFill>
              </a:rPr>
              <a:t>To Prevent Program Crashes</a:t>
            </a:r>
          </a:p>
          <a:p>
            <a:pPr>
              <a:buNone/>
            </a:pPr>
            <a:r>
              <a:rPr lang="en-US" sz="3600" dirty="0" smtClean="0">
                <a:solidFill>
                  <a:schemeClr val="bg1"/>
                </a:solidFill>
              </a:rPr>
              <a:t>     </a:t>
            </a:r>
            <a:r>
              <a:rPr lang="en-US" sz="2800" dirty="0" smtClean="0">
                <a:solidFill>
                  <a:schemeClr val="bg1"/>
                </a:solidFill>
              </a:rPr>
              <a:t>If an exception occurs and is not handled, the Java Virtual Machine (JVM) will terminate the program. Exception handling allows us to </a:t>
            </a:r>
            <a:r>
              <a:rPr lang="en-US" sz="2800" b="1" dirty="0" smtClean="0">
                <a:solidFill>
                  <a:schemeClr val="bg1"/>
                </a:solidFill>
              </a:rPr>
              <a:t>catch errors</a:t>
            </a:r>
            <a:r>
              <a:rPr lang="en-US" sz="2800" dirty="0" smtClean="0">
                <a:solidFill>
                  <a:schemeClr val="bg1"/>
                </a:solidFill>
              </a:rPr>
              <a:t> and continue program execution.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2857496"/>
            <a:ext cx="778674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public class </a:t>
            </a:r>
            <a:r>
              <a:rPr lang="en-US" sz="2400" dirty="0" err="1" smtClean="0">
                <a:solidFill>
                  <a:schemeClr val="bg1"/>
                </a:solidFill>
              </a:rPr>
              <a:t>NoExceptionHandling</a:t>
            </a:r>
            <a:r>
              <a:rPr lang="en-US" sz="2400" dirty="0" smtClean="0">
                <a:solidFill>
                  <a:schemeClr val="bg1"/>
                </a:solidFill>
              </a:rPr>
              <a:t>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public static void main(String[] </a:t>
            </a:r>
            <a:r>
              <a:rPr lang="en-US" sz="2400" dirty="0" err="1" smtClean="0">
                <a:solidFill>
                  <a:schemeClr val="bg1"/>
                </a:solidFill>
              </a:rPr>
              <a:t>args</a:t>
            </a:r>
            <a:r>
              <a:rPr lang="en-US" sz="2400" dirty="0" smtClean="0">
                <a:solidFill>
                  <a:schemeClr val="bg1"/>
                </a:solidFill>
              </a:rPr>
              <a:t>)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</a:t>
            </a:r>
            <a:r>
              <a:rPr lang="en-US" sz="2400" dirty="0" err="1" smtClean="0">
                <a:solidFill>
                  <a:schemeClr val="bg1"/>
                </a:solidFill>
              </a:rPr>
              <a:t>int</a:t>
            </a:r>
            <a:r>
              <a:rPr lang="en-US" sz="2400" dirty="0" smtClean="0">
                <a:solidFill>
                  <a:schemeClr val="bg1"/>
                </a:solidFill>
              </a:rPr>
              <a:t> result = 10 / 0; // Runtime exception (Divide by zero)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</a:t>
            </a:r>
            <a:r>
              <a:rPr lang="en-US" sz="2400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2400" dirty="0" smtClean="0">
                <a:solidFill>
                  <a:schemeClr val="bg1"/>
                </a:solidFill>
              </a:rPr>
              <a:t>("This will not be printed.");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}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85728"/>
            <a:ext cx="8229600" cy="178595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sz="36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To Provide Meaningful Error Messages</a:t>
            </a:r>
          </a:p>
          <a:p>
            <a:pPr>
              <a:buNone/>
            </a:pP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2400" dirty="0" smtClean="0">
                <a:solidFill>
                  <a:schemeClr val="bg1"/>
                </a:solidFill>
              </a:rPr>
              <a:t>If an exception occurs, Java provides a default error message, which might not be user-friendly. With exception handling, we can show a </a:t>
            </a:r>
            <a:r>
              <a:rPr lang="en-US" sz="2400" b="1" dirty="0" smtClean="0">
                <a:solidFill>
                  <a:schemeClr val="bg1"/>
                </a:solidFill>
              </a:rPr>
              <a:t>custom error message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2857496"/>
            <a:ext cx="7786742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public class </a:t>
            </a:r>
            <a:r>
              <a:rPr lang="en-US" sz="2400" dirty="0" err="1" smtClean="0">
                <a:solidFill>
                  <a:schemeClr val="bg1"/>
                </a:solidFill>
              </a:rPr>
              <a:t>ExceptionHandlingExample</a:t>
            </a:r>
            <a:r>
              <a:rPr lang="en-US" sz="2400" dirty="0" smtClean="0">
                <a:solidFill>
                  <a:schemeClr val="bg1"/>
                </a:solidFill>
              </a:rPr>
              <a:t>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public static void main(String[] </a:t>
            </a:r>
            <a:r>
              <a:rPr lang="en-US" sz="2400" dirty="0" err="1" smtClean="0">
                <a:solidFill>
                  <a:schemeClr val="bg1"/>
                </a:solidFill>
              </a:rPr>
              <a:t>args</a:t>
            </a:r>
            <a:r>
              <a:rPr lang="en-US" sz="2400" dirty="0" smtClean="0">
                <a:solidFill>
                  <a:schemeClr val="bg1"/>
                </a:solidFill>
              </a:rPr>
              <a:t>)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try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    </a:t>
            </a:r>
            <a:r>
              <a:rPr lang="en-US" sz="2400" dirty="0" err="1" smtClean="0">
                <a:solidFill>
                  <a:schemeClr val="bg1"/>
                </a:solidFill>
              </a:rPr>
              <a:t>int</a:t>
            </a:r>
            <a:r>
              <a:rPr lang="en-US" sz="2400" dirty="0" smtClean="0">
                <a:solidFill>
                  <a:schemeClr val="bg1"/>
                </a:solidFill>
              </a:rPr>
              <a:t> result = 10 / 0; // Exception occurs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} catch (</a:t>
            </a:r>
            <a:r>
              <a:rPr lang="en-US" sz="2400" dirty="0" err="1" smtClean="0">
                <a:solidFill>
                  <a:schemeClr val="bg1"/>
                </a:solidFill>
              </a:rPr>
              <a:t>ArithmeticException</a:t>
            </a:r>
            <a:r>
              <a:rPr lang="en-US" sz="2400" dirty="0" smtClean="0">
                <a:solidFill>
                  <a:schemeClr val="bg1"/>
                </a:solidFill>
              </a:rPr>
              <a:t> e)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    </a:t>
            </a:r>
            <a:r>
              <a:rPr lang="en-US" sz="2400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2400" dirty="0" smtClean="0">
                <a:solidFill>
                  <a:schemeClr val="bg1"/>
                </a:solidFill>
              </a:rPr>
              <a:t>("Error: Cannot divide by zero.");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}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</a:t>
            </a:r>
            <a:r>
              <a:rPr lang="en-US" sz="2400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2400" dirty="0" smtClean="0">
                <a:solidFill>
                  <a:schemeClr val="bg1"/>
                </a:solidFill>
              </a:rPr>
              <a:t>("Program continues...");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}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14290"/>
            <a:ext cx="8229600" cy="285749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To Handle Unexpected Scenarios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Certain errors may occur only in </a:t>
            </a:r>
            <a:r>
              <a:rPr lang="en-US" b="1" dirty="0" smtClean="0">
                <a:solidFill>
                  <a:schemeClr val="bg1"/>
                </a:solidFill>
              </a:rPr>
              <a:t>specific conditions</a:t>
            </a:r>
            <a:r>
              <a:rPr lang="en-US" dirty="0" smtClean="0">
                <a:solidFill>
                  <a:schemeClr val="bg1"/>
                </a:solidFill>
              </a:rPr>
              <a:t>, such as: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Network failures</a:t>
            </a:r>
            <a:r>
              <a:rPr lang="en-US" dirty="0" smtClean="0">
                <a:solidFill>
                  <a:schemeClr val="bg1"/>
                </a:solidFill>
              </a:rPr>
              <a:t> (e.g., lost internet connection)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File handling errors</a:t>
            </a:r>
            <a:r>
              <a:rPr lang="en-US" dirty="0" smtClean="0">
                <a:solidFill>
                  <a:schemeClr val="bg1"/>
                </a:solidFill>
              </a:rPr>
              <a:t> (e.g., file not found)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Database connectivity issues</a:t>
            </a:r>
            <a:r>
              <a:rPr lang="en-US" dirty="0" smtClean="0">
                <a:solidFill>
                  <a:schemeClr val="bg1"/>
                </a:solidFill>
              </a:rPr>
              <a:t> (e.g., server down)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Exception handling helps in </a:t>
            </a:r>
            <a:r>
              <a:rPr lang="en-US" b="1" dirty="0" smtClean="0">
                <a:solidFill>
                  <a:schemeClr val="bg1"/>
                </a:solidFill>
              </a:rPr>
              <a:t>gracefully managing such situations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2285992"/>
            <a:ext cx="7786742" cy="4401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import </a:t>
            </a:r>
            <a:r>
              <a:rPr lang="en-US" sz="2000" dirty="0" err="1" smtClean="0">
                <a:solidFill>
                  <a:schemeClr val="bg1"/>
                </a:solidFill>
              </a:rPr>
              <a:t>java.io.File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import </a:t>
            </a:r>
            <a:r>
              <a:rPr lang="en-US" sz="2000" dirty="0" err="1" smtClean="0">
                <a:solidFill>
                  <a:schemeClr val="bg1"/>
                </a:solidFill>
              </a:rPr>
              <a:t>java.io.FileNotFoundException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import </a:t>
            </a:r>
            <a:r>
              <a:rPr lang="en-US" sz="2000" dirty="0" err="1" smtClean="0">
                <a:solidFill>
                  <a:schemeClr val="bg1"/>
                </a:solidFill>
              </a:rPr>
              <a:t>java.util.Scanner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public class </a:t>
            </a:r>
            <a:r>
              <a:rPr lang="en-US" sz="2000" dirty="0" err="1" smtClean="0">
                <a:solidFill>
                  <a:schemeClr val="bg1"/>
                </a:solidFill>
              </a:rPr>
              <a:t>FileExceptionExample</a:t>
            </a:r>
            <a:r>
              <a:rPr lang="en-US" sz="2000" dirty="0" smtClean="0">
                <a:solidFill>
                  <a:schemeClr val="bg1"/>
                </a:solidFill>
              </a:rPr>
              <a:t> {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public static void main(String[] </a:t>
            </a:r>
            <a:r>
              <a:rPr lang="en-US" sz="2000" dirty="0" err="1" smtClean="0">
                <a:solidFill>
                  <a:schemeClr val="bg1"/>
                </a:solidFill>
              </a:rPr>
              <a:t>args</a:t>
            </a:r>
            <a:r>
              <a:rPr lang="en-US" sz="2000" dirty="0" smtClean="0">
                <a:solidFill>
                  <a:schemeClr val="bg1"/>
                </a:solidFill>
              </a:rPr>
              <a:t>) {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try {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    File </a:t>
            </a:r>
            <a:r>
              <a:rPr lang="en-US" sz="2000" dirty="0" err="1" smtClean="0">
                <a:solidFill>
                  <a:schemeClr val="bg1"/>
                </a:solidFill>
              </a:rPr>
              <a:t>file</a:t>
            </a:r>
            <a:r>
              <a:rPr lang="en-US" sz="2000" dirty="0" smtClean="0">
                <a:solidFill>
                  <a:schemeClr val="bg1"/>
                </a:solidFill>
              </a:rPr>
              <a:t> = new File("non_existent_file.txt");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    Scanner reader = new Scanner(file);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} catch (</a:t>
            </a:r>
            <a:r>
              <a:rPr lang="en-US" sz="2000" dirty="0" err="1" smtClean="0">
                <a:solidFill>
                  <a:schemeClr val="bg1"/>
                </a:solidFill>
              </a:rPr>
              <a:t>FileNotFoundException</a:t>
            </a:r>
            <a:r>
              <a:rPr lang="en-US" sz="2000" dirty="0" smtClean="0">
                <a:solidFill>
                  <a:schemeClr val="bg1"/>
                </a:solidFill>
              </a:rPr>
              <a:t> e) {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    </a:t>
            </a:r>
            <a:r>
              <a:rPr lang="en-US" sz="2000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2000" dirty="0" smtClean="0">
                <a:solidFill>
                  <a:schemeClr val="bg1"/>
                </a:solidFill>
              </a:rPr>
              <a:t>("Error: File not found.");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}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}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1429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Types of Exceptions in Java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000108"/>
            <a:ext cx="8229600" cy="607223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Checked Exceptions</a:t>
            </a:r>
            <a:r>
              <a:rPr lang="en-US" dirty="0" smtClean="0">
                <a:solidFill>
                  <a:schemeClr val="bg1"/>
                </a:solidFill>
              </a:rPr>
              <a:t> (Compile-time exceptions)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Must be handled using try-catch or declared using throws.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Example: </a:t>
            </a:r>
            <a:r>
              <a:rPr lang="en-US" dirty="0" err="1" smtClean="0">
                <a:solidFill>
                  <a:schemeClr val="bg1"/>
                </a:solidFill>
              </a:rPr>
              <a:t>IOException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SQLException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Unchecked Exceptions</a:t>
            </a:r>
            <a:r>
              <a:rPr lang="en-US" dirty="0" smtClean="0">
                <a:solidFill>
                  <a:schemeClr val="bg1"/>
                </a:solidFill>
              </a:rPr>
              <a:t> (Runtime exceptions)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Occur due to logical errors in code.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Example: </a:t>
            </a:r>
            <a:r>
              <a:rPr lang="en-US" dirty="0" err="1" smtClean="0">
                <a:solidFill>
                  <a:schemeClr val="bg1"/>
                </a:solidFill>
              </a:rPr>
              <a:t>NullPointerException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ArithmeticException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Errors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Serious problems that the program cannot recover from.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Example: </a:t>
            </a:r>
            <a:r>
              <a:rPr lang="en-US" dirty="0" err="1" smtClean="0">
                <a:solidFill>
                  <a:schemeClr val="bg1"/>
                </a:solidFill>
              </a:rPr>
              <a:t>OutOfMemoryError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StackOverflowError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Checked Exceptions (Compile-Time Exceptions)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Staff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1441" y="1548344"/>
            <a:ext cx="7821117" cy="42381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Unchecked Exceptions (Compile-Time Exceptions)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 descr="C:\Users\Staff\Desktop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8" y="1781174"/>
            <a:ext cx="7869237" cy="40767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Exception Handling Keywords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Java provides five keywords for handling exceptions: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try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catch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finally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throw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throws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0"/>
            <a:ext cx="8229600" cy="1785950"/>
          </a:xfrm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</a:rPr>
              <a:t>try-catch Block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sz="2800" dirty="0" smtClean="0">
                <a:solidFill>
                  <a:schemeClr val="bg1"/>
                </a:solidFill>
              </a:rPr>
              <a:t>The try block contains the code that may throw an exception. The catch block handles the exception.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714488"/>
            <a:ext cx="7786742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public class </a:t>
            </a:r>
            <a:r>
              <a:rPr lang="en-US" sz="2400" dirty="0" err="1" smtClean="0">
                <a:solidFill>
                  <a:schemeClr val="bg1"/>
                </a:solidFill>
              </a:rPr>
              <a:t>TryCatchExample</a:t>
            </a:r>
            <a:r>
              <a:rPr lang="en-US" sz="2400" dirty="0" smtClean="0">
                <a:solidFill>
                  <a:schemeClr val="bg1"/>
                </a:solidFill>
              </a:rPr>
              <a:t>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public static void main(String[] </a:t>
            </a:r>
            <a:r>
              <a:rPr lang="en-US" sz="2400" dirty="0" err="1" smtClean="0">
                <a:solidFill>
                  <a:schemeClr val="bg1"/>
                </a:solidFill>
              </a:rPr>
              <a:t>args</a:t>
            </a:r>
            <a:r>
              <a:rPr lang="en-US" sz="2400" dirty="0" smtClean="0">
                <a:solidFill>
                  <a:schemeClr val="bg1"/>
                </a:solidFill>
              </a:rPr>
              <a:t>)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try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    </a:t>
            </a:r>
            <a:r>
              <a:rPr lang="en-US" sz="2400" dirty="0" err="1" smtClean="0">
                <a:solidFill>
                  <a:schemeClr val="bg1"/>
                </a:solidFill>
              </a:rPr>
              <a:t>int</a:t>
            </a:r>
            <a:r>
              <a:rPr lang="en-US" sz="2400" dirty="0" smtClean="0">
                <a:solidFill>
                  <a:schemeClr val="bg1"/>
                </a:solidFill>
              </a:rPr>
              <a:t> result = 10 / 0;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    </a:t>
            </a:r>
            <a:r>
              <a:rPr lang="en-US" sz="2400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2400" dirty="0" smtClean="0">
                <a:solidFill>
                  <a:schemeClr val="bg1"/>
                </a:solidFill>
              </a:rPr>
              <a:t>(result);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} catch (</a:t>
            </a:r>
            <a:r>
              <a:rPr lang="en-US" sz="2400" dirty="0" err="1" smtClean="0">
                <a:solidFill>
                  <a:schemeClr val="bg1"/>
                </a:solidFill>
              </a:rPr>
              <a:t>ArithmeticException</a:t>
            </a:r>
            <a:r>
              <a:rPr lang="en-US" sz="2400" dirty="0" smtClean="0">
                <a:solidFill>
                  <a:schemeClr val="bg1"/>
                </a:solidFill>
              </a:rPr>
              <a:t> e)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    </a:t>
            </a:r>
            <a:r>
              <a:rPr lang="en-US" sz="2400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2400" dirty="0" smtClean="0">
                <a:solidFill>
                  <a:schemeClr val="bg1"/>
                </a:solidFill>
              </a:rPr>
              <a:t>("Error: Cannot divide by zero.");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}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</a:t>
            </a:r>
            <a:r>
              <a:rPr lang="en-US" sz="2400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2400" dirty="0" smtClean="0">
                <a:solidFill>
                  <a:schemeClr val="bg1"/>
                </a:solidFill>
              </a:rPr>
              <a:t>("Program continues...");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}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}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Multiple catch Blocks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try block can have multiple catch blocks to handle different exceptions separately.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71517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public class </a:t>
            </a:r>
            <a:r>
              <a:rPr lang="en-US" dirty="0" err="1" smtClean="0">
                <a:solidFill>
                  <a:schemeClr val="bg1"/>
                </a:solidFill>
              </a:rPr>
              <a:t>MultipleCatchExample</a:t>
            </a:r>
            <a:r>
              <a:rPr lang="en-US" dirty="0" smtClean="0">
                <a:solidFill>
                  <a:schemeClr val="bg1"/>
                </a:solidFill>
              </a:rPr>
              <a:t>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public static void main(String[] </a:t>
            </a:r>
            <a:r>
              <a:rPr lang="en-US" dirty="0" err="1" smtClean="0">
                <a:solidFill>
                  <a:schemeClr val="bg1"/>
                </a:solidFill>
              </a:rPr>
              <a:t>args</a:t>
            </a:r>
            <a:r>
              <a:rPr lang="en-US" dirty="0" smtClean="0">
                <a:solidFill>
                  <a:schemeClr val="bg1"/>
                </a:solidFill>
              </a:rPr>
              <a:t>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try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[] </a:t>
            </a:r>
            <a:r>
              <a:rPr lang="en-US" dirty="0" err="1" smtClean="0">
                <a:solidFill>
                  <a:schemeClr val="bg1"/>
                </a:solidFill>
              </a:rPr>
              <a:t>arr</a:t>
            </a:r>
            <a:r>
              <a:rPr lang="en-US" dirty="0" smtClean="0">
                <a:solidFill>
                  <a:schemeClr val="bg1"/>
                </a:solidFill>
              </a:rPr>
              <a:t> = {1, 2, 3};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arr</a:t>
            </a:r>
            <a:r>
              <a:rPr lang="en-US" dirty="0" smtClean="0">
                <a:solidFill>
                  <a:schemeClr val="bg1"/>
                </a:solidFill>
              </a:rPr>
              <a:t>[5]); // This will throw </a:t>
            </a:r>
            <a:r>
              <a:rPr lang="en-US" dirty="0" err="1" smtClean="0">
                <a:solidFill>
                  <a:schemeClr val="bg1"/>
                </a:solidFill>
              </a:rPr>
              <a:t>ArrayIndexOutOfBoundsException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}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catch (</a:t>
            </a:r>
            <a:r>
              <a:rPr lang="en-US" dirty="0" err="1" smtClean="0">
                <a:solidFill>
                  <a:schemeClr val="bg1"/>
                </a:solidFill>
              </a:rPr>
              <a:t>ArithmeticException</a:t>
            </a:r>
            <a:r>
              <a:rPr lang="en-US" dirty="0" smtClean="0">
                <a:solidFill>
                  <a:schemeClr val="bg1"/>
                </a:solidFill>
              </a:rPr>
              <a:t> e)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("Arithmetic Exception caught.");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}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catch (</a:t>
            </a:r>
            <a:r>
              <a:rPr lang="en-US" dirty="0" err="1" smtClean="0">
                <a:solidFill>
                  <a:schemeClr val="bg1"/>
                </a:solidFill>
              </a:rPr>
              <a:t>ArrayIndexOutOfBoundsException</a:t>
            </a:r>
            <a:r>
              <a:rPr lang="en-US" dirty="0" smtClean="0">
                <a:solidFill>
                  <a:schemeClr val="bg1"/>
                </a:solidFill>
              </a:rPr>
              <a:t> e)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("Array index is out of bounds.");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catch (Exception e)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("Some other exception occurred.");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ultiple inheritance in Java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357298"/>
            <a:ext cx="6686576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0"/>
            <a:ext cx="8229600" cy="1785950"/>
          </a:xfrm>
        </p:spPr>
        <p:txBody>
          <a:bodyPr/>
          <a:lstStyle/>
          <a:p>
            <a:pPr>
              <a:buNone/>
            </a:pPr>
            <a:r>
              <a:rPr lang="en-US" sz="3600" dirty="0" smtClean="0">
                <a:solidFill>
                  <a:schemeClr val="bg1"/>
                </a:solidFill>
              </a:rPr>
              <a:t>finally Block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The finally block is always executed, whether an exception occurs or not.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714488"/>
            <a:ext cx="7786742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public class </a:t>
            </a:r>
            <a:r>
              <a:rPr lang="en-US" sz="2400" dirty="0" err="1" smtClean="0">
                <a:solidFill>
                  <a:schemeClr val="bg1"/>
                </a:solidFill>
              </a:rPr>
              <a:t>FinallyExample</a:t>
            </a:r>
            <a:r>
              <a:rPr lang="en-US" sz="2400" dirty="0" smtClean="0">
                <a:solidFill>
                  <a:schemeClr val="bg1"/>
                </a:solidFill>
              </a:rPr>
              <a:t>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public static void main(String[] </a:t>
            </a:r>
            <a:r>
              <a:rPr lang="en-US" sz="2400" dirty="0" err="1" smtClean="0">
                <a:solidFill>
                  <a:schemeClr val="bg1"/>
                </a:solidFill>
              </a:rPr>
              <a:t>args</a:t>
            </a:r>
            <a:r>
              <a:rPr lang="en-US" sz="2400" dirty="0" smtClean="0">
                <a:solidFill>
                  <a:schemeClr val="bg1"/>
                </a:solidFill>
              </a:rPr>
              <a:t>)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try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    </a:t>
            </a:r>
            <a:r>
              <a:rPr lang="en-US" sz="2400" dirty="0" err="1" smtClean="0">
                <a:solidFill>
                  <a:schemeClr val="bg1"/>
                </a:solidFill>
              </a:rPr>
              <a:t>int</a:t>
            </a:r>
            <a:r>
              <a:rPr lang="en-US" sz="2400" dirty="0" smtClean="0">
                <a:solidFill>
                  <a:schemeClr val="bg1"/>
                </a:solidFill>
              </a:rPr>
              <a:t> num = 10 / 0;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} catch (</a:t>
            </a:r>
            <a:r>
              <a:rPr lang="en-US" sz="2400" dirty="0" err="1" smtClean="0">
                <a:solidFill>
                  <a:schemeClr val="bg1"/>
                </a:solidFill>
              </a:rPr>
              <a:t>ArithmeticException</a:t>
            </a:r>
            <a:r>
              <a:rPr lang="en-US" sz="2400" dirty="0" smtClean="0">
                <a:solidFill>
                  <a:schemeClr val="bg1"/>
                </a:solidFill>
              </a:rPr>
              <a:t> e)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    </a:t>
            </a:r>
            <a:r>
              <a:rPr lang="en-US" sz="2400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2400" dirty="0" smtClean="0">
                <a:solidFill>
                  <a:schemeClr val="bg1"/>
                </a:solidFill>
              </a:rPr>
              <a:t>("Exception caught: " + e);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} finally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    </a:t>
            </a:r>
            <a:r>
              <a:rPr lang="en-US" sz="2400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2400" dirty="0" smtClean="0">
                <a:solidFill>
                  <a:schemeClr val="bg1"/>
                </a:solidFill>
              </a:rPr>
              <a:t>("Finally block executed.");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}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}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0"/>
            <a:ext cx="8229600" cy="1785950"/>
          </a:xfrm>
        </p:spPr>
        <p:txBody>
          <a:bodyPr/>
          <a:lstStyle/>
          <a:p>
            <a:pPr>
              <a:buNone/>
            </a:pPr>
            <a:r>
              <a:rPr lang="en-US" sz="3600" dirty="0" smtClean="0">
                <a:solidFill>
                  <a:schemeClr val="bg1"/>
                </a:solidFill>
              </a:rPr>
              <a:t>throw Keyword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The throw keyword is used to explicitly throw an exception.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714488"/>
            <a:ext cx="7786742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public class </a:t>
            </a:r>
            <a:r>
              <a:rPr lang="en-US" sz="2400" dirty="0" err="1" smtClean="0">
                <a:solidFill>
                  <a:schemeClr val="bg1"/>
                </a:solidFill>
              </a:rPr>
              <a:t>ThrowExample</a:t>
            </a:r>
            <a:r>
              <a:rPr lang="en-US" sz="2400" dirty="0" smtClean="0">
                <a:solidFill>
                  <a:schemeClr val="bg1"/>
                </a:solidFill>
              </a:rPr>
              <a:t>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static void </a:t>
            </a:r>
            <a:r>
              <a:rPr lang="en-US" sz="2400" dirty="0" err="1" smtClean="0">
                <a:solidFill>
                  <a:schemeClr val="bg1"/>
                </a:solidFill>
              </a:rPr>
              <a:t>checkAge</a:t>
            </a: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int</a:t>
            </a:r>
            <a:r>
              <a:rPr lang="en-US" sz="2400" dirty="0" smtClean="0">
                <a:solidFill>
                  <a:schemeClr val="bg1"/>
                </a:solidFill>
              </a:rPr>
              <a:t> age)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if (age &lt; 18)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    throw new </a:t>
            </a:r>
            <a:r>
              <a:rPr lang="en-US" sz="2400" dirty="0" err="1" smtClean="0">
                <a:solidFill>
                  <a:schemeClr val="bg1"/>
                </a:solidFill>
              </a:rPr>
              <a:t>ArithmeticException</a:t>
            </a:r>
            <a:r>
              <a:rPr lang="en-US" sz="2400" dirty="0" smtClean="0">
                <a:solidFill>
                  <a:schemeClr val="bg1"/>
                </a:solidFill>
              </a:rPr>
              <a:t>("Not eligible to vote.");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} else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    </a:t>
            </a:r>
            <a:r>
              <a:rPr lang="en-US" sz="2400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2400" dirty="0" smtClean="0">
                <a:solidFill>
                  <a:schemeClr val="bg1"/>
                </a:solidFill>
              </a:rPr>
              <a:t>("Eligible to vote.");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}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}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    public static void main(String[] </a:t>
            </a:r>
            <a:r>
              <a:rPr lang="en-US" sz="2400" dirty="0" err="1" smtClean="0">
                <a:solidFill>
                  <a:schemeClr val="bg1"/>
                </a:solidFill>
              </a:rPr>
              <a:t>args</a:t>
            </a:r>
            <a:r>
              <a:rPr lang="en-US" sz="2400" dirty="0" smtClean="0">
                <a:solidFill>
                  <a:schemeClr val="bg1"/>
                </a:solidFill>
              </a:rPr>
              <a:t>)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</a:t>
            </a:r>
            <a:r>
              <a:rPr lang="en-US" sz="2400" dirty="0" err="1" smtClean="0">
                <a:solidFill>
                  <a:schemeClr val="bg1"/>
                </a:solidFill>
              </a:rPr>
              <a:t>checkAge</a:t>
            </a:r>
            <a:r>
              <a:rPr lang="en-US" sz="2400" dirty="0" smtClean="0">
                <a:solidFill>
                  <a:schemeClr val="bg1"/>
                </a:solidFill>
              </a:rPr>
              <a:t>(16); // This will throw an exception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}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0"/>
            <a:ext cx="8229600" cy="1785950"/>
          </a:xfrm>
        </p:spPr>
        <p:txBody>
          <a:bodyPr/>
          <a:lstStyle/>
          <a:p>
            <a:pPr>
              <a:buNone/>
            </a:pPr>
            <a:r>
              <a:rPr lang="en-US" sz="3600" dirty="0" smtClean="0">
                <a:solidFill>
                  <a:schemeClr val="bg1"/>
                </a:solidFill>
              </a:rPr>
              <a:t>throws Keyword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The throws keyword is used in method declarations to specify that a method may throw an exception.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714488"/>
            <a:ext cx="7786742" cy="51706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import </a:t>
            </a:r>
            <a:r>
              <a:rPr lang="en-US" sz="2200" dirty="0" err="1" smtClean="0">
                <a:solidFill>
                  <a:schemeClr val="bg1"/>
                </a:solidFill>
              </a:rPr>
              <a:t>java.io.IOException</a:t>
            </a:r>
            <a:r>
              <a:rPr lang="en-US" sz="2200" dirty="0" smtClean="0">
                <a:solidFill>
                  <a:schemeClr val="bg1"/>
                </a:solidFill>
              </a:rPr>
              <a:t>;</a:t>
            </a:r>
          </a:p>
          <a:p>
            <a:endParaRPr lang="en-US" sz="2200" dirty="0" smtClean="0">
              <a:solidFill>
                <a:schemeClr val="bg1"/>
              </a:solidFill>
            </a:endParaRPr>
          </a:p>
          <a:p>
            <a:r>
              <a:rPr lang="en-US" sz="2200" dirty="0" smtClean="0">
                <a:solidFill>
                  <a:schemeClr val="bg1"/>
                </a:solidFill>
              </a:rPr>
              <a:t>public class </a:t>
            </a:r>
            <a:r>
              <a:rPr lang="en-US" sz="2200" dirty="0" err="1" smtClean="0">
                <a:solidFill>
                  <a:schemeClr val="bg1"/>
                </a:solidFill>
              </a:rPr>
              <a:t>ThrowsExample</a:t>
            </a:r>
            <a:r>
              <a:rPr lang="en-US" sz="2200" dirty="0" smtClean="0">
                <a:solidFill>
                  <a:schemeClr val="bg1"/>
                </a:solidFill>
              </a:rPr>
              <a:t> {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  static void </a:t>
            </a:r>
            <a:r>
              <a:rPr lang="en-US" sz="2200" dirty="0" err="1" smtClean="0">
                <a:solidFill>
                  <a:schemeClr val="bg1"/>
                </a:solidFill>
              </a:rPr>
              <a:t>readFile</a:t>
            </a:r>
            <a:r>
              <a:rPr lang="en-US" sz="2200" dirty="0" smtClean="0">
                <a:solidFill>
                  <a:schemeClr val="bg1"/>
                </a:solidFill>
              </a:rPr>
              <a:t>() throws </a:t>
            </a:r>
            <a:r>
              <a:rPr lang="en-US" sz="2200" dirty="0" err="1" smtClean="0">
                <a:solidFill>
                  <a:schemeClr val="bg1"/>
                </a:solidFill>
              </a:rPr>
              <a:t>IOException</a:t>
            </a:r>
            <a:r>
              <a:rPr lang="en-US" sz="2200" dirty="0" smtClean="0">
                <a:solidFill>
                  <a:schemeClr val="bg1"/>
                </a:solidFill>
              </a:rPr>
              <a:t> {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      throw new </a:t>
            </a:r>
            <a:r>
              <a:rPr lang="en-US" sz="2200" dirty="0" err="1" smtClean="0">
                <a:solidFill>
                  <a:schemeClr val="bg1"/>
                </a:solidFill>
              </a:rPr>
              <a:t>IOException</a:t>
            </a:r>
            <a:r>
              <a:rPr lang="en-US" sz="2200" dirty="0" smtClean="0">
                <a:solidFill>
                  <a:schemeClr val="bg1"/>
                </a:solidFill>
              </a:rPr>
              <a:t>("File not found.");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  }</a:t>
            </a:r>
          </a:p>
          <a:p>
            <a:endParaRPr lang="en-US" sz="2200" dirty="0" smtClean="0">
              <a:solidFill>
                <a:schemeClr val="bg1"/>
              </a:solidFill>
            </a:endParaRPr>
          </a:p>
          <a:p>
            <a:r>
              <a:rPr lang="en-US" sz="2200" dirty="0" smtClean="0">
                <a:solidFill>
                  <a:schemeClr val="bg1"/>
                </a:solidFill>
              </a:rPr>
              <a:t>    public static void main(String[] </a:t>
            </a:r>
            <a:r>
              <a:rPr lang="en-US" sz="2200" dirty="0" err="1" smtClean="0">
                <a:solidFill>
                  <a:schemeClr val="bg1"/>
                </a:solidFill>
              </a:rPr>
              <a:t>args</a:t>
            </a:r>
            <a:r>
              <a:rPr lang="en-US" sz="2200" dirty="0" smtClean="0">
                <a:solidFill>
                  <a:schemeClr val="bg1"/>
                </a:solidFill>
              </a:rPr>
              <a:t>) {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      try {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          </a:t>
            </a:r>
            <a:r>
              <a:rPr lang="en-US" sz="2200" dirty="0" err="1" smtClean="0">
                <a:solidFill>
                  <a:schemeClr val="bg1"/>
                </a:solidFill>
              </a:rPr>
              <a:t>readFile</a:t>
            </a:r>
            <a:r>
              <a:rPr lang="en-US" sz="22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      } catch (</a:t>
            </a:r>
            <a:r>
              <a:rPr lang="en-US" sz="2200" dirty="0" err="1" smtClean="0">
                <a:solidFill>
                  <a:schemeClr val="bg1"/>
                </a:solidFill>
              </a:rPr>
              <a:t>IOException</a:t>
            </a:r>
            <a:r>
              <a:rPr lang="en-US" sz="2200" dirty="0" smtClean="0">
                <a:solidFill>
                  <a:schemeClr val="bg1"/>
                </a:solidFill>
              </a:rPr>
              <a:t> e) {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          </a:t>
            </a:r>
            <a:r>
              <a:rPr lang="en-US" sz="2200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2200" dirty="0" smtClean="0">
                <a:solidFill>
                  <a:schemeClr val="bg1"/>
                </a:solidFill>
              </a:rPr>
              <a:t>("Exception handled: " + </a:t>
            </a:r>
            <a:r>
              <a:rPr lang="en-US" sz="2200" dirty="0" err="1" smtClean="0">
                <a:solidFill>
                  <a:schemeClr val="bg1"/>
                </a:solidFill>
              </a:rPr>
              <a:t>e.getMessage</a:t>
            </a:r>
            <a:r>
              <a:rPr lang="en-US" sz="2200" dirty="0" smtClean="0">
                <a:solidFill>
                  <a:schemeClr val="bg1"/>
                </a:solidFill>
              </a:rPr>
              <a:t>());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      }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  }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User-Defined Exception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chemeClr val="bg1"/>
                </a:solidFill>
              </a:rPr>
              <a:t>In Java, we can create our own custom exceptions (user-defined exceptions) by extending the Exception class or </a:t>
            </a:r>
            <a:r>
              <a:rPr lang="en-US" sz="2800" dirty="0" err="1" smtClean="0">
                <a:solidFill>
                  <a:schemeClr val="bg1"/>
                </a:solidFill>
              </a:rPr>
              <a:t>RuntimeException</a:t>
            </a:r>
            <a:r>
              <a:rPr lang="en-US" sz="2800" dirty="0" smtClean="0">
                <a:solidFill>
                  <a:schemeClr val="bg1"/>
                </a:solidFill>
              </a:rPr>
              <a:t> class. This helps in handling specific application-related errors in a meaningful way.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5983311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Why Use User-Defined Exceptions?</a:t>
            </a:r>
          </a:p>
          <a:p>
            <a:pP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algn="just"/>
            <a:r>
              <a:rPr lang="en-US" b="1" dirty="0" smtClean="0">
                <a:solidFill>
                  <a:schemeClr val="bg1"/>
                </a:solidFill>
              </a:rPr>
              <a:t>More Meaningful Error Messages</a:t>
            </a:r>
            <a:r>
              <a:rPr lang="en-US" dirty="0" smtClean="0">
                <a:solidFill>
                  <a:schemeClr val="bg1"/>
                </a:solidFill>
              </a:rPr>
              <a:t> – Default exceptions like </a:t>
            </a:r>
            <a:r>
              <a:rPr lang="en-US" dirty="0" err="1" smtClean="0">
                <a:solidFill>
                  <a:schemeClr val="bg1"/>
                </a:solidFill>
              </a:rPr>
              <a:t>NullPointerException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err="1" smtClean="0">
                <a:solidFill>
                  <a:schemeClr val="bg1"/>
                </a:solidFill>
              </a:rPr>
              <a:t>IOException</a:t>
            </a:r>
            <a:r>
              <a:rPr lang="en-US" dirty="0" smtClean="0">
                <a:solidFill>
                  <a:schemeClr val="bg1"/>
                </a:solidFill>
              </a:rPr>
              <a:t> may not always be clear for specific use cases.</a:t>
            </a:r>
          </a:p>
          <a:p>
            <a:pPr algn="just"/>
            <a:r>
              <a:rPr lang="en-US" b="1" dirty="0" smtClean="0">
                <a:solidFill>
                  <a:schemeClr val="bg1"/>
                </a:solidFill>
              </a:rPr>
              <a:t>Improves Readability</a:t>
            </a:r>
            <a:r>
              <a:rPr lang="en-US" dirty="0" smtClean="0">
                <a:solidFill>
                  <a:schemeClr val="bg1"/>
                </a:solidFill>
              </a:rPr>
              <a:t> – Helps distinguish between different types of errors.</a:t>
            </a:r>
          </a:p>
          <a:p>
            <a:pPr algn="just"/>
            <a:r>
              <a:rPr lang="en-US" b="1" dirty="0" smtClean="0">
                <a:solidFill>
                  <a:schemeClr val="bg1"/>
                </a:solidFill>
              </a:rPr>
              <a:t>Enforces Business Logic</a:t>
            </a:r>
            <a:r>
              <a:rPr lang="en-US" dirty="0" smtClean="0">
                <a:solidFill>
                  <a:schemeClr val="bg1"/>
                </a:solidFill>
              </a:rPr>
              <a:t> – Ensures specific conditions are met in an application.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Steps to Create a User-Defined Exception</a:t>
            </a:r>
          </a:p>
          <a:p>
            <a:pPr algn="just"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lvl="1" algn="just"/>
            <a:r>
              <a:rPr lang="en-US" dirty="0" smtClean="0">
                <a:solidFill>
                  <a:schemeClr val="bg1"/>
                </a:solidFill>
              </a:rPr>
              <a:t>Create a class that extends Exception (for checked exceptions) or </a:t>
            </a:r>
            <a:r>
              <a:rPr lang="en-US" dirty="0" err="1" smtClean="0">
                <a:solidFill>
                  <a:schemeClr val="bg1"/>
                </a:solidFill>
              </a:rPr>
              <a:t>RuntimeException</a:t>
            </a:r>
            <a:r>
              <a:rPr lang="en-US" dirty="0" smtClean="0">
                <a:solidFill>
                  <a:schemeClr val="bg1"/>
                </a:solidFill>
              </a:rPr>
              <a:t> (for unchecked exceptions).</a:t>
            </a:r>
          </a:p>
          <a:p>
            <a:pPr lvl="1" algn="just"/>
            <a:endParaRPr lang="en-US" dirty="0" smtClean="0">
              <a:solidFill>
                <a:schemeClr val="bg1"/>
              </a:solidFill>
            </a:endParaRPr>
          </a:p>
          <a:p>
            <a:pPr lvl="1" algn="just"/>
            <a:r>
              <a:rPr lang="en-US" dirty="0" smtClean="0">
                <a:solidFill>
                  <a:schemeClr val="bg1"/>
                </a:solidFill>
              </a:rPr>
              <a:t>Define a constructor that calls the </a:t>
            </a:r>
            <a:r>
              <a:rPr lang="en-US" dirty="0" err="1" smtClean="0">
                <a:solidFill>
                  <a:schemeClr val="bg1"/>
                </a:solidFill>
              </a:rPr>
              <a:t>superclass</a:t>
            </a:r>
            <a:r>
              <a:rPr lang="en-US" dirty="0" smtClean="0">
                <a:solidFill>
                  <a:schemeClr val="bg1"/>
                </a:solidFill>
              </a:rPr>
              <a:t> constructor (super(message)).</a:t>
            </a:r>
          </a:p>
          <a:p>
            <a:pPr lvl="1" algn="just"/>
            <a:endParaRPr lang="en-US" dirty="0" smtClean="0">
              <a:solidFill>
                <a:schemeClr val="bg1"/>
              </a:solidFill>
            </a:endParaRPr>
          </a:p>
          <a:p>
            <a:pPr lvl="1" algn="just"/>
            <a:r>
              <a:rPr lang="en-US" dirty="0" smtClean="0">
                <a:solidFill>
                  <a:schemeClr val="bg1"/>
                </a:solidFill>
              </a:rPr>
              <a:t>Throw this exception in the program when needed using the throw keyword.</a:t>
            </a:r>
          </a:p>
          <a:p>
            <a:pPr lvl="1" algn="just"/>
            <a:endParaRPr lang="en-US" dirty="0" smtClean="0">
              <a:solidFill>
                <a:schemeClr val="bg1"/>
              </a:solidFill>
            </a:endParaRPr>
          </a:p>
          <a:p>
            <a:pPr lvl="1" algn="just"/>
            <a:r>
              <a:rPr lang="en-US" dirty="0" smtClean="0">
                <a:solidFill>
                  <a:schemeClr val="bg1"/>
                </a:solidFill>
              </a:rPr>
              <a:t>Catch and handle the exception using try-catch.</a:t>
            </a:r>
          </a:p>
          <a:p>
            <a:pPr algn="just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35798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// Step 1: Create a custom exception class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class </a:t>
            </a:r>
            <a:r>
              <a:rPr lang="en-US" dirty="0" err="1" smtClean="0">
                <a:solidFill>
                  <a:schemeClr val="bg1"/>
                </a:solidFill>
              </a:rPr>
              <a:t>AgeException</a:t>
            </a:r>
            <a:r>
              <a:rPr lang="en-US" dirty="0" smtClean="0">
                <a:solidFill>
                  <a:schemeClr val="bg1"/>
                </a:solidFill>
              </a:rPr>
              <a:t> extends Exception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public </a:t>
            </a:r>
            <a:r>
              <a:rPr lang="en-US" dirty="0" err="1" smtClean="0">
                <a:solidFill>
                  <a:schemeClr val="bg1"/>
                </a:solidFill>
              </a:rPr>
              <a:t>AgeException</a:t>
            </a:r>
            <a:r>
              <a:rPr lang="en-US" dirty="0" smtClean="0">
                <a:solidFill>
                  <a:schemeClr val="bg1"/>
                </a:solidFill>
              </a:rPr>
              <a:t>(String message)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super(message); // Calling Exception class constructor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// Step 2: Use the custom exception in a method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public class </a:t>
            </a:r>
            <a:r>
              <a:rPr lang="en-US" dirty="0" err="1" smtClean="0">
                <a:solidFill>
                  <a:schemeClr val="bg1"/>
                </a:solidFill>
              </a:rPr>
              <a:t>UserDefinedExceptionExample</a:t>
            </a:r>
            <a:r>
              <a:rPr lang="en-US" dirty="0" smtClean="0">
                <a:solidFill>
                  <a:schemeClr val="bg1"/>
                </a:solidFill>
              </a:rPr>
              <a:t>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static void </a:t>
            </a:r>
            <a:r>
              <a:rPr lang="en-US" dirty="0" err="1" smtClean="0">
                <a:solidFill>
                  <a:schemeClr val="bg1"/>
                </a:solidFill>
              </a:rPr>
              <a:t>validateAge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age) throws </a:t>
            </a:r>
            <a:r>
              <a:rPr lang="en-US" dirty="0" err="1" smtClean="0">
                <a:solidFill>
                  <a:schemeClr val="bg1"/>
                </a:solidFill>
              </a:rPr>
              <a:t>AgeException</a:t>
            </a:r>
            <a:r>
              <a:rPr lang="en-US" dirty="0" smtClean="0">
                <a:solidFill>
                  <a:schemeClr val="bg1"/>
                </a:solidFill>
              </a:rPr>
              <a:t>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if (age &lt; 18)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throw new </a:t>
            </a:r>
            <a:r>
              <a:rPr lang="en-US" dirty="0" err="1" smtClean="0">
                <a:solidFill>
                  <a:schemeClr val="bg1"/>
                </a:solidFill>
              </a:rPr>
              <a:t>AgeException</a:t>
            </a:r>
            <a:r>
              <a:rPr lang="en-US" dirty="0" smtClean="0">
                <a:solidFill>
                  <a:schemeClr val="bg1"/>
                </a:solidFill>
              </a:rPr>
              <a:t>("Age must be 18 or above."); // Throwing custom exception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} else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("You are eligible.");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public static void main(String[] </a:t>
            </a:r>
            <a:r>
              <a:rPr lang="en-US" dirty="0" err="1" smtClean="0">
                <a:solidFill>
                  <a:schemeClr val="bg1"/>
                </a:solidFill>
              </a:rPr>
              <a:t>args</a:t>
            </a:r>
            <a:r>
              <a:rPr lang="en-US" dirty="0" smtClean="0">
                <a:solidFill>
                  <a:schemeClr val="bg1"/>
                </a:solidFill>
              </a:rPr>
              <a:t>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try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</a:rPr>
              <a:t>validateAge</a:t>
            </a:r>
            <a:r>
              <a:rPr lang="en-US" dirty="0" smtClean="0">
                <a:solidFill>
                  <a:schemeClr val="bg1"/>
                </a:solidFill>
              </a:rPr>
              <a:t>(16); // Passing an invalid age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} catch (</a:t>
            </a:r>
            <a:r>
              <a:rPr lang="en-US" dirty="0" err="1" smtClean="0">
                <a:solidFill>
                  <a:schemeClr val="bg1"/>
                </a:solidFill>
              </a:rPr>
              <a:t>AgeException</a:t>
            </a:r>
            <a:r>
              <a:rPr lang="en-US" dirty="0" smtClean="0">
                <a:solidFill>
                  <a:schemeClr val="bg1"/>
                </a:solidFill>
              </a:rPr>
              <a:t> e)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("Exception: " + </a:t>
            </a:r>
            <a:r>
              <a:rPr lang="en-US" dirty="0" err="1" smtClean="0">
                <a:solidFill>
                  <a:schemeClr val="bg1"/>
                </a:solidFill>
              </a:rPr>
              <a:t>e.getMessage</a:t>
            </a:r>
            <a:r>
              <a:rPr lang="en-US" dirty="0" smtClean="0">
                <a:solidFill>
                  <a:schemeClr val="bg1"/>
                </a:solidFill>
              </a:rPr>
              <a:t>());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35798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// Step 1: Create a custom unchecked exception class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class </a:t>
            </a:r>
            <a:r>
              <a:rPr lang="en-US" dirty="0" err="1" smtClean="0">
                <a:solidFill>
                  <a:schemeClr val="bg1"/>
                </a:solidFill>
              </a:rPr>
              <a:t>InsufficientBalanceException</a:t>
            </a:r>
            <a:r>
              <a:rPr lang="en-US" dirty="0" smtClean="0">
                <a:solidFill>
                  <a:schemeClr val="bg1"/>
                </a:solidFill>
              </a:rPr>
              <a:t> extends </a:t>
            </a:r>
            <a:r>
              <a:rPr lang="en-US" dirty="0" err="1" smtClean="0">
                <a:solidFill>
                  <a:schemeClr val="bg1"/>
                </a:solidFill>
              </a:rPr>
              <a:t>RuntimeException</a:t>
            </a:r>
            <a:r>
              <a:rPr lang="en-US" dirty="0" smtClean="0">
                <a:solidFill>
                  <a:schemeClr val="bg1"/>
                </a:solidFill>
              </a:rPr>
              <a:t>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public </a:t>
            </a:r>
            <a:r>
              <a:rPr lang="en-US" dirty="0" err="1" smtClean="0">
                <a:solidFill>
                  <a:schemeClr val="bg1"/>
                </a:solidFill>
              </a:rPr>
              <a:t>InsufficientBalanceException</a:t>
            </a:r>
            <a:r>
              <a:rPr lang="en-US" dirty="0" smtClean="0">
                <a:solidFill>
                  <a:schemeClr val="bg1"/>
                </a:solidFill>
              </a:rPr>
              <a:t>(String message)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super(message);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// Step 2: Use the custom exception in a method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public class </a:t>
            </a:r>
            <a:r>
              <a:rPr lang="en-US" dirty="0" err="1" smtClean="0">
                <a:solidFill>
                  <a:schemeClr val="bg1"/>
                </a:solidFill>
              </a:rPr>
              <a:t>CustomRuntimeException</a:t>
            </a:r>
            <a:r>
              <a:rPr lang="en-US" dirty="0" smtClean="0">
                <a:solidFill>
                  <a:schemeClr val="bg1"/>
                </a:solidFill>
              </a:rPr>
              <a:t>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static void withdraw(double balance, double amount)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if (amount &gt; balance)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throw new </a:t>
            </a:r>
            <a:r>
              <a:rPr lang="en-US" dirty="0" err="1" smtClean="0">
                <a:solidFill>
                  <a:schemeClr val="bg1"/>
                </a:solidFill>
              </a:rPr>
              <a:t>InsufficientBalanceException</a:t>
            </a:r>
            <a:r>
              <a:rPr lang="en-US" dirty="0" smtClean="0">
                <a:solidFill>
                  <a:schemeClr val="bg1"/>
                </a:solidFill>
              </a:rPr>
              <a:t>("Insufficient balance in account.");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} else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("Withdrawal successful! Remaining balance: " + (balance - amount));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public static void main(String[] </a:t>
            </a:r>
            <a:r>
              <a:rPr lang="en-US" dirty="0" err="1" smtClean="0">
                <a:solidFill>
                  <a:schemeClr val="bg1"/>
                </a:solidFill>
              </a:rPr>
              <a:t>args</a:t>
            </a:r>
            <a:r>
              <a:rPr lang="en-US" dirty="0" smtClean="0">
                <a:solidFill>
                  <a:schemeClr val="bg1"/>
                </a:solidFill>
              </a:rPr>
              <a:t>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withdraw(5000, 7000); // Trying to withdraw more than balance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thread in java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In Java, a </a:t>
            </a:r>
            <a:r>
              <a:rPr lang="en-US" b="1" dirty="0" smtClean="0">
                <a:solidFill>
                  <a:schemeClr val="bg1"/>
                </a:solidFill>
              </a:rPr>
              <a:t>thread</a:t>
            </a:r>
            <a:r>
              <a:rPr lang="en-US" dirty="0" smtClean="0">
                <a:solidFill>
                  <a:schemeClr val="bg1"/>
                </a:solidFill>
              </a:rPr>
              <a:t> is the smallest unit of execution in a program. It allows a program to perform multiple tasks simultaneously, making it possible to achieve </a:t>
            </a:r>
            <a:r>
              <a:rPr lang="en-US" b="1" dirty="0" smtClean="0">
                <a:solidFill>
                  <a:schemeClr val="bg1"/>
                </a:solidFill>
              </a:rPr>
              <a:t>multithreading</a:t>
            </a:r>
            <a:r>
              <a:rPr lang="en-US" dirty="0" smtClean="0">
                <a:solidFill>
                  <a:schemeClr val="bg1"/>
                </a:solidFill>
              </a:rPr>
              <a:t> (running multiple threads at the same time).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Benefits of Multithreading in Java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Increased Performance &amp; </a:t>
            </a:r>
            <a:r>
              <a:rPr lang="en-US" sz="2800" dirty="0" smtClean="0">
                <a:solidFill>
                  <a:schemeClr val="bg1"/>
                </a:solidFill>
              </a:rPr>
              <a:t>Responsiveness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Multiple </a:t>
            </a:r>
            <a:r>
              <a:rPr lang="en-US" sz="2000" dirty="0" smtClean="0">
                <a:solidFill>
                  <a:schemeClr val="bg1"/>
                </a:solidFill>
              </a:rPr>
              <a:t>threads can execute tasks </a:t>
            </a:r>
            <a:r>
              <a:rPr lang="en-US" sz="2000" b="1" dirty="0" smtClean="0">
                <a:solidFill>
                  <a:schemeClr val="bg1"/>
                </a:solidFill>
              </a:rPr>
              <a:t>simultaneously</a:t>
            </a:r>
            <a:r>
              <a:rPr lang="en-US" sz="2000" dirty="0" smtClean="0">
                <a:solidFill>
                  <a:schemeClr val="bg1"/>
                </a:solidFill>
              </a:rPr>
              <a:t>, reducing execution time.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UI applications remain </a:t>
            </a:r>
            <a:r>
              <a:rPr lang="en-US" sz="2000" b="1" dirty="0" smtClean="0">
                <a:solidFill>
                  <a:schemeClr val="bg1"/>
                </a:solidFill>
              </a:rPr>
              <a:t>responsive</a:t>
            </a:r>
            <a:r>
              <a:rPr lang="en-US" sz="2000" dirty="0" smtClean="0">
                <a:solidFill>
                  <a:schemeClr val="bg1"/>
                </a:solidFill>
              </a:rPr>
              <a:t>, avoiding "freezing" when performing heavy tasks (e.g., downloading a file</a:t>
            </a:r>
            <a:r>
              <a:rPr lang="en-US" sz="2000" dirty="0" smtClean="0">
                <a:solidFill>
                  <a:schemeClr val="bg1"/>
                </a:solidFill>
              </a:rPr>
              <a:t>).</a:t>
            </a:r>
          </a:p>
          <a:p>
            <a:pPr lvl="1"/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Better CPU </a:t>
            </a:r>
            <a:r>
              <a:rPr lang="en-US" sz="2400" dirty="0" smtClean="0">
                <a:solidFill>
                  <a:schemeClr val="bg1"/>
                </a:solidFill>
              </a:rPr>
              <a:t>Utilization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A single-threaded program may leave the CPU idle while waiting for I/O operations.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Multithreading keeps the CPU </a:t>
            </a:r>
            <a:r>
              <a:rPr lang="en-US" sz="2000" b="1" dirty="0" smtClean="0">
                <a:solidFill>
                  <a:schemeClr val="bg1"/>
                </a:solidFill>
              </a:rPr>
              <a:t>busy</a:t>
            </a:r>
            <a:r>
              <a:rPr lang="en-US" sz="2000" dirty="0" smtClean="0">
                <a:solidFill>
                  <a:schemeClr val="bg1"/>
                </a:solidFill>
              </a:rPr>
              <a:t> by running other threads in parallel.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7151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class Animal{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eat(){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("eating...");}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class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Dog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extends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Animal{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bark(){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("barking...");}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class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BabyDog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extends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Dog{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weep(){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("weeping...");}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</a:p>
          <a:p>
            <a:pPr>
              <a:buNone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Faster Execution (Concurrency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Tasks like sorting large datasets, handling network requests, or rendering graphics can be </a:t>
            </a:r>
            <a:r>
              <a:rPr lang="en-US" sz="2000" b="1" dirty="0" smtClean="0">
                <a:solidFill>
                  <a:schemeClr val="bg1"/>
                </a:solidFill>
              </a:rPr>
              <a:t>split into multiple threads</a:t>
            </a:r>
            <a:r>
              <a:rPr lang="en-US" sz="2000" dirty="0" smtClean="0">
                <a:solidFill>
                  <a:schemeClr val="bg1"/>
                </a:solidFill>
              </a:rPr>
              <a:t>, reducing processing time.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Example: A web server handles multiple requests </a:t>
            </a:r>
            <a:r>
              <a:rPr lang="en-US" sz="2000" b="1" dirty="0" smtClean="0">
                <a:solidFill>
                  <a:schemeClr val="bg1"/>
                </a:solidFill>
              </a:rPr>
              <a:t>simultaneously</a:t>
            </a:r>
            <a:r>
              <a:rPr lang="en-US" sz="2000" dirty="0" smtClean="0">
                <a:solidFill>
                  <a:schemeClr val="bg1"/>
                </a:solidFill>
              </a:rPr>
              <a:t> using threads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lvl="1"/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Efficient Resource </a:t>
            </a:r>
            <a:r>
              <a:rPr lang="en-US" sz="2400" dirty="0" smtClean="0">
                <a:solidFill>
                  <a:schemeClr val="bg1"/>
                </a:solidFill>
              </a:rPr>
              <a:t>Sharing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Threads of the same process share </a:t>
            </a:r>
            <a:r>
              <a:rPr lang="en-US" sz="2000" b="1" dirty="0" smtClean="0">
                <a:solidFill>
                  <a:schemeClr val="bg1"/>
                </a:solidFill>
              </a:rPr>
              <a:t>memory &amp; resources</a:t>
            </a:r>
            <a:r>
              <a:rPr lang="en-US" sz="2000" dirty="0" smtClean="0">
                <a:solidFill>
                  <a:schemeClr val="bg1"/>
                </a:solidFill>
              </a:rPr>
              <a:t>, reducing memory consumption compared to creating multiple processes.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Example: A music player can play songs while also allowing browsing of the playlist.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Real-Life Example: How Microsoft Word Uses Multithreading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Auto-Saving While Typing (Background Thread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Spell &amp; Grammar Checking (Separate Thread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Formatting &amp; UI Updates (Parallel Processing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Printing in the </a:t>
            </a:r>
            <a:r>
              <a:rPr lang="en-US" sz="2800" dirty="0" smtClean="0">
                <a:solidFill>
                  <a:schemeClr val="bg1"/>
                </a:solidFill>
              </a:rPr>
              <a:t>Background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Auto-Correction &amp; Word </a:t>
            </a:r>
            <a:r>
              <a:rPr lang="en-US" sz="2800" dirty="0" smtClean="0">
                <a:solidFill>
                  <a:schemeClr val="bg1"/>
                </a:solidFill>
              </a:rPr>
              <a:t>Suggestions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Multitasking with Multiple Documents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Thread Life Cycle in Java (Thread States)</a:t>
            </a:r>
            <a:br>
              <a:rPr lang="en-US" sz="3600" dirty="0" smtClean="0">
                <a:solidFill>
                  <a:schemeClr val="bg1"/>
                </a:solidFill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42928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 Java, a thread always exists in any one of the following states. These states are: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New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Active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Blocked / Waiting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Timed Waiting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Terminated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taff\Desktop\life-cycle-of-a-thre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857232"/>
            <a:ext cx="7143750" cy="48577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New</a:t>
            </a:r>
            <a:r>
              <a:rPr lang="en-US" sz="2400" b="1" dirty="0" smtClean="0">
                <a:solidFill>
                  <a:schemeClr val="bg1"/>
                </a:solidFill>
              </a:rPr>
              <a:t>:</a:t>
            </a:r>
            <a:r>
              <a:rPr lang="en-US" sz="2400" dirty="0" smtClean="0">
                <a:solidFill>
                  <a:schemeClr val="bg1"/>
                </a:solidFill>
              </a:rPr>
              <a:t> Whenever a new thread is created, it is always in the new state. 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just"/>
            <a:endParaRPr lang="en-US" sz="2400" dirty="0" smtClean="0">
              <a:solidFill>
                <a:schemeClr val="bg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bg1"/>
                </a:solidFill>
              </a:rPr>
              <a:t>For </a:t>
            </a:r>
            <a:r>
              <a:rPr lang="en-US" sz="2400" dirty="0" smtClean="0">
                <a:solidFill>
                  <a:schemeClr val="bg1"/>
                </a:solidFill>
              </a:rPr>
              <a:t>a thread in the new state, the code has not been run yet and thus has not begun its execution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sz="2400" dirty="0" smtClean="0">
              <a:solidFill>
                <a:schemeClr val="bg1"/>
              </a:solidFill>
            </a:endParaRPr>
          </a:p>
          <a:p>
            <a:pPr algn="just"/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Active</a:t>
            </a:r>
            <a:r>
              <a:rPr lang="en-US" sz="2400" b="1" dirty="0" smtClean="0">
                <a:solidFill>
                  <a:schemeClr val="bg2"/>
                </a:solidFill>
              </a:rPr>
              <a:t>:</a:t>
            </a:r>
            <a:r>
              <a:rPr lang="en-US" sz="2400" dirty="0" smtClean="0">
                <a:solidFill>
                  <a:schemeClr val="bg2"/>
                </a:solidFill>
              </a:rPr>
              <a:t> When a thread invokes the start() method, it moves from the new state to the active state. </a:t>
            </a:r>
            <a:endParaRPr lang="en-US" sz="2400" dirty="0" smtClean="0">
              <a:solidFill>
                <a:schemeClr val="bg2"/>
              </a:solidFill>
            </a:endParaRPr>
          </a:p>
          <a:p>
            <a:pPr algn="just"/>
            <a:endParaRPr lang="en-US" sz="2400" dirty="0" smtClean="0">
              <a:solidFill>
                <a:schemeClr val="bg2"/>
              </a:solidFill>
            </a:endParaRPr>
          </a:p>
          <a:p>
            <a:pPr algn="just"/>
            <a:r>
              <a:rPr lang="en-US" sz="2400" dirty="0" smtClean="0">
                <a:solidFill>
                  <a:schemeClr val="bg2"/>
                </a:solidFill>
              </a:rPr>
              <a:t>The </a:t>
            </a:r>
            <a:r>
              <a:rPr lang="en-US" sz="2400" dirty="0" smtClean="0">
                <a:solidFill>
                  <a:schemeClr val="bg2"/>
                </a:solidFill>
              </a:rPr>
              <a:t>active state contains two states within it: one is </a:t>
            </a:r>
            <a:r>
              <a:rPr lang="en-US" sz="2400" b="1" dirty="0" err="1" smtClean="0">
                <a:solidFill>
                  <a:schemeClr val="bg2"/>
                </a:solidFill>
              </a:rPr>
              <a:t>runnable</a:t>
            </a:r>
            <a:r>
              <a:rPr lang="en-US" sz="2400" dirty="0" smtClean="0">
                <a:solidFill>
                  <a:schemeClr val="bg2"/>
                </a:solidFill>
              </a:rPr>
              <a:t>, and the other is </a:t>
            </a:r>
            <a:r>
              <a:rPr lang="en-US" sz="2400" b="1" dirty="0" smtClean="0">
                <a:solidFill>
                  <a:schemeClr val="bg2"/>
                </a:solidFill>
              </a:rPr>
              <a:t>running</a:t>
            </a:r>
            <a:r>
              <a:rPr lang="en-US" sz="2400" dirty="0" smtClean="0">
                <a:solidFill>
                  <a:schemeClr val="bg2"/>
                </a:solidFill>
              </a:rPr>
              <a:t>.</a:t>
            </a:r>
            <a:endParaRPr lang="en-US" sz="2400" dirty="0" smtClean="0">
              <a:solidFill>
                <a:schemeClr val="bg2"/>
              </a:solidFill>
            </a:endParaRPr>
          </a:p>
          <a:p>
            <a:pPr algn="just"/>
            <a:endParaRPr lang="en-US" sz="2400" dirty="0" smtClean="0">
              <a:solidFill>
                <a:schemeClr val="bg1"/>
              </a:solidFill>
            </a:endParaRP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1510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Runnable</a:t>
            </a:r>
            <a:r>
              <a:rPr lang="en-US" sz="2400" b="1" dirty="0" smtClean="0">
                <a:solidFill>
                  <a:schemeClr val="accent1"/>
                </a:solidFill>
              </a:rPr>
              <a:t>:</a:t>
            </a:r>
            <a:r>
              <a:rPr lang="en-US" sz="2400" dirty="0" smtClean="0">
                <a:solidFill>
                  <a:schemeClr val="accent1"/>
                </a:solidFill>
              </a:rPr>
              <a:t> A thread, that is ready to run is then moved to the </a:t>
            </a:r>
            <a:r>
              <a:rPr lang="en-US" sz="2400" dirty="0" err="1" smtClean="0">
                <a:solidFill>
                  <a:schemeClr val="accent1"/>
                </a:solidFill>
              </a:rPr>
              <a:t>runnable</a:t>
            </a:r>
            <a:r>
              <a:rPr lang="en-US" sz="2400" dirty="0" smtClean="0">
                <a:solidFill>
                  <a:schemeClr val="accent1"/>
                </a:solidFill>
              </a:rPr>
              <a:t> state. 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accent1"/>
                </a:solidFill>
              </a:rPr>
              <a:t>In </a:t>
            </a:r>
            <a:r>
              <a:rPr lang="en-US" sz="2400" dirty="0" smtClean="0">
                <a:solidFill>
                  <a:schemeClr val="accent1"/>
                </a:solidFill>
              </a:rPr>
              <a:t>the </a:t>
            </a:r>
            <a:r>
              <a:rPr lang="en-US" sz="2400" dirty="0" err="1" smtClean="0">
                <a:solidFill>
                  <a:schemeClr val="accent1"/>
                </a:solidFill>
              </a:rPr>
              <a:t>runnable</a:t>
            </a:r>
            <a:r>
              <a:rPr lang="en-US" sz="2400" dirty="0" smtClean="0">
                <a:solidFill>
                  <a:schemeClr val="accent1"/>
                </a:solidFill>
              </a:rPr>
              <a:t> state, the thread may be running or may be ready to run at any given instant of time. 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accent1"/>
                </a:solidFill>
              </a:rPr>
              <a:t>It </a:t>
            </a:r>
            <a:r>
              <a:rPr lang="en-US" sz="2400" dirty="0" smtClean="0">
                <a:solidFill>
                  <a:schemeClr val="accent1"/>
                </a:solidFill>
              </a:rPr>
              <a:t>is the duty of the thread scheduler to provide the thread time to run, i.e., moving the thread the running state</a:t>
            </a:r>
            <a:r>
              <a:rPr lang="en-US" sz="2400" dirty="0" smtClean="0">
                <a:solidFill>
                  <a:schemeClr val="accent1"/>
                </a:solidFill>
              </a:rPr>
              <a:t>.</a:t>
            </a:r>
          </a:p>
          <a:p>
            <a:pPr algn="just"/>
            <a:endParaRPr lang="en-US" sz="2400" dirty="0" smtClean="0">
              <a:solidFill>
                <a:schemeClr val="accent1"/>
              </a:solidFill>
            </a:endParaRPr>
          </a:p>
          <a:p>
            <a:pPr algn="just"/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Running</a:t>
            </a:r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 When the thread gets the CPU, it moves from the 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runnable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to the running state. </a:t>
            </a:r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Generally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, the most common change in the state of a thread is from 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runnable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to running and again back to 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runnable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just"/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Blocked or Waiting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 Whenever a thread is inactive for a span of time (not permanently) then, either the thread is in the blocked state or is in the waiting state.</a:t>
            </a:r>
          </a:p>
          <a:p>
            <a:pPr algn="just"/>
            <a:endParaRPr lang="en-US" sz="2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Terminated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 A thread reaches the termination state because of the following reasons:</a:t>
            </a:r>
          </a:p>
          <a:p>
            <a:pPr lvl="1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When a thread has finished its job, then it exists or terminates normally.</a:t>
            </a:r>
          </a:p>
          <a:p>
            <a:pPr lvl="1" algn="just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Abnormal termination: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 It occurs when some unusual events such as an unhandled exception or segmentation fault.</a:t>
            </a:r>
          </a:p>
          <a:p>
            <a:pPr algn="just"/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ways to create a thread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By Extending Thread Class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By Implementing </a:t>
            </a:r>
            <a:r>
              <a:rPr lang="en-US" dirty="0" err="1" smtClean="0">
                <a:solidFill>
                  <a:schemeClr val="bg1"/>
                </a:solidFill>
              </a:rPr>
              <a:t>Runnable</a:t>
            </a:r>
            <a:r>
              <a:rPr lang="en-US" dirty="0" smtClean="0">
                <a:solidFill>
                  <a:schemeClr val="bg1"/>
                </a:solidFill>
              </a:rPr>
              <a:t> Interface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Thread </a:t>
            </a:r>
            <a:r>
              <a:rPr lang="en-US" dirty="0" smtClean="0">
                <a:solidFill>
                  <a:schemeClr val="bg1"/>
                </a:solidFill>
              </a:rPr>
              <a:t>Class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The simplest way to create a thread in Java is by extending the Thread class and overriding its run() method. </a:t>
            </a:r>
            <a:endParaRPr lang="en-US" dirty="0" smtClean="0">
              <a:solidFill>
                <a:schemeClr val="bg1"/>
              </a:solidFill>
            </a:endParaRP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Thread </a:t>
            </a:r>
            <a:r>
              <a:rPr lang="en-US" dirty="0" smtClean="0">
                <a:solidFill>
                  <a:schemeClr val="bg1"/>
                </a:solidFill>
              </a:rPr>
              <a:t>class provide constructors and methods to create and perform operations on a thread.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Constructors of Thread </a:t>
            </a:r>
            <a:r>
              <a:rPr lang="en-US" dirty="0" smtClean="0">
                <a:solidFill>
                  <a:schemeClr val="bg1"/>
                </a:solidFill>
              </a:rPr>
              <a:t>Class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Thread()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Thread(String name)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Thread(</a:t>
            </a:r>
            <a:r>
              <a:rPr lang="en-US" dirty="0" err="1" smtClean="0">
                <a:solidFill>
                  <a:schemeClr val="bg1"/>
                </a:solidFill>
              </a:rPr>
              <a:t>Runnable</a:t>
            </a:r>
            <a:r>
              <a:rPr lang="en-US" dirty="0" smtClean="0">
                <a:solidFill>
                  <a:schemeClr val="bg1"/>
                </a:solidFill>
              </a:rPr>
              <a:t> r)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Thread(</a:t>
            </a:r>
            <a:r>
              <a:rPr lang="en-US" dirty="0" err="1" smtClean="0">
                <a:solidFill>
                  <a:schemeClr val="bg1"/>
                </a:solidFill>
              </a:rPr>
              <a:t>Runnable</a:t>
            </a:r>
            <a:r>
              <a:rPr lang="en-US" dirty="0" smtClean="0">
                <a:solidFill>
                  <a:schemeClr val="bg1"/>
                </a:solidFill>
              </a:rPr>
              <a:t> r, String name)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rgbClr val="FFED73"/>
      </a:lt1>
      <a:dk2>
        <a:srgbClr val="575F6D"/>
      </a:dk2>
      <a:lt2>
        <a:srgbClr val="FFF39D"/>
      </a:lt2>
      <a:accent1>
        <a:srgbClr val="FFF4AB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3700</Words>
  <Application>Microsoft Office PowerPoint</Application>
  <PresentationFormat>On-screen Show (4:3)</PresentationFormat>
  <Paragraphs>840</Paragraphs>
  <Slides>104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05" baseType="lpstr">
      <vt:lpstr>Office Theme</vt:lpstr>
      <vt:lpstr>Inheritance in JAVA</vt:lpstr>
      <vt:lpstr>Slide 2</vt:lpstr>
      <vt:lpstr>Why Do We Need Java Inheritance?</vt:lpstr>
      <vt:lpstr>The syntax of Java Inheritance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Why multiple inheritance is not supported in Java? </vt:lpstr>
      <vt:lpstr>Slide 14</vt:lpstr>
      <vt:lpstr>Slide 15</vt:lpstr>
      <vt:lpstr>Slide 16</vt:lpstr>
      <vt:lpstr>Abstract Class</vt:lpstr>
      <vt:lpstr>Slide 18</vt:lpstr>
      <vt:lpstr>Slide 19</vt:lpstr>
      <vt:lpstr>Slide 20</vt:lpstr>
      <vt:lpstr>Slide 21</vt:lpstr>
      <vt:lpstr>Interface</vt:lpstr>
      <vt:lpstr>Key Characteristics of an Interface</vt:lpstr>
      <vt:lpstr>Key Characteristics of an Interface</vt:lpstr>
      <vt:lpstr>Defining an Interface</vt:lpstr>
      <vt:lpstr>Slide 26</vt:lpstr>
      <vt:lpstr>Slide 27</vt:lpstr>
      <vt:lpstr>Multiple Inheritance in Java</vt:lpstr>
      <vt:lpstr>Slide 29</vt:lpstr>
      <vt:lpstr>Slide 30</vt:lpstr>
      <vt:lpstr>Slide 31</vt:lpstr>
      <vt:lpstr>Method Overriding in Java</vt:lpstr>
      <vt:lpstr>Rules for Java Method Overriding</vt:lpstr>
      <vt:lpstr>Slide 34</vt:lpstr>
      <vt:lpstr>Slide 35</vt:lpstr>
      <vt:lpstr>Slide 36</vt:lpstr>
      <vt:lpstr>Slide 37</vt:lpstr>
      <vt:lpstr>Object Class and Overriding Its Methods in Java</vt:lpstr>
      <vt:lpstr>Common Methods of the Object Class</vt:lpstr>
      <vt:lpstr>Overriding toString()</vt:lpstr>
      <vt:lpstr>Slide 41</vt:lpstr>
      <vt:lpstr>Overriding equals()</vt:lpstr>
      <vt:lpstr>Slide 43</vt:lpstr>
      <vt:lpstr>Overriding finalize()</vt:lpstr>
      <vt:lpstr>Slide 45</vt:lpstr>
      <vt:lpstr>Overriding hashcode()</vt:lpstr>
      <vt:lpstr>Why Override hashCode()?</vt:lpstr>
      <vt:lpstr>Slide 48</vt:lpstr>
      <vt:lpstr>Java Package</vt:lpstr>
      <vt:lpstr>Packages are used for:</vt:lpstr>
      <vt:lpstr>Slide 51</vt:lpstr>
      <vt:lpstr>Working of Java Packages</vt:lpstr>
      <vt:lpstr>Built-in Packages</vt:lpstr>
      <vt:lpstr>Slide 54</vt:lpstr>
      <vt:lpstr>Slide 55</vt:lpstr>
      <vt:lpstr>How to access package from another package?</vt:lpstr>
      <vt:lpstr>Slide 57</vt:lpstr>
      <vt:lpstr>User-defined Packages</vt:lpstr>
      <vt:lpstr>Slide 59</vt:lpstr>
      <vt:lpstr>2. Use the Class in Program:</vt:lpstr>
      <vt:lpstr>Types of Errors in Java</vt:lpstr>
      <vt:lpstr>Common Types of Errors:</vt:lpstr>
      <vt:lpstr>Compile-Time Errors</vt:lpstr>
      <vt:lpstr>Runtime Errors</vt:lpstr>
      <vt:lpstr>Logical Errors</vt:lpstr>
      <vt:lpstr>OutOfMemoryError</vt:lpstr>
      <vt:lpstr>StackOverflowError</vt:lpstr>
      <vt:lpstr>Exception Handling</vt:lpstr>
      <vt:lpstr>Need for Exception Handling in Java</vt:lpstr>
      <vt:lpstr>Slide 70</vt:lpstr>
      <vt:lpstr>Slide 71</vt:lpstr>
      <vt:lpstr>Slide 72</vt:lpstr>
      <vt:lpstr>Types of Exceptions in Java</vt:lpstr>
      <vt:lpstr>Checked Exceptions (Compile-Time Exceptions)</vt:lpstr>
      <vt:lpstr>Unchecked Exceptions (Compile-Time Exceptions)</vt:lpstr>
      <vt:lpstr>Slide 76</vt:lpstr>
      <vt:lpstr>Slide 77</vt:lpstr>
      <vt:lpstr>Multiple catch Blocks</vt:lpstr>
      <vt:lpstr>Slide 79</vt:lpstr>
      <vt:lpstr>Slide 80</vt:lpstr>
      <vt:lpstr>Slide 81</vt:lpstr>
      <vt:lpstr>Slide 82</vt:lpstr>
      <vt:lpstr>User-Defined Exception</vt:lpstr>
      <vt:lpstr>Slide 84</vt:lpstr>
      <vt:lpstr>Slide 85</vt:lpstr>
      <vt:lpstr>Slide 86</vt:lpstr>
      <vt:lpstr>Slide 87</vt:lpstr>
      <vt:lpstr>thread in java</vt:lpstr>
      <vt:lpstr>Benefits of Multithreading in Java</vt:lpstr>
      <vt:lpstr>Slide 90</vt:lpstr>
      <vt:lpstr>Real-Life Example: How Microsoft Word Uses Multithreading</vt:lpstr>
      <vt:lpstr>Thread Life Cycle in Java (Thread States) </vt:lpstr>
      <vt:lpstr>Slide 93</vt:lpstr>
      <vt:lpstr>Slide 94</vt:lpstr>
      <vt:lpstr>Slide 95</vt:lpstr>
      <vt:lpstr>Slide 96</vt:lpstr>
      <vt:lpstr>ways to create a thread</vt:lpstr>
      <vt:lpstr>Thread Class</vt:lpstr>
      <vt:lpstr>Constructors of Thread Class</vt:lpstr>
      <vt:lpstr>Thread Class Methods</vt:lpstr>
      <vt:lpstr>Slide 101</vt:lpstr>
      <vt:lpstr>Creating Thread by Extending Thread Class</vt:lpstr>
      <vt:lpstr>Slide 103</vt:lpstr>
      <vt:lpstr>Slide 104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in JAVA</dc:title>
  <dc:creator>Staff</dc:creator>
  <cp:lastModifiedBy>Staff</cp:lastModifiedBy>
  <cp:revision>130</cp:revision>
  <dcterms:created xsi:type="dcterms:W3CDTF">2025-02-04T06:12:35Z</dcterms:created>
  <dcterms:modified xsi:type="dcterms:W3CDTF">2025-03-25T05:02:19Z</dcterms:modified>
</cp:coreProperties>
</file>