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8" r:id="rId51"/>
    <p:sldId id="309" r:id="rId52"/>
    <p:sldId id="310" r:id="rId53"/>
    <p:sldId id="312" r:id="rId54"/>
    <p:sldId id="313" r:id="rId55"/>
    <p:sldId id="305" r:id="rId56"/>
    <p:sldId id="306" r:id="rId57"/>
    <p:sldId id="311" r:id="rId58"/>
    <p:sldId id="307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C25D-2380-4FC1-A35B-A5ADFA641317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-io-input-output-in-java-with-examples/" TargetMode="External"/><Relationship Id="rId2" Type="http://schemas.openxmlformats.org/officeDocument/2006/relationships/hyperlink" Target="https://www.geeksforgeeks.org/java-lang-package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java-util-package-java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-awt-tutorial/" TargetMode="External"/><Relationship Id="rId2" Type="http://schemas.openxmlformats.org/officeDocument/2006/relationships/hyperlink" Target="https://www.geeksforgeeks.org/java-applet-basics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Inheritance in JAVA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5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TestInheritance2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BabyDog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d=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BabyDog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d.weep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 lvl="2">
              <a:buNone/>
            </a:pPr>
            <a:r>
              <a:rPr lang="en-US" sz="3200" dirty="0" err="1" smtClean="0">
                <a:solidFill>
                  <a:schemeClr val="bg2">
                    <a:lumMod val="90000"/>
                  </a:schemeClr>
                </a:solidFill>
              </a:rPr>
              <a:t>d.bark</a:t>
            </a:r>
            <a:r>
              <a:rPr lang="en-US" sz="3200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d.eat();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0722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eat()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("eating...");}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Dog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bark()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("barking...");}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Cat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meow()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("meowing...");}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TestInheritance3{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Cat c=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Cat();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c.meow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c.eat();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//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c.bark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();//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C.T.Error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90000"/>
                  </a:schemeClr>
                </a:solidFill>
              </a:rPr>
              <a:t>Why multiple inheritance is not supported in Java?</a:t>
            </a:r>
            <a:br>
              <a:rPr lang="en-US" sz="3200" dirty="0" smtClean="0">
                <a:solidFill>
                  <a:schemeClr val="bg2">
                    <a:lumMod val="90000"/>
                  </a:schemeClr>
                </a:solidFill>
              </a:rPr>
            </a:b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To reduce the complexity and simplify the language, multiple inheritance is not supported in java.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50085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Suppose there are three classes A, B, and C. The C class inherits A and B classes. 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If A and B classes have the same method and we call it from child class object, there will be ambiguity to call the method of A or B class.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Since compile-time errors are better than runtime errors, Java renders compile-time error if you inherit 2 classes. 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So whether you have same method or different, there will be compile time error.</a:t>
            </a:r>
          </a:p>
          <a:p>
            <a:pPr algn="just"/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 A{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("Hello");}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("Welcome");}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C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A,B{//suppose if it were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C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C();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obj.msg();//Now which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 method would be invoked?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However, Java supports multiple inheritance through interfaces, where a class can implement multiple interfaces.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Abstract Class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 class that is declared with the abstract keyword is known as an abstract class in Java.</a:t>
            </a: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It can have abstract and non-abstract methods (method with the body).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An abstract class in Java acts as a partially implemented class that itself cannot be instantiated.</a:t>
            </a: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exists only for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subclassing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purposes, and provides a template for its subcategories to follow.</a:t>
            </a: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Abstract classes can have implementations with abstract methods.</a:t>
            </a: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Abstract methods are declared to have no body, leaving their implementation to subclasses.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71414"/>
            <a:ext cx="8758270" cy="605474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Points to Remember</a:t>
            </a:r>
          </a:p>
          <a:p>
            <a:pPr algn="ctr"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An abstract class must be declared with an abstract keyword.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can have abstract and non-abstract methods.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cannot be instantiated.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can have constructors and static methods also.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can have final methods which will force the subclass not to change the body of the method.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Inheritance in Java is a mechanism in which one object acquires all the properties and behaviors of a parent object. 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idea behind inheritance in Java is that we can create new classes that are built upon existing classes. 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When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we inherit methods from an existing class, we can reuse methods and fields of the parent class. However, we can add new methods and fields in your current class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public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Shape 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double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area();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display() 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    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("This is a shape.");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 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abstract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Bike{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run();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Honda4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Bike{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run(){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("running safely");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Bike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=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Honda4();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obj.run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is a reference type that acts as a blueprint for classes. 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contains abstract methods (methods without a body) and constants. 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An interface is used to achieve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abstraction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and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multiple inheritance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in Java.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8577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Key Characteristics of an Interface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 Methods Only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By default, all methods in an interface are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 and abstract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(before Java 8).</a:t>
            </a:r>
          </a:p>
          <a:p>
            <a:pPr algn="just"/>
            <a:endParaRPr lang="en-US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Constant Fields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Variables in an interface are implicitly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public, static, and final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No Constructors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Interfaces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cannot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have constructors since they cannot be instantiated.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Multiple Inheritance Support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A class can implement multiple interfaces, overcoming Java’s limitation of single inheritance.</a:t>
            </a:r>
          </a:p>
          <a:p>
            <a:pPr algn="just"/>
            <a:endParaRPr lang="en-US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Implementation by Classes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A class must implement all methods of an interface unless it is an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 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Key Characteristics of an Interface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Defining an Interface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// Defining an interface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interface Animal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void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makeSound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}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// Implementing the interface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 Dog implements Animal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public void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makeSound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("Woof! Woof!");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public class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InterfaceExample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    Animal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myDog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= new Dog();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myDog.makeSound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 // Output: Woof! Woof!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he relationship between class and interfac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69465"/>
            <a:ext cx="6715172" cy="271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Multiple Inheritance in Java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Content Placeholder 3" descr=" multiple inheritance in java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950" y="2491581"/>
            <a:ext cx="68961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6437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interface Printable{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print();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Showable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show();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Why Do We Need Java Inheritance?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Code Reusability</a:t>
            </a:r>
          </a:p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Method Overriding</a:t>
            </a:r>
          </a:p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A7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implements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Printable,Showable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endParaRPr lang="en-US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print(){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("Hello");}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show(){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("Welcome");}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A7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=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A7();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obj.print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obj.show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9" y="428603"/>
          <a:ext cx="8115011" cy="5594340"/>
        </p:xfrm>
        <a:graphic>
          <a:graphicData uri="http://schemas.openxmlformats.org/drawingml/2006/table">
            <a:tbl>
              <a:tblPr/>
              <a:tblGrid>
                <a:gridCol w="2071693"/>
                <a:gridCol w="3021659"/>
                <a:gridCol w="3021659"/>
              </a:tblGrid>
              <a:tr h="46663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Points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9375" marB="7937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Abstract Class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79375" marB="7937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Interface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0" marR="0" marT="79375" marB="7937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4227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Definition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Cannot be instantiated; contains both abstract (without implementation) and concrete methods (with implementation)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Specifies a set of methods a class must implement; methods are abstract by default.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553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Implementation Method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Can have both implemented and abstract methods.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Methods are abstract by default; Java 8, can have default and static methods.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553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Inheritance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class can inherit from only one abstract class.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A class can implement multiple interfaces.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13903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Access Modifiers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Methods and properties can have any access modifier (public, protected, private).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Methods and properties are implicitly public.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553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Variables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Can have member variables (final, non-final, static, non-static).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Variables are implicitly public, static, and final (constants).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 Overriding in Java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If subclass (child class) has the same method as declared in the parent class, it is known as 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method overriding in Java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 other words, If a subclass provides the specific implementation of the method that has been declared by one of its parent class, it is known as method overriding.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Rules for Java Method Overriding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Same Method Name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 The overriding method in the subclass must have the same name as the method in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that it is overriding.</a:t>
            </a:r>
          </a:p>
          <a:p>
            <a:pPr algn="just"/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Same Parameters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 The overriding method must have the same number and types of parameters as the method in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 This ensures compatibility and consistency with the method signature defined in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IS-A Relationship (Inheritance):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 Method overriding requires an IS-A relationship between the subclass and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 This means that the subclass must inherit from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, either directly or indirectly, to override its methods.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Same Return Type :</a:t>
            </a:r>
            <a:r>
              <a:rPr lang="en-US" dirty="0" smtClean="0">
                <a:solidFill>
                  <a:schemeClr val="bg1"/>
                </a:solidFill>
              </a:rPr>
              <a:t> The return type of the overriding method can be the same as the return type of the overridden method in the </a:t>
            </a:r>
            <a:r>
              <a:rPr lang="en-US" dirty="0" err="1" smtClean="0">
                <a:solidFill>
                  <a:schemeClr val="bg1"/>
                </a:solidFill>
              </a:rPr>
              <a:t>superclass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Access Modifier Restrictions:</a:t>
            </a:r>
            <a:r>
              <a:rPr lang="en-US" dirty="0" smtClean="0">
                <a:solidFill>
                  <a:schemeClr val="bg1"/>
                </a:solidFill>
              </a:rPr>
              <a:t> The access modifier of the overriding method must be the same as or less restrictive than the access modifier of the overridden method in the </a:t>
            </a:r>
            <a:r>
              <a:rPr lang="en-US" dirty="0" err="1" smtClean="0">
                <a:solidFill>
                  <a:schemeClr val="bg1"/>
                </a:solidFill>
              </a:rPr>
              <a:t>superclass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No Final Methods:</a:t>
            </a:r>
            <a:r>
              <a:rPr lang="en-US" dirty="0" smtClean="0">
                <a:solidFill>
                  <a:schemeClr val="bg1"/>
                </a:solidFill>
              </a:rPr>
              <a:t> Methods declared as final in the </a:t>
            </a:r>
            <a:r>
              <a:rPr lang="en-US" dirty="0" err="1" smtClean="0">
                <a:solidFill>
                  <a:schemeClr val="bg1"/>
                </a:solidFill>
              </a:rPr>
              <a:t>superclass</a:t>
            </a:r>
            <a:r>
              <a:rPr lang="en-US" dirty="0" smtClean="0">
                <a:solidFill>
                  <a:schemeClr val="bg1"/>
                </a:solidFill>
              </a:rPr>
              <a:t> cannot be overridden in the subclass. This is because final methods cannot be modified or extended.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No Static Methods:</a:t>
            </a:r>
            <a:r>
              <a:rPr lang="en-US" dirty="0" smtClean="0">
                <a:solidFill>
                  <a:schemeClr val="bg1"/>
                </a:solidFill>
              </a:rPr>
              <a:t> Static methods in Java are resolved at compile time and cannot be overridden. Instead, they are hidden in the subclass if a method with the same signature is defined in the subclass.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 Vehicle{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run(){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("Vehicle is running");}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 Bike2 </a:t>
            </a:r>
            <a:r>
              <a:rPr lang="en-US" b="1" dirty="0" smtClean="0">
                <a:solidFill>
                  <a:schemeClr val="bg1"/>
                </a:solidFill>
              </a:rPr>
              <a:t>extends</a:t>
            </a:r>
            <a:r>
              <a:rPr lang="en-US" dirty="0" smtClean="0">
                <a:solidFill>
                  <a:schemeClr val="bg1"/>
                </a:solidFill>
              </a:rPr>
              <a:t> Vehicle{  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run(){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("Bike is running safely");}    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main(String 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[]){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Bike2 </a:t>
            </a:r>
            <a:r>
              <a:rPr lang="en-US" dirty="0" err="1" smtClean="0">
                <a:solidFill>
                  <a:schemeClr val="bg1"/>
                </a:solidFill>
              </a:rPr>
              <a:t>obj</a:t>
            </a:r>
            <a:r>
              <a:rPr lang="en-US" dirty="0" smtClean="0">
                <a:solidFill>
                  <a:schemeClr val="bg1"/>
                </a:solidFill>
              </a:rPr>
              <a:t> = 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Bike2();//creating object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  <a:r>
              <a:rPr lang="en-US" dirty="0" err="1" smtClean="0">
                <a:solidFill>
                  <a:schemeClr val="bg1"/>
                </a:solidFill>
              </a:rPr>
              <a:t>obj.run</a:t>
            </a:r>
            <a:r>
              <a:rPr lang="en-US" dirty="0" smtClean="0">
                <a:solidFill>
                  <a:schemeClr val="bg1"/>
                </a:solidFill>
              </a:rPr>
              <a:t>();//calling method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}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4257676" cy="63579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class Bank{    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getRateOfInterest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	return</a:t>
            </a:r>
            <a:r>
              <a:rPr lang="en-US" sz="2000" dirty="0" smtClean="0">
                <a:solidFill>
                  <a:schemeClr val="bg1"/>
                </a:solidFill>
              </a:rPr>
              <a:t> 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}   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  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class</a:t>
            </a:r>
            <a:r>
              <a:rPr lang="en-US" sz="2000" dirty="0" smtClean="0">
                <a:solidFill>
                  <a:schemeClr val="bg1"/>
                </a:solidFill>
              </a:rPr>
              <a:t> SBI </a:t>
            </a:r>
            <a:r>
              <a:rPr lang="en-US" sz="2000" b="1" dirty="0" smtClean="0">
                <a:solidFill>
                  <a:schemeClr val="bg1"/>
                </a:solidFill>
              </a:rPr>
              <a:t>extends</a:t>
            </a:r>
            <a:r>
              <a:rPr lang="en-US" sz="2000" dirty="0" smtClean="0">
                <a:solidFill>
                  <a:schemeClr val="bg1"/>
                </a:solidFill>
              </a:rPr>
              <a:t> Bank{    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getRateOfInterest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	return</a:t>
            </a:r>
            <a:r>
              <a:rPr lang="en-US" sz="2000" dirty="0" smtClean="0">
                <a:solidFill>
                  <a:schemeClr val="bg1"/>
                </a:solidFill>
              </a:rPr>
              <a:t> 8;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}   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    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6314" y="357166"/>
            <a:ext cx="4257676" cy="63579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class ICICI extends Bank{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getRateOfInterest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{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	return 7;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}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}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class AXIS extends Bank{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getRateOfInterest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{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	return 9;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}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}    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 Test2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{  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		public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main(String 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[]){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SBI s=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SBI();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ICICI 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ICICI();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AXIS a=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AXIS();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s.o.p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s.getRateOfInterest</a:t>
            </a:r>
            <a:r>
              <a:rPr lang="en-US" dirty="0" smtClean="0">
                <a:solidFill>
                  <a:schemeClr val="bg1"/>
                </a:solidFill>
              </a:rPr>
              <a:t>());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s.o.p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i.getRateOfInterest</a:t>
            </a:r>
            <a:r>
              <a:rPr lang="en-US" dirty="0" smtClean="0">
                <a:solidFill>
                  <a:schemeClr val="bg1"/>
                </a:solidFill>
              </a:rPr>
              <a:t>());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s.o.p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a.getRateOfInterest</a:t>
            </a:r>
            <a:r>
              <a:rPr lang="en-US" dirty="0" smtClean="0">
                <a:solidFill>
                  <a:schemeClr val="bg1"/>
                </a:solidFill>
              </a:rPr>
              <a:t>());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Class and Overriding Its Methods in 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In Java, the Object class is the root of the class hierarchy. Every class in Java </a:t>
            </a:r>
            <a:r>
              <a:rPr lang="en-US" b="1" dirty="0" smtClean="0">
                <a:solidFill>
                  <a:schemeClr val="bg1"/>
                </a:solidFill>
              </a:rPr>
              <a:t>implicitly</a:t>
            </a:r>
            <a:r>
              <a:rPr lang="en-US" dirty="0" smtClean="0">
                <a:solidFill>
                  <a:schemeClr val="bg1"/>
                </a:solidFill>
              </a:rPr>
              <a:t> inherits from the Object class.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It is part of </a:t>
            </a:r>
            <a:r>
              <a:rPr lang="en-US" dirty="0" err="1" smtClean="0">
                <a:solidFill>
                  <a:schemeClr val="bg1"/>
                </a:solidFill>
              </a:rPr>
              <a:t>java.lang</a:t>
            </a:r>
            <a:r>
              <a:rPr lang="en-US" dirty="0" smtClean="0">
                <a:solidFill>
                  <a:schemeClr val="bg1"/>
                </a:solidFill>
              </a:rPr>
              <a:t> package and provides default implementations of fundamental methods that every Java object inherits.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Common Methods of the Object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Method Signature			Purpose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		Returns a string representation of the object.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public </a:t>
            </a:r>
            <a:r>
              <a:rPr lang="en-US" sz="1600" dirty="0" err="1" smtClean="0">
                <a:solidFill>
                  <a:schemeClr val="bg1"/>
                </a:solidFill>
              </a:rPr>
              <a:t>boolean</a:t>
            </a:r>
            <a:r>
              <a:rPr lang="en-US" sz="1600" dirty="0" smtClean="0">
                <a:solidFill>
                  <a:schemeClr val="bg1"/>
                </a:solidFill>
              </a:rPr>
              <a:t> equals(Object </a:t>
            </a:r>
            <a:r>
              <a:rPr lang="en-US" sz="1600" dirty="0" err="1" smtClean="0">
                <a:solidFill>
                  <a:schemeClr val="bg1"/>
                </a:solidFill>
              </a:rPr>
              <a:t>obj</a:t>
            </a:r>
            <a:r>
              <a:rPr lang="en-US" sz="1600" dirty="0" smtClean="0">
                <a:solidFill>
                  <a:schemeClr val="bg1"/>
                </a:solidFill>
              </a:rPr>
              <a:t>)                  Checks if two objects are equal.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public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hashCode</a:t>
            </a:r>
            <a:r>
              <a:rPr lang="en-US" sz="1600" dirty="0" smtClean="0">
                <a:solidFill>
                  <a:schemeClr val="bg1"/>
                </a:solidFill>
              </a:rPr>
              <a:t>()		                  Returns a hash code for the object.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protected Object clone()	                 Creates a new object that is a copy of the original.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protected void finalize()                      Called by the garbage collector before an object is destroyed.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syntax of Java Inheritance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 Subclass-name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-name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//methods and fields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Overriding </a:t>
            </a:r>
            <a:r>
              <a:rPr lang="en-US" dirty="0" err="1" smtClean="0">
                <a:solidFill>
                  <a:schemeClr val="bg1"/>
                </a:solidFill>
              </a:rPr>
              <a:t>toString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Employee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String name;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id;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Employee(String name,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id)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this.name = name;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this.id = id;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// Overriding </a:t>
            </a:r>
            <a:r>
              <a:rPr lang="en-US" dirty="0" err="1" smtClean="0">
                <a:solidFill>
                  <a:schemeClr val="bg1"/>
                </a:solidFill>
              </a:rPr>
              <a:t>toString</a:t>
            </a:r>
            <a:r>
              <a:rPr lang="en-US" dirty="0" smtClean="0">
                <a:solidFill>
                  <a:schemeClr val="bg1"/>
                </a:solidFill>
              </a:rPr>
              <a:t>() method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@Override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String </a:t>
            </a:r>
            <a:r>
              <a:rPr lang="en-US" dirty="0" err="1" smtClean="0">
                <a:solidFill>
                  <a:schemeClr val="bg1"/>
                </a:solidFill>
              </a:rPr>
              <a:t>toString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return "Employee{name='" + name + "', id=" + id + "}";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0782" y="1785926"/>
            <a:ext cx="31290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826" y="178592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43636" y="1643050"/>
            <a:ext cx="56864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571480"/>
            <a:ext cx="8229600" cy="4525963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public class </a:t>
            </a:r>
            <a:r>
              <a:rPr lang="en-US" sz="2800" dirty="0" err="1" smtClean="0">
                <a:solidFill>
                  <a:schemeClr val="bg1"/>
                </a:solidFill>
              </a:rPr>
              <a:t>ToStringExample</a:t>
            </a:r>
            <a:r>
              <a:rPr lang="en-US" sz="2800" dirty="0" smtClean="0">
                <a:solidFill>
                  <a:schemeClr val="bg1"/>
                </a:solidFill>
              </a:rPr>
              <a:t> {</a:t>
            </a: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800" dirty="0" err="1" smtClean="0">
                <a:solidFill>
                  <a:schemeClr val="bg1"/>
                </a:solidFill>
              </a:rPr>
              <a:t>args</a:t>
            </a:r>
            <a:r>
              <a:rPr lang="en-US" sz="2800" dirty="0" smtClean="0">
                <a:solidFill>
                  <a:schemeClr val="bg1"/>
                </a:solidFill>
              </a:rPr>
              <a:t>) {</a:t>
            </a:r>
          </a:p>
          <a:p>
            <a:pPr lvl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Employee </a:t>
            </a:r>
            <a:r>
              <a:rPr lang="en-US" sz="2800" dirty="0" err="1" smtClean="0">
                <a:solidFill>
                  <a:schemeClr val="bg1"/>
                </a:solidFill>
              </a:rPr>
              <a:t>emp</a:t>
            </a:r>
            <a:r>
              <a:rPr lang="en-US" sz="2800" dirty="0" smtClean="0">
                <a:solidFill>
                  <a:schemeClr val="bg1"/>
                </a:solidFill>
              </a:rPr>
              <a:t> = new Employee("John", 101);</a:t>
            </a:r>
          </a:p>
          <a:p>
            <a:pPr lvl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</a:t>
            </a:r>
            <a:r>
              <a:rPr lang="en-US" sz="2800" dirty="0" err="1" smtClean="0">
                <a:solidFill>
                  <a:schemeClr val="bg1"/>
                </a:solidFill>
              </a:rPr>
              <a:t>S.o.p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</a:rPr>
              <a:t>emp</a:t>
            </a:r>
            <a:r>
              <a:rPr lang="en-US" sz="2800" dirty="0" smtClean="0">
                <a:solidFill>
                  <a:schemeClr val="bg1"/>
                </a:solidFill>
              </a:rPr>
              <a:t>); </a:t>
            </a: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}</a:t>
            </a: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Overriding equals()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equals() method checks if two objects are </a:t>
            </a:r>
            <a:r>
              <a:rPr lang="en-US" b="1" dirty="0" smtClean="0">
                <a:solidFill>
                  <a:schemeClr val="bg1"/>
                </a:solidFill>
              </a:rPr>
              <a:t>equal</a:t>
            </a:r>
            <a:r>
              <a:rPr lang="en-US" dirty="0" smtClean="0">
                <a:solidFill>
                  <a:schemeClr val="bg1"/>
                </a:solidFill>
              </a:rPr>
              <a:t>. By default, it compares object references.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We override it to compare objects based on their </a:t>
            </a:r>
            <a:r>
              <a:rPr lang="en-US" b="1" dirty="0" smtClean="0">
                <a:solidFill>
                  <a:schemeClr val="bg1"/>
                </a:solidFill>
              </a:rPr>
              <a:t>fields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2"/>
            <a:ext cx="5715008" cy="591187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Person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String name;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Person(String name)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this.name = name;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@Override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equals(Object </a:t>
            </a:r>
            <a:r>
              <a:rPr lang="en-US" dirty="0" err="1" smtClean="0">
                <a:solidFill>
                  <a:schemeClr val="bg1"/>
                </a:solidFill>
              </a:rPr>
              <a:t>obj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       Person p = (Person) </a:t>
            </a:r>
            <a:r>
              <a:rPr lang="en-US" dirty="0" err="1" smtClean="0">
                <a:solidFill>
                  <a:schemeClr val="bg1"/>
                </a:solidFill>
              </a:rPr>
              <a:t>obj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return </a:t>
            </a:r>
            <a:r>
              <a:rPr lang="en-US" dirty="0" err="1" smtClean="0">
                <a:solidFill>
                  <a:schemeClr val="bg1"/>
                </a:solidFill>
              </a:rPr>
              <a:t>this.name.equals</a:t>
            </a:r>
            <a:r>
              <a:rPr lang="en-US" dirty="0" smtClean="0">
                <a:solidFill>
                  <a:schemeClr val="bg1"/>
                </a:solidFill>
              </a:rPr>
              <a:t>(p.name);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2132" y="214290"/>
            <a:ext cx="3971924" cy="5911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EqualsExample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static void main(String[]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p1 = new Person("Alice");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p2 = new Person("Alice");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p3 = new Person("Bob");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(p1.equals(p2));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(p1.equals(p3));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Overriding finalize()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finalize() method is called before an object is destroyed by the garbage collector.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It can be used to release resources.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Employee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id;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Employee(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id)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this.id = id;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@Override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protected void finalize() throws </a:t>
            </a:r>
            <a:r>
              <a:rPr lang="en-US" dirty="0" err="1" smtClean="0">
                <a:solidFill>
                  <a:schemeClr val="bg1"/>
                </a:solidFill>
              </a:rPr>
              <a:t>Throwable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("Employee object with id " + id + " is being garbage collected.");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FinalizeExample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Employee </a:t>
            </a:r>
            <a:r>
              <a:rPr lang="en-US" dirty="0" err="1" smtClean="0">
                <a:solidFill>
                  <a:schemeClr val="bg1"/>
                </a:solidFill>
              </a:rPr>
              <a:t>emp</a:t>
            </a:r>
            <a:r>
              <a:rPr lang="en-US" dirty="0" smtClean="0">
                <a:solidFill>
                  <a:schemeClr val="bg1"/>
                </a:solidFill>
              </a:rPr>
              <a:t> = new Employee(106);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emp</a:t>
            </a:r>
            <a:r>
              <a:rPr lang="en-US" dirty="0" smtClean="0">
                <a:solidFill>
                  <a:schemeClr val="bg1"/>
                </a:solidFill>
              </a:rPr>
              <a:t> = null; // Make eligible for garbage collection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System.gc</a:t>
            </a:r>
            <a:r>
              <a:rPr lang="en-US" dirty="0" smtClean="0">
                <a:solidFill>
                  <a:schemeClr val="bg1"/>
                </a:solidFill>
              </a:rPr>
              <a:t>(); // Request JVM to run garbage collector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Overriding </a:t>
            </a:r>
            <a:r>
              <a:rPr lang="en-US" dirty="0" err="1" smtClean="0">
                <a:solidFill>
                  <a:schemeClr val="bg1"/>
                </a:solidFill>
              </a:rPr>
              <a:t>hashcode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 method in Java returns an integer that represents an object’s memory address or a computed hash value.</a:t>
            </a:r>
          </a:p>
          <a:p>
            <a:pPr algn="just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It is primarily used in hash-based collections like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HashMap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HashSet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HashTable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for efficient storage and retrieval of objects.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Why Override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()?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When you override equals(), you must also override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 to maintain consistency. According to Java's contract:</a:t>
            </a:r>
          </a:p>
          <a:p>
            <a:pPr lvl="1"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If two objects are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equal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(equals() returns true), their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hash codes must be the same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1"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If two objects are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not equal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their hash codes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be different (but not necessarily).</a:t>
            </a:r>
          </a:p>
          <a:p>
            <a:pPr algn="just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4000528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class Person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id;</a:t>
            </a:r>
          </a:p>
          <a:p>
            <a:pPr>
              <a:buNone/>
            </a:pP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public Person(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id)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this.id = id;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@Override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public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return id;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// Simple hash function using ID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4876" y="285728"/>
            <a:ext cx="4972056" cy="591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Main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static void main(String[]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p1 = new Person(101);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p2 = new Person(102);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s.o.p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("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HashCode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p1: " + p1.hashCode());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s.o.p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("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of p2: " + p2.hashCode());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 Package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A </a:t>
            </a:r>
            <a:r>
              <a:rPr lang="en-US" b="1" dirty="0" smtClean="0">
                <a:solidFill>
                  <a:schemeClr val="bg1"/>
                </a:solidFill>
              </a:rPr>
              <a:t>java package</a:t>
            </a:r>
            <a:r>
              <a:rPr lang="en-US" dirty="0" smtClean="0">
                <a:solidFill>
                  <a:schemeClr val="bg1"/>
                </a:solidFill>
              </a:rPr>
              <a:t> is a group of similar types of classes, interfaces and sub-packages.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Package in java can be categorized in two form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built-in package 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user-defined package.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heritance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214422"/>
            <a:ext cx="3714776" cy="47411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Packages are used for: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Prevent </a:t>
            </a:r>
            <a:r>
              <a:rPr lang="en-US" b="1" dirty="0" smtClean="0">
                <a:solidFill>
                  <a:schemeClr val="bg1"/>
                </a:solidFill>
              </a:rPr>
              <a:t>naming conflicts </a:t>
            </a:r>
            <a:r>
              <a:rPr lang="en-US" dirty="0" smtClean="0">
                <a:solidFill>
                  <a:schemeClr val="bg1"/>
                </a:solidFill>
              </a:rPr>
              <a:t>by allowing classes with the same name to exist in different </a:t>
            </a:r>
            <a:r>
              <a:rPr lang="en-US" dirty="0" err="1" smtClean="0">
                <a:solidFill>
                  <a:schemeClr val="bg1"/>
                </a:solidFill>
              </a:rPr>
              <a:t>packages,like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err="1" smtClean="0">
                <a:solidFill>
                  <a:schemeClr val="bg1"/>
                </a:solidFill>
              </a:rPr>
              <a:t>college.staff.cse.Employee</a:t>
            </a:r>
            <a:r>
              <a:rPr lang="en-US" dirty="0" smtClean="0">
                <a:solidFill>
                  <a:schemeClr val="bg1"/>
                </a:solidFill>
              </a:rPr>
              <a:t> and </a:t>
            </a:r>
            <a:r>
              <a:rPr lang="en-US" b="1" dirty="0" err="1" smtClean="0">
                <a:solidFill>
                  <a:schemeClr val="bg1"/>
                </a:solidFill>
              </a:rPr>
              <a:t>college.staff.ee.Employee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They make it easier to organize, locate, and use classes, interfaces, and other components.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6357982"/>
          </a:xfrm>
        </p:spPr>
        <p:txBody>
          <a:bodyPr/>
          <a:lstStyle/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Packages also provide controlled access for Protected members that are accessible within the same package and by subclasses.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Also for default members (no access </a:t>
            </a:r>
            <a:r>
              <a:rPr lang="en-US" dirty="0" err="1" smtClean="0">
                <a:solidFill>
                  <a:schemeClr val="bg1"/>
                </a:solidFill>
              </a:rPr>
              <a:t>specifier</a:t>
            </a:r>
            <a:r>
              <a:rPr lang="en-US" dirty="0" smtClean="0">
                <a:solidFill>
                  <a:schemeClr val="bg1"/>
                </a:solidFill>
              </a:rPr>
              <a:t>) that are accessible only within the same package.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Working of Java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dirty="0" smtClean="0">
                <a:solidFill>
                  <a:schemeClr val="bg1"/>
                </a:solidFill>
              </a:rPr>
              <a:t>Directory Structure: </a:t>
            </a:r>
            <a:r>
              <a:rPr lang="en-US" dirty="0" smtClean="0">
                <a:solidFill>
                  <a:schemeClr val="bg1"/>
                </a:solidFill>
              </a:rPr>
              <a:t>Package names and directory structures are closely related. 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For example, if a package name is </a:t>
            </a:r>
            <a:r>
              <a:rPr lang="en-US" b="1" dirty="0" err="1" smtClean="0">
                <a:solidFill>
                  <a:schemeClr val="bg1"/>
                </a:solidFill>
              </a:rPr>
              <a:t>college.staff.cse</a:t>
            </a:r>
            <a:r>
              <a:rPr lang="en-US" dirty="0" smtClean="0">
                <a:solidFill>
                  <a:schemeClr val="bg1"/>
                </a:solidFill>
              </a:rPr>
              <a:t>, then three directories are, </a:t>
            </a:r>
            <a:r>
              <a:rPr lang="en-US" b="1" dirty="0" smtClean="0">
                <a:solidFill>
                  <a:schemeClr val="bg1"/>
                </a:solidFill>
              </a:rPr>
              <a:t>college, staff, and </a:t>
            </a:r>
            <a:r>
              <a:rPr lang="en-US" b="1" dirty="0" err="1" smtClean="0">
                <a:solidFill>
                  <a:schemeClr val="bg1"/>
                </a:solidFill>
              </a:rPr>
              <a:t>cse</a:t>
            </a:r>
            <a:r>
              <a:rPr lang="en-US" dirty="0" smtClean="0">
                <a:solidFill>
                  <a:schemeClr val="bg1"/>
                </a:solidFill>
              </a:rPr>
              <a:t>, where </a:t>
            </a:r>
            <a:r>
              <a:rPr lang="en-US" b="1" dirty="0" err="1" smtClean="0">
                <a:solidFill>
                  <a:schemeClr val="bg1"/>
                </a:solidFill>
              </a:rPr>
              <a:t>cse</a:t>
            </a:r>
            <a:r>
              <a:rPr lang="en-US" dirty="0" smtClean="0">
                <a:solidFill>
                  <a:schemeClr val="bg1"/>
                </a:solidFill>
              </a:rPr>
              <a:t> is inside staff, and staff is inside the college.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Built-in Packages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Some of the commonly used built-in packages are: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b="1" u="sng" dirty="0" err="1" smtClean="0">
                <a:hlinkClick r:id="rId2"/>
              </a:rPr>
              <a:t>java.lang</a:t>
            </a:r>
            <a:r>
              <a:rPr lang="en-US" b="1" dirty="0" smtClean="0"/>
              <a:t>: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Contains language support classes(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e.g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classes which defines primitive data types, math operations). This package is automatically imported.</a:t>
            </a:r>
            <a:endParaRPr lang="en-US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b="1" u="sng" dirty="0" smtClean="0">
                <a:hlinkClick r:id="rId3"/>
              </a:rPr>
              <a:t>java.io: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Contains classes for supporting input / output operations.</a:t>
            </a:r>
          </a:p>
          <a:p>
            <a:pPr algn="just" fontAlgn="base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 fontAlgn="base"/>
            <a:r>
              <a:rPr lang="en-US" b="1" u="sng" dirty="0" err="1" smtClean="0">
                <a:hlinkClick r:id="rId4"/>
              </a:rPr>
              <a:t>java.util</a:t>
            </a:r>
            <a:r>
              <a:rPr lang="en-US" b="1" dirty="0" smtClean="0"/>
              <a:t>: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Contains utility classes which implement data structures like Linked List, Dictionary and support ; for Date / Time operations.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 algn="just" fontAlgn="base"/>
            <a:r>
              <a:rPr lang="en-US" b="1" u="sng" dirty="0" err="1" smtClean="0">
                <a:hlinkClick r:id="rId2"/>
              </a:rPr>
              <a:t>java.applet</a:t>
            </a:r>
            <a:r>
              <a:rPr lang="en-US" b="1" u="sng" dirty="0" smtClean="0">
                <a:hlinkClick r:id="rId2"/>
              </a:rPr>
              <a:t>: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Contains classes for creating Applets.</a:t>
            </a:r>
          </a:p>
          <a:p>
            <a:pPr algn="just" fontAlgn="base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 fontAlgn="base"/>
            <a:r>
              <a:rPr lang="en-US" b="1" u="sng" dirty="0" smtClean="0">
                <a:hlinkClick r:id="rId3"/>
              </a:rPr>
              <a:t>java.awt:</a:t>
            </a:r>
            <a:r>
              <a:rPr lang="en-US" b="1" u="sn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 classes for implementing the components for graphical user interfaces (like button , ;menus etc). </a:t>
            </a:r>
            <a:r>
              <a:rPr lang="en-US" dirty="0" smtClean="0"/>
              <a:t>)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b="1" u="sng" dirty="0" smtClean="0">
                <a:hlinkClick r:id="rId3"/>
              </a:rPr>
              <a:t>java.net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 classes for supporting networking operations.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ackage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339312" cy="50313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access package from another package?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three ways to access the package from outside the package.</a:t>
            </a:r>
          </a:p>
          <a:p>
            <a:pPr fontAlgn="base">
              <a:buNone/>
            </a:pPr>
            <a:r>
              <a:rPr lang="en-US" b="1" dirty="0" smtClean="0">
                <a:solidFill>
                  <a:schemeClr val="bg1"/>
                </a:solidFill>
              </a:rPr>
              <a:t>1. Import a specific class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 fontAlgn="base"/>
            <a:r>
              <a:rPr lang="en-US" dirty="0" smtClean="0">
                <a:solidFill>
                  <a:schemeClr val="bg1"/>
                </a:solidFill>
              </a:rPr>
              <a:t>import </a:t>
            </a:r>
            <a:r>
              <a:rPr lang="en-US" dirty="0" err="1" smtClean="0">
                <a:solidFill>
                  <a:schemeClr val="bg1"/>
                </a:solidFill>
              </a:rPr>
              <a:t>java.util.Vector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</a:p>
          <a:p>
            <a:pPr lvl="1" fontAlgn="base"/>
            <a:endParaRPr lang="en-US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US" b="1" dirty="0" smtClean="0">
                <a:solidFill>
                  <a:schemeClr val="bg1"/>
                </a:solidFill>
              </a:rPr>
              <a:t>2. Import all classes from a package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 fontAlgn="base"/>
            <a:r>
              <a:rPr lang="en-US" dirty="0" smtClean="0">
                <a:solidFill>
                  <a:schemeClr val="bg1"/>
                </a:solidFill>
              </a:rPr>
              <a:t>import </a:t>
            </a:r>
            <a:r>
              <a:rPr lang="en-US" dirty="0" err="1" smtClean="0">
                <a:solidFill>
                  <a:schemeClr val="bg1"/>
                </a:solidFill>
              </a:rPr>
              <a:t>java.util</a:t>
            </a:r>
            <a:r>
              <a:rPr lang="en-US" dirty="0" smtClean="0">
                <a:solidFill>
                  <a:schemeClr val="bg1"/>
                </a:solidFill>
              </a:rPr>
              <a:t>.*; </a:t>
            </a:r>
          </a:p>
          <a:p>
            <a:pPr lvl="1" algn="just" fontAlgn="base"/>
            <a:r>
              <a:rPr lang="en-US" dirty="0" smtClean="0">
                <a:solidFill>
                  <a:schemeClr val="bg1"/>
                </a:solidFill>
              </a:rPr>
              <a:t>Note : This imports all classes and interfaces from the </a:t>
            </a:r>
            <a:r>
              <a:rPr lang="en-US" dirty="0" err="1" smtClean="0">
                <a:solidFill>
                  <a:schemeClr val="bg1"/>
                </a:solidFill>
              </a:rPr>
              <a:t>java.util</a:t>
            </a:r>
            <a:r>
              <a:rPr lang="en-US" dirty="0" smtClean="0">
                <a:solidFill>
                  <a:schemeClr val="bg1"/>
                </a:solidFill>
              </a:rPr>
              <a:t> package but does not include sub-packages.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3. Using fully qualified name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Ex. </a:t>
            </a:r>
            <a:r>
              <a:rPr lang="en-US" sz="2400" dirty="0" err="1" smtClean="0">
                <a:solidFill>
                  <a:schemeClr val="bg1"/>
                </a:solidFill>
              </a:rPr>
              <a:t>Java.util.Scanner</a:t>
            </a:r>
            <a:r>
              <a:rPr lang="en-US" sz="2400" dirty="0" smtClean="0">
                <a:solidFill>
                  <a:schemeClr val="bg1"/>
                </a:solidFill>
              </a:rPr>
              <a:t> sc = new </a:t>
            </a:r>
            <a:r>
              <a:rPr lang="en-US" sz="2400" dirty="0" err="1" smtClean="0">
                <a:solidFill>
                  <a:schemeClr val="bg1"/>
                </a:solidFill>
              </a:rPr>
              <a:t>java.util.Scanner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System.in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lvl="1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If you use fully qualified name then only declared class of this package will be accessible. </a:t>
            </a:r>
          </a:p>
          <a:p>
            <a:pPr marL="971550" lvl="1" indent="-514350" algn="just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Now there is no need to import. </a:t>
            </a:r>
          </a:p>
          <a:p>
            <a:pPr marL="971550" lvl="1" indent="-514350" algn="just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But you need to use fully qualified name every time when you are accessing the class or interface.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User-defined Packages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>
                <a:solidFill>
                  <a:schemeClr val="bg1"/>
                </a:solidFill>
              </a:rPr>
              <a:t>1. Create the Package:</a:t>
            </a:r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First we create a directory </a:t>
            </a:r>
            <a:r>
              <a:rPr lang="en-US" b="1" dirty="0" err="1" smtClean="0">
                <a:solidFill>
                  <a:schemeClr val="bg1"/>
                </a:solidFill>
              </a:rPr>
              <a:t>myPackage</a:t>
            </a:r>
            <a:r>
              <a:rPr lang="en-US" dirty="0" smtClean="0">
                <a:solidFill>
                  <a:schemeClr val="bg1"/>
                </a:solidFill>
              </a:rPr>
              <a:t> (name should be same as the name of the package).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Then create the </a:t>
            </a:r>
            <a:r>
              <a:rPr lang="en-US" b="1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 inside the directory with the first statement being the </a:t>
            </a:r>
            <a:r>
              <a:rPr lang="en-US" b="1" dirty="0" smtClean="0">
                <a:solidFill>
                  <a:schemeClr val="bg1"/>
                </a:solidFill>
              </a:rPr>
              <a:t>package names.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Name of the package must be same as the directory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under which this file is saved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package </a:t>
            </a:r>
            <a:r>
              <a:rPr lang="en-US" dirty="0" err="1" smtClean="0">
                <a:solidFill>
                  <a:schemeClr val="bg1"/>
                </a:solidFill>
              </a:rPr>
              <a:t>myPackage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void </a:t>
            </a:r>
            <a:r>
              <a:rPr lang="en-US" dirty="0" err="1" smtClean="0">
                <a:solidFill>
                  <a:schemeClr val="bg1"/>
                </a:solidFill>
              </a:rPr>
              <a:t>getNames</a:t>
            </a:r>
            <a:r>
              <a:rPr lang="en-US" dirty="0" smtClean="0">
                <a:solidFill>
                  <a:schemeClr val="bg1"/>
                </a:solidFill>
              </a:rPr>
              <a:t>(String s)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{   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(s);   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class Employee{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salary=40000;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Programmer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Employee{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err="1" smtClean="0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bonus=10000;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sz="2800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  Programmer p=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Programmer();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  </a:t>
            </a:r>
            <a:r>
              <a:rPr lang="en-US" sz="2800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2">
                    <a:lumMod val="90000"/>
                  </a:schemeClr>
                </a:solidFill>
              </a:rPr>
              <a:t>p.salary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);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  </a:t>
            </a:r>
            <a:r>
              <a:rPr lang="en-US" sz="2800" dirty="0" err="1" smtClean="0">
                <a:solidFill>
                  <a:schemeClr val="bg2">
                    <a:lumMod val="90000"/>
                  </a:schemeClr>
                </a:solidFill>
              </a:rPr>
              <a:t>System.out.printlnp.bonus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);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2. Use the Class in Program: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1180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import '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' class from 'names' </a:t>
            </a:r>
            <a:r>
              <a:rPr lang="en-US" dirty="0" err="1" smtClean="0">
                <a:solidFill>
                  <a:schemeClr val="bg1"/>
                </a:solidFill>
              </a:rPr>
              <a:t>myPackage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import </a:t>
            </a:r>
            <a:r>
              <a:rPr lang="en-US" dirty="0" err="1" smtClean="0">
                <a:solidFill>
                  <a:schemeClr val="bg1"/>
                </a:solidFill>
              </a:rPr>
              <a:t>myPackage.MyClass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Geeks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public static void main(String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[]) {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// Initializing the String variable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// with a value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String s </a:t>
            </a:r>
            <a:r>
              <a:rPr lang="en-US" smtClean="0">
                <a:solidFill>
                  <a:schemeClr val="bg1"/>
                </a:solidFill>
              </a:rPr>
              <a:t>= “Hello";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// Creating an instance of class 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// the package.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 o = new 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o.getNames</a:t>
            </a:r>
            <a:r>
              <a:rPr lang="en-US" dirty="0" smtClean="0">
                <a:solidFill>
                  <a:schemeClr val="bg1"/>
                </a:solidFill>
              </a:rPr>
              <a:t>(s);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Types of inheritance in Jav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6929486" cy="379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ultiple inheritance in Jav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668657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7151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eat(){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("eating...");}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Dog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bark(){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("barking...");}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BabyDog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Dog{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weep(){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("weeping...");}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rgbClr val="FFED73"/>
      </a:lt1>
      <a:dk2>
        <a:srgbClr val="575F6D"/>
      </a:dk2>
      <a:lt2>
        <a:srgbClr val="FFF39D"/>
      </a:lt2>
      <a:accent1>
        <a:srgbClr val="FFF4AB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1722</Words>
  <Application>Microsoft Office PowerPoint</Application>
  <PresentationFormat>On-screen Show (4:3)</PresentationFormat>
  <Paragraphs>474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Inheritance in JAVA</vt:lpstr>
      <vt:lpstr>Slide 2</vt:lpstr>
      <vt:lpstr>Why Do We Need Java Inheritance?</vt:lpstr>
      <vt:lpstr>The syntax of Java Inheritance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Why multiple inheritance is not supported in Java? </vt:lpstr>
      <vt:lpstr>Slide 14</vt:lpstr>
      <vt:lpstr>Slide 15</vt:lpstr>
      <vt:lpstr>Slide 16</vt:lpstr>
      <vt:lpstr>Abstract Class</vt:lpstr>
      <vt:lpstr>Slide 18</vt:lpstr>
      <vt:lpstr>Slide 19</vt:lpstr>
      <vt:lpstr>Slide 20</vt:lpstr>
      <vt:lpstr>Slide 21</vt:lpstr>
      <vt:lpstr>Interface</vt:lpstr>
      <vt:lpstr>Key Characteristics of an Interface</vt:lpstr>
      <vt:lpstr>Key Characteristics of an Interface</vt:lpstr>
      <vt:lpstr>Defining an Interface</vt:lpstr>
      <vt:lpstr>Slide 26</vt:lpstr>
      <vt:lpstr>Slide 27</vt:lpstr>
      <vt:lpstr>Multiple Inheritance in Java</vt:lpstr>
      <vt:lpstr>Slide 29</vt:lpstr>
      <vt:lpstr>Slide 30</vt:lpstr>
      <vt:lpstr>Slide 31</vt:lpstr>
      <vt:lpstr>Method Overriding in Java</vt:lpstr>
      <vt:lpstr>Rules for Java Method Overriding</vt:lpstr>
      <vt:lpstr>Slide 34</vt:lpstr>
      <vt:lpstr>Slide 35</vt:lpstr>
      <vt:lpstr>Slide 36</vt:lpstr>
      <vt:lpstr>Slide 37</vt:lpstr>
      <vt:lpstr>Object Class and Overriding Its Methods in Java</vt:lpstr>
      <vt:lpstr>Common Methods of the Object Class</vt:lpstr>
      <vt:lpstr>Overriding toString()</vt:lpstr>
      <vt:lpstr>Slide 41</vt:lpstr>
      <vt:lpstr>Overriding equals()</vt:lpstr>
      <vt:lpstr>Slide 43</vt:lpstr>
      <vt:lpstr>Overriding finalize()</vt:lpstr>
      <vt:lpstr>Slide 45</vt:lpstr>
      <vt:lpstr>Overriding hashcode()</vt:lpstr>
      <vt:lpstr>Why Override hashCode()?</vt:lpstr>
      <vt:lpstr>Slide 48</vt:lpstr>
      <vt:lpstr>Java Package</vt:lpstr>
      <vt:lpstr>Packages are used for:</vt:lpstr>
      <vt:lpstr>Slide 51</vt:lpstr>
      <vt:lpstr>Working of Java Packages</vt:lpstr>
      <vt:lpstr>Built-in Packages</vt:lpstr>
      <vt:lpstr>Slide 54</vt:lpstr>
      <vt:lpstr>Slide 55</vt:lpstr>
      <vt:lpstr>How to access package from another package?</vt:lpstr>
      <vt:lpstr>Slide 57</vt:lpstr>
      <vt:lpstr>User-defined Packages</vt:lpstr>
      <vt:lpstr>Slide 59</vt:lpstr>
      <vt:lpstr>2. Use the Class in Program: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</dc:title>
  <dc:creator>Staff</dc:creator>
  <cp:lastModifiedBy>Staff</cp:lastModifiedBy>
  <cp:revision>67</cp:revision>
  <dcterms:created xsi:type="dcterms:W3CDTF">2025-02-04T06:12:35Z</dcterms:created>
  <dcterms:modified xsi:type="dcterms:W3CDTF">2025-02-25T04:51:29Z</dcterms:modified>
</cp:coreProperties>
</file>