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719CF8-6777-4B21-B3AD-45A8DC9DDC66}" type="datetimeFigureOut">
              <a:rPr lang="en-US" smtClean="0"/>
              <a:pPr/>
              <a:t>1/28/2025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4F45CDB-BB1C-43EE-99A0-96BD39807B5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19CF8-6777-4B21-B3AD-45A8DC9DDC66}"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45CDB-BB1C-43EE-99A0-96BD39807B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719CF8-6777-4B21-B3AD-45A8DC9DDC66}"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45CDB-BB1C-43EE-99A0-96BD39807B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719CF8-6777-4B21-B3AD-45A8DC9DDC66}"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45CDB-BB1C-43EE-99A0-96BD39807B5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719CF8-6777-4B21-B3AD-45A8DC9DDC66}" type="datetimeFigureOut">
              <a:rPr lang="en-US" smtClean="0"/>
              <a:pPr/>
              <a:t>1/28/2025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4F45CDB-BB1C-43EE-99A0-96BD39807B5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719CF8-6777-4B21-B3AD-45A8DC9DDC66}"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45CDB-BB1C-43EE-99A0-96BD39807B5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719CF8-6777-4B21-B3AD-45A8DC9DDC66}" type="datetimeFigureOut">
              <a:rPr lang="en-US" smtClean="0"/>
              <a:pPr/>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F45CDB-BB1C-43EE-99A0-96BD39807B5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719CF8-6777-4B21-B3AD-45A8DC9DDC66}" type="datetimeFigureOut">
              <a:rPr lang="en-US" smtClean="0"/>
              <a:pPr/>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F45CDB-BB1C-43EE-99A0-96BD39807B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19CF8-6777-4B21-B3AD-45A8DC9DDC66}" type="datetimeFigureOut">
              <a:rPr lang="en-US" smtClean="0"/>
              <a:pPr/>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F45CDB-BB1C-43EE-99A0-96BD39807B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719CF8-6777-4B21-B3AD-45A8DC9DDC66}"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45CDB-BB1C-43EE-99A0-96BD39807B5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719CF8-6777-4B21-B3AD-45A8DC9DDC66}" type="datetimeFigureOut">
              <a:rPr lang="en-US" smtClean="0"/>
              <a:pPr/>
              <a:t>1/28/2025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4F45CDB-BB1C-43EE-99A0-96BD39807B5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D719CF8-6777-4B21-B3AD-45A8DC9DDC66}" type="datetimeFigureOut">
              <a:rPr lang="en-US" smtClean="0"/>
              <a:pPr/>
              <a:t>1/28/2025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4F45CDB-BB1C-43EE-99A0-96BD39807B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javatpoint.com/access-modifier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This Keyword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8229600" cy="5697559"/>
          </a:xfrm>
        </p:spPr>
        <p:txBody>
          <a:bodyPr/>
          <a:lstStyle/>
          <a:p>
            <a:r>
              <a:rPr lang="en-US" b="1" dirty="0" smtClean="0"/>
              <a:t>Static Methods</a:t>
            </a:r>
            <a:r>
              <a:rPr lang="en-US" dirty="0" smtClean="0"/>
              <a:t>:</a:t>
            </a:r>
          </a:p>
          <a:p>
            <a:r>
              <a:rPr lang="en-US" dirty="0" smtClean="0"/>
              <a:t>A static method belongs to the class, not any object.</a:t>
            </a:r>
          </a:p>
          <a:p>
            <a:r>
              <a:rPr lang="en-US" dirty="0" smtClean="0"/>
              <a:t>It can be called without creating an instance of the class.</a:t>
            </a:r>
          </a:p>
          <a:p>
            <a:r>
              <a:rPr lang="en-US" dirty="0" smtClean="0"/>
              <a:t>It </a:t>
            </a:r>
            <a:r>
              <a:rPr lang="en-US" b="1" dirty="0" smtClean="0"/>
              <a:t>cannot</a:t>
            </a:r>
            <a:r>
              <a:rPr lang="en-US" dirty="0" smtClean="0"/>
              <a:t> access non-static (instance) members directly.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8229600" cy="5768997"/>
          </a:xfrm>
        </p:spPr>
        <p:txBody>
          <a:bodyPr/>
          <a:lstStyle/>
          <a:p>
            <a:r>
              <a:rPr lang="en-US" b="1" dirty="0" smtClean="0"/>
              <a:t>Static Blocks</a:t>
            </a:r>
            <a:r>
              <a:rPr lang="en-US" dirty="0" smtClean="0"/>
              <a:t>:</a:t>
            </a:r>
          </a:p>
          <a:p>
            <a:r>
              <a:rPr lang="en-US" dirty="0" smtClean="0"/>
              <a:t>A static block is used for initializing static variables.</a:t>
            </a:r>
          </a:p>
          <a:p>
            <a:r>
              <a:rPr lang="en-US" dirty="0" smtClean="0"/>
              <a:t>It runs </a:t>
            </a:r>
            <a:r>
              <a:rPr lang="en-US" b="1" dirty="0" smtClean="0"/>
              <a:t>only once</a:t>
            </a:r>
            <a:r>
              <a:rPr lang="en-US" dirty="0" smtClean="0"/>
              <a:t>, when the class is loaded into memory.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smtClean="0"/>
              <a:t>Static Variable</a:t>
            </a:r>
            <a:endParaRPr lang="en-US" dirty="0"/>
          </a:p>
        </p:txBody>
      </p:sp>
      <p:sp>
        <p:nvSpPr>
          <p:cNvPr id="3" name="Content Placeholder 2"/>
          <p:cNvSpPr>
            <a:spLocks noGrp="1"/>
          </p:cNvSpPr>
          <p:nvPr>
            <p:ph sz="quarter" idx="1"/>
          </p:nvPr>
        </p:nvSpPr>
        <p:spPr>
          <a:xfrm>
            <a:off x="457200" y="928670"/>
            <a:ext cx="8229600" cy="5197493"/>
          </a:xfrm>
        </p:spPr>
        <p:txBody>
          <a:bodyPr>
            <a:noAutofit/>
          </a:bodyPr>
          <a:lstStyle/>
          <a:p>
            <a:pPr>
              <a:buNone/>
            </a:pPr>
            <a:r>
              <a:rPr lang="en-US" sz="1600" b="1" dirty="0" smtClean="0"/>
              <a:t>class Counter {</a:t>
            </a:r>
          </a:p>
          <a:p>
            <a:pPr>
              <a:buNone/>
            </a:pPr>
            <a:r>
              <a:rPr lang="en-US" sz="1600" b="1" dirty="0" smtClean="0"/>
              <a:t>    static </a:t>
            </a:r>
            <a:r>
              <a:rPr lang="en-US" sz="1600" b="1" dirty="0" err="1" smtClean="0"/>
              <a:t>int</a:t>
            </a:r>
            <a:r>
              <a:rPr lang="en-US" sz="1600" b="1" dirty="0" smtClean="0"/>
              <a:t> count = 0; // Static variable</a:t>
            </a:r>
          </a:p>
          <a:p>
            <a:pPr>
              <a:buNone/>
            </a:pPr>
            <a:endParaRPr lang="en-US" sz="1600" b="1" dirty="0" smtClean="0"/>
          </a:p>
          <a:p>
            <a:pPr>
              <a:buNone/>
            </a:pPr>
            <a:r>
              <a:rPr lang="en-US" sz="1600" b="1" dirty="0" smtClean="0"/>
              <a:t>    Counter() {</a:t>
            </a:r>
          </a:p>
          <a:p>
            <a:pPr>
              <a:buNone/>
            </a:pPr>
            <a:r>
              <a:rPr lang="en-US" sz="1600" b="1" dirty="0" smtClean="0"/>
              <a:t>        count++; // Increment the static variable</a:t>
            </a:r>
          </a:p>
          <a:p>
            <a:pPr>
              <a:buNone/>
            </a:pPr>
            <a:r>
              <a:rPr lang="en-US" sz="1600" b="1" dirty="0" smtClean="0"/>
              <a:t>    }</a:t>
            </a:r>
          </a:p>
          <a:p>
            <a:pPr>
              <a:buNone/>
            </a:pPr>
            <a:endParaRPr lang="en-US" sz="1600" b="1" dirty="0" smtClean="0"/>
          </a:p>
          <a:p>
            <a:pPr>
              <a:buNone/>
            </a:pPr>
            <a:r>
              <a:rPr lang="en-US" sz="1600" b="1" dirty="0" smtClean="0"/>
              <a:t>    void </a:t>
            </a:r>
            <a:r>
              <a:rPr lang="en-US" sz="1600" b="1" dirty="0" err="1" smtClean="0"/>
              <a:t>displayCount</a:t>
            </a:r>
            <a:r>
              <a:rPr lang="en-US" sz="1600" b="1" dirty="0" smtClean="0"/>
              <a:t>() {</a:t>
            </a:r>
          </a:p>
          <a:p>
            <a:pPr>
              <a:buNone/>
            </a:pPr>
            <a:r>
              <a:rPr lang="en-US" sz="1600" b="1" dirty="0" smtClean="0"/>
              <a:t>        </a:t>
            </a:r>
            <a:r>
              <a:rPr lang="en-US" sz="1600" b="1" dirty="0" err="1" smtClean="0"/>
              <a:t>System.out.println</a:t>
            </a:r>
            <a:r>
              <a:rPr lang="en-US" sz="1600" b="1" dirty="0" smtClean="0"/>
              <a:t>("Count: " + count);</a:t>
            </a:r>
          </a:p>
          <a:p>
            <a:pPr>
              <a:buNone/>
            </a:pPr>
            <a:r>
              <a:rPr lang="en-US" sz="1600" b="1" dirty="0" smtClean="0"/>
              <a:t>    }</a:t>
            </a:r>
          </a:p>
          <a:p>
            <a:pPr>
              <a:buNone/>
            </a:pPr>
            <a:r>
              <a:rPr lang="en-US" sz="1600" b="1" dirty="0" smtClean="0"/>
              <a:t>}</a:t>
            </a:r>
          </a:p>
          <a:p>
            <a:pPr>
              <a:buNone/>
            </a:pPr>
            <a:endParaRPr lang="en-US" sz="1600" b="1" dirty="0" smtClean="0"/>
          </a:p>
          <a:p>
            <a:pPr>
              <a:buNone/>
            </a:pPr>
            <a:r>
              <a:rPr lang="en-US" sz="1600" b="1" dirty="0" smtClean="0"/>
              <a:t>public class Main {</a:t>
            </a:r>
          </a:p>
          <a:p>
            <a:pPr>
              <a:buNone/>
            </a:pPr>
            <a:r>
              <a:rPr lang="en-US" sz="1600" b="1" dirty="0" smtClean="0"/>
              <a:t>    public static void main(String[] </a:t>
            </a:r>
            <a:r>
              <a:rPr lang="en-US" sz="1600" b="1" dirty="0" err="1" smtClean="0"/>
              <a:t>args</a:t>
            </a:r>
            <a:r>
              <a:rPr lang="en-US" sz="1600" b="1" dirty="0" smtClean="0"/>
              <a:t>) {</a:t>
            </a:r>
          </a:p>
          <a:p>
            <a:pPr>
              <a:buNone/>
            </a:pPr>
            <a:r>
              <a:rPr lang="en-US" sz="1600" b="1" dirty="0" smtClean="0"/>
              <a:t>        Counter c1 = new Counter();</a:t>
            </a:r>
          </a:p>
          <a:p>
            <a:pPr>
              <a:buNone/>
            </a:pPr>
            <a:r>
              <a:rPr lang="en-US" sz="1600" b="1" dirty="0" smtClean="0"/>
              <a:t>        Counter c2 = new Counter();</a:t>
            </a:r>
          </a:p>
          <a:p>
            <a:pPr>
              <a:buNone/>
            </a:pPr>
            <a:r>
              <a:rPr lang="en-US" sz="1600" b="1" dirty="0" smtClean="0"/>
              <a:t>        c1.displayCount(); // Output: Count: 2</a:t>
            </a:r>
          </a:p>
          <a:p>
            <a:pPr>
              <a:buNone/>
            </a:pPr>
            <a:r>
              <a:rPr lang="en-US" sz="1600" b="1" dirty="0" smtClean="0"/>
              <a:t>    }</a:t>
            </a:r>
          </a:p>
          <a:p>
            <a:pPr>
              <a:buNone/>
            </a:pPr>
            <a:r>
              <a:rPr lang="en-US" sz="1600" b="1" dirty="0" smtClean="0"/>
              <a:t>}</a:t>
            </a:r>
          </a:p>
          <a:p>
            <a:pPr>
              <a:buNone/>
            </a:pPr>
            <a:endParaRPr lang="en-US" sz="16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smtClean="0"/>
              <a:t>Static Method</a:t>
            </a:r>
            <a:endParaRPr lang="en-US" dirty="0"/>
          </a:p>
        </p:txBody>
      </p:sp>
      <p:sp>
        <p:nvSpPr>
          <p:cNvPr id="3" name="Content Placeholder 2"/>
          <p:cNvSpPr>
            <a:spLocks noGrp="1"/>
          </p:cNvSpPr>
          <p:nvPr>
            <p:ph sz="quarter" idx="1"/>
          </p:nvPr>
        </p:nvSpPr>
        <p:spPr>
          <a:xfrm>
            <a:off x="457200" y="1214422"/>
            <a:ext cx="8229600" cy="4911741"/>
          </a:xfrm>
        </p:spPr>
        <p:txBody>
          <a:bodyPr>
            <a:normAutofit fontScale="92500" lnSpcReduction="10000"/>
          </a:bodyPr>
          <a:lstStyle/>
          <a:p>
            <a:pPr>
              <a:buNone/>
            </a:pPr>
            <a:r>
              <a:rPr lang="en-US" b="1" dirty="0" smtClean="0"/>
              <a:t>class </a:t>
            </a:r>
            <a:r>
              <a:rPr lang="en-US" b="1" dirty="0" err="1" smtClean="0"/>
              <a:t>MathUtils</a:t>
            </a:r>
            <a:r>
              <a:rPr lang="en-US" b="1" dirty="0" smtClean="0"/>
              <a:t> {</a:t>
            </a:r>
          </a:p>
          <a:p>
            <a:pPr>
              <a:buNone/>
            </a:pPr>
            <a:r>
              <a:rPr lang="en-US" b="1" dirty="0" smtClean="0"/>
              <a:t>    static </a:t>
            </a:r>
            <a:r>
              <a:rPr lang="en-US" b="1" dirty="0" err="1" smtClean="0"/>
              <a:t>int</a:t>
            </a:r>
            <a:r>
              <a:rPr lang="en-US" b="1" dirty="0" smtClean="0"/>
              <a:t> add(</a:t>
            </a:r>
            <a:r>
              <a:rPr lang="en-US" b="1" dirty="0" err="1" smtClean="0"/>
              <a:t>int</a:t>
            </a:r>
            <a:r>
              <a:rPr lang="en-US" b="1" dirty="0" smtClean="0"/>
              <a:t> a, </a:t>
            </a:r>
            <a:r>
              <a:rPr lang="en-US" b="1" dirty="0" err="1" smtClean="0"/>
              <a:t>int</a:t>
            </a:r>
            <a:r>
              <a:rPr lang="en-US" b="1" dirty="0" smtClean="0"/>
              <a:t> b) {</a:t>
            </a:r>
          </a:p>
          <a:p>
            <a:pPr>
              <a:buNone/>
            </a:pPr>
            <a:r>
              <a:rPr lang="en-US" b="1" dirty="0" smtClean="0"/>
              <a:t>        return a + b; // Static method</a:t>
            </a:r>
          </a:p>
          <a:p>
            <a:pPr>
              <a:buNone/>
            </a:pPr>
            <a:r>
              <a:rPr lang="en-US" b="1" dirty="0" smtClean="0"/>
              <a:t>    }</a:t>
            </a:r>
          </a:p>
          <a:p>
            <a:pPr>
              <a:buNone/>
            </a:pPr>
            <a:r>
              <a:rPr lang="en-US" b="1" dirty="0" smtClean="0"/>
              <a:t>}</a:t>
            </a:r>
          </a:p>
          <a:p>
            <a:pPr>
              <a:buNone/>
            </a:pPr>
            <a:endParaRPr lang="en-US" b="1" dirty="0" smtClean="0"/>
          </a:p>
          <a:p>
            <a:pPr>
              <a:buNone/>
            </a:pPr>
            <a:r>
              <a:rPr lang="en-US" b="1" dirty="0" smtClean="0"/>
              <a:t>public class Main {</a:t>
            </a:r>
          </a:p>
          <a:p>
            <a:pPr>
              <a:buNone/>
            </a:pPr>
            <a:r>
              <a:rPr lang="en-US" b="1" dirty="0" smtClean="0"/>
              <a:t>    public static void main(String[] </a:t>
            </a:r>
            <a:r>
              <a:rPr lang="en-US" b="1" dirty="0" err="1" smtClean="0"/>
              <a:t>args</a:t>
            </a:r>
            <a:r>
              <a:rPr lang="en-US" b="1" dirty="0" smtClean="0"/>
              <a:t>) {</a:t>
            </a:r>
          </a:p>
          <a:p>
            <a:pPr>
              <a:buNone/>
            </a:pPr>
            <a:r>
              <a:rPr lang="en-US" b="1" dirty="0" smtClean="0"/>
              <a:t>        </a:t>
            </a:r>
            <a:r>
              <a:rPr lang="en-US" b="1" dirty="0" err="1" smtClean="0"/>
              <a:t>System.out.println</a:t>
            </a:r>
            <a:r>
              <a:rPr lang="en-US" b="1" dirty="0" smtClean="0"/>
              <a:t>(</a:t>
            </a:r>
            <a:r>
              <a:rPr lang="en-US" b="1" dirty="0" err="1" smtClean="0"/>
              <a:t>MathUtils.add</a:t>
            </a:r>
            <a:r>
              <a:rPr lang="en-US" b="1" dirty="0" smtClean="0"/>
              <a:t>(5, 3)); // Calling without creating an object</a:t>
            </a:r>
          </a:p>
          <a:p>
            <a:pPr>
              <a:buNone/>
            </a:pPr>
            <a:r>
              <a:rPr lang="en-US" b="1" dirty="0" smtClean="0"/>
              <a:t>    }</a:t>
            </a:r>
          </a:p>
          <a:p>
            <a:pPr>
              <a:buNone/>
            </a:pPr>
            <a:r>
              <a:rPr lang="en-US" b="1" dirty="0" smtClean="0"/>
              <a:t>}</a:t>
            </a:r>
          </a:p>
          <a:p>
            <a:pPr>
              <a:buNone/>
            </a:pP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smtClean="0"/>
              <a:t>Static Block</a:t>
            </a:r>
            <a:endParaRPr lang="en-US" dirty="0"/>
          </a:p>
        </p:txBody>
      </p:sp>
      <p:sp>
        <p:nvSpPr>
          <p:cNvPr id="3" name="Content Placeholder 2"/>
          <p:cNvSpPr>
            <a:spLocks noGrp="1"/>
          </p:cNvSpPr>
          <p:nvPr>
            <p:ph sz="quarter" idx="1"/>
          </p:nvPr>
        </p:nvSpPr>
        <p:spPr>
          <a:xfrm>
            <a:off x="457200" y="928670"/>
            <a:ext cx="8229600" cy="5197493"/>
          </a:xfrm>
        </p:spPr>
        <p:txBody>
          <a:bodyPr>
            <a:noAutofit/>
          </a:bodyPr>
          <a:lstStyle/>
          <a:p>
            <a:pPr>
              <a:buNone/>
            </a:pPr>
            <a:r>
              <a:rPr lang="en-US" sz="1600" b="1" dirty="0" smtClean="0"/>
              <a:t>class Example {</a:t>
            </a:r>
          </a:p>
          <a:p>
            <a:pPr>
              <a:buNone/>
            </a:pPr>
            <a:r>
              <a:rPr lang="en-US" sz="1600" b="1" dirty="0" smtClean="0"/>
              <a:t>    static </a:t>
            </a:r>
            <a:r>
              <a:rPr lang="en-US" sz="1600" b="1" dirty="0" err="1" smtClean="0"/>
              <a:t>int</a:t>
            </a:r>
            <a:r>
              <a:rPr lang="en-US" sz="1600" b="1" dirty="0" smtClean="0"/>
              <a:t> value;</a:t>
            </a:r>
          </a:p>
          <a:p>
            <a:pPr>
              <a:buNone/>
            </a:pPr>
            <a:endParaRPr lang="en-US" sz="1600" b="1" dirty="0" smtClean="0"/>
          </a:p>
          <a:p>
            <a:pPr>
              <a:buNone/>
            </a:pPr>
            <a:r>
              <a:rPr lang="en-US" sz="1600" b="1" dirty="0" smtClean="0"/>
              <a:t>    // Static block</a:t>
            </a:r>
          </a:p>
          <a:p>
            <a:pPr>
              <a:buNone/>
            </a:pPr>
            <a:r>
              <a:rPr lang="en-US" sz="1600" b="1" dirty="0" smtClean="0"/>
              <a:t>    static {</a:t>
            </a:r>
          </a:p>
          <a:p>
            <a:pPr>
              <a:buNone/>
            </a:pPr>
            <a:r>
              <a:rPr lang="en-US" sz="1600" b="1" dirty="0" smtClean="0"/>
              <a:t>        value = 10;</a:t>
            </a:r>
          </a:p>
          <a:p>
            <a:pPr>
              <a:buNone/>
            </a:pPr>
            <a:r>
              <a:rPr lang="en-US" sz="1600" b="1" dirty="0" smtClean="0"/>
              <a:t>        </a:t>
            </a:r>
            <a:r>
              <a:rPr lang="en-US" sz="1600" b="1" dirty="0" err="1" smtClean="0"/>
              <a:t>System.out.println</a:t>
            </a:r>
            <a:r>
              <a:rPr lang="en-US" sz="1600" b="1" dirty="0" smtClean="0"/>
              <a:t>("Static block executed. Value initialized to: " + value);</a:t>
            </a:r>
          </a:p>
          <a:p>
            <a:pPr>
              <a:buNone/>
            </a:pPr>
            <a:r>
              <a:rPr lang="en-US" sz="1600" b="1" dirty="0" smtClean="0"/>
              <a:t>    }</a:t>
            </a:r>
          </a:p>
          <a:p>
            <a:pPr>
              <a:buNone/>
            </a:pPr>
            <a:endParaRPr lang="en-US" sz="1600" b="1" dirty="0" smtClean="0"/>
          </a:p>
          <a:p>
            <a:pPr>
              <a:buNone/>
            </a:pPr>
            <a:r>
              <a:rPr lang="en-US" sz="1600" b="1" dirty="0" smtClean="0"/>
              <a:t>    Example() {</a:t>
            </a:r>
          </a:p>
          <a:p>
            <a:pPr>
              <a:buNone/>
            </a:pPr>
            <a:r>
              <a:rPr lang="en-US" sz="1600" b="1" dirty="0" smtClean="0"/>
              <a:t>        </a:t>
            </a:r>
            <a:r>
              <a:rPr lang="en-US" sz="1600" b="1" dirty="0" err="1" smtClean="0"/>
              <a:t>System.out.println</a:t>
            </a:r>
            <a:r>
              <a:rPr lang="en-US" sz="1600" b="1" dirty="0" smtClean="0"/>
              <a:t>("Constructor called.");</a:t>
            </a:r>
          </a:p>
          <a:p>
            <a:pPr>
              <a:buNone/>
            </a:pPr>
            <a:r>
              <a:rPr lang="en-US" sz="1600" b="1" dirty="0" smtClean="0"/>
              <a:t>    }</a:t>
            </a:r>
          </a:p>
          <a:p>
            <a:pPr>
              <a:buNone/>
            </a:pPr>
            <a:r>
              <a:rPr lang="en-US" sz="1600" b="1" dirty="0" smtClean="0"/>
              <a:t>}</a:t>
            </a:r>
          </a:p>
          <a:p>
            <a:pPr>
              <a:buNone/>
            </a:pPr>
            <a:r>
              <a:rPr lang="en-US" sz="1600" b="1" dirty="0" smtClean="0"/>
              <a:t>public class Main {</a:t>
            </a:r>
          </a:p>
          <a:p>
            <a:pPr>
              <a:buNone/>
            </a:pPr>
            <a:r>
              <a:rPr lang="en-US" sz="1600" b="1" dirty="0" smtClean="0"/>
              <a:t>    public static void main(String[] </a:t>
            </a:r>
            <a:r>
              <a:rPr lang="en-US" sz="1600" b="1" dirty="0" err="1" smtClean="0"/>
              <a:t>args</a:t>
            </a:r>
            <a:r>
              <a:rPr lang="en-US" sz="1600" b="1" dirty="0" smtClean="0"/>
              <a:t>) {</a:t>
            </a:r>
          </a:p>
          <a:p>
            <a:pPr>
              <a:buNone/>
            </a:pPr>
            <a:r>
              <a:rPr lang="en-US" sz="1600" b="1" dirty="0" smtClean="0"/>
              <a:t>	</a:t>
            </a:r>
            <a:r>
              <a:rPr lang="en-US" sz="1600" b="1" dirty="0" err="1" smtClean="0"/>
              <a:t>System.out.println</a:t>
            </a:r>
            <a:r>
              <a:rPr lang="en-US" sz="1600" b="1" dirty="0" smtClean="0"/>
              <a:t>(“Main Method called.");</a:t>
            </a:r>
          </a:p>
          <a:p>
            <a:pPr>
              <a:buNone/>
            </a:pPr>
            <a:r>
              <a:rPr lang="en-US" sz="1600" b="1" dirty="0" smtClean="0"/>
              <a:t>        Example ex = new Example(); </a:t>
            </a:r>
          </a:p>
          <a:p>
            <a:pPr>
              <a:buNone/>
            </a:pPr>
            <a:r>
              <a:rPr lang="en-US" sz="1600" b="1" dirty="0" smtClean="0"/>
              <a:t>    }</a:t>
            </a:r>
          </a:p>
          <a:p>
            <a:pPr>
              <a:buNone/>
            </a:pPr>
            <a:r>
              <a:rPr lang="en-US" sz="1600" b="1" dirty="0" smtClean="0"/>
              <a:t>}</a:t>
            </a:r>
          </a:p>
          <a:p>
            <a:pPr>
              <a:buNone/>
            </a:pPr>
            <a:endParaRPr lang="en-US" sz="16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sz="quarter" idx="1"/>
          </p:nvPr>
        </p:nvSpPr>
        <p:spPr/>
        <p:txBody>
          <a:bodyPr>
            <a:normAutofit/>
          </a:bodyPr>
          <a:lstStyle/>
          <a:p>
            <a:r>
              <a:rPr lang="en-US" dirty="0" smtClean="0"/>
              <a:t>Static members belong to the class, not instances.</a:t>
            </a:r>
          </a:p>
          <a:p>
            <a:r>
              <a:rPr lang="en-US" dirty="0" smtClean="0"/>
              <a:t>Static methods cannot access instance variables or methods directly.</a:t>
            </a:r>
          </a:p>
          <a:p>
            <a:r>
              <a:rPr lang="en-US" dirty="0" smtClean="0"/>
              <a:t>The main method in Java is static because the JVM can call it without creating an object of the class.</a:t>
            </a:r>
          </a:p>
          <a:p>
            <a:r>
              <a:rPr lang="en-US" dirty="0" smtClean="0"/>
              <a:t>Static blocks are useful for initializing static variables.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keyword</a:t>
            </a:r>
            <a:endParaRPr lang="en-US" dirty="0"/>
          </a:p>
        </p:txBody>
      </p:sp>
      <p:sp>
        <p:nvSpPr>
          <p:cNvPr id="3" name="Content Placeholder 2"/>
          <p:cNvSpPr>
            <a:spLocks noGrp="1"/>
          </p:cNvSpPr>
          <p:nvPr>
            <p:ph sz="quarter" idx="1"/>
          </p:nvPr>
        </p:nvSpPr>
        <p:spPr/>
        <p:txBody>
          <a:bodyPr/>
          <a:lstStyle/>
          <a:p>
            <a:r>
              <a:rPr lang="en-US" dirty="0" smtClean="0"/>
              <a:t>The final keyword in Java is a modifier that can be applied to </a:t>
            </a:r>
            <a:r>
              <a:rPr lang="en-US" b="1" dirty="0" smtClean="0"/>
              <a:t>variables</a:t>
            </a:r>
            <a:r>
              <a:rPr lang="en-US" dirty="0" smtClean="0"/>
              <a:t>, </a:t>
            </a:r>
            <a:r>
              <a:rPr lang="en-US" b="1" dirty="0" smtClean="0"/>
              <a:t>methods</a:t>
            </a:r>
            <a:r>
              <a:rPr lang="en-US" dirty="0" smtClean="0"/>
              <a:t>, and </a:t>
            </a:r>
            <a:r>
              <a:rPr lang="en-US" b="1" dirty="0" smtClean="0"/>
              <a:t>classes</a:t>
            </a:r>
            <a:r>
              <a:rPr lang="en-US" dirty="0" smtClean="0"/>
              <a:t>. </a:t>
            </a:r>
          </a:p>
          <a:p>
            <a:r>
              <a:rPr lang="en-US" dirty="0" smtClean="0"/>
              <a:t>It is used to impose restrictions on these elements to ensure certain behaviors in your program.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b="1" dirty="0" smtClean="0"/>
              <a:t/>
            </a:r>
            <a:br>
              <a:rPr lang="en-US" b="1" dirty="0" smtClean="0"/>
            </a:br>
            <a:r>
              <a:rPr lang="en-US" b="1" dirty="0" smtClean="0"/>
              <a:t> Uses of final Keyword</a:t>
            </a:r>
            <a:endParaRPr lang="en-US" dirty="0"/>
          </a:p>
        </p:txBody>
      </p:sp>
      <p:sp>
        <p:nvSpPr>
          <p:cNvPr id="3" name="Content Placeholder 2"/>
          <p:cNvSpPr>
            <a:spLocks noGrp="1"/>
          </p:cNvSpPr>
          <p:nvPr>
            <p:ph sz="quarter" idx="1"/>
          </p:nvPr>
        </p:nvSpPr>
        <p:spPr>
          <a:xfrm>
            <a:off x="457200" y="1000108"/>
            <a:ext cx="8229600" cy="5429288"/>
          </a:xfrm>
        </p:spPr>
        <p:txBody>
          <a:bodyPr>
            <a:normAutofit/>
          </a:bodyPr>
          <a:lstStyle/>
          <a:p>
            <a:r>
              <a:rPr lang="en-US" b="1" dirty="0" smtClean="0"/>
              <a:t>Final Variables</a:t>
            </a:r>
            <a:r>
              <a:rPr lang="en-US" dirty="0" smtClean="0"/>
              <a:t>:</a:t>
            </a:r>
          </a:p>
          <a:p>
            <a:pPr lvl="1"/>
            <a:r>
              <a:rPr lang="en-US" dirty="0" smtClean="0"/>
              <a:t>A variable declared as final </a:t>
            </a:r>
            <a:r>
              <a:rPr lang="en-US" b="1" dirty="0" smtClean="0"/>
              <a:t>cannot be reassigned</a:t>
            </a:r>
            <a:r>
              <a:rPr lang="en-US" dirty="0" smtClean="0"/>
              <a:t> after it is initialized.</a:t>
            </a:r>
          </a:p>
          <a:p>
            <a:pPr lvl="1"/>
            <a:r>
              <a:rPr lang="en-US" dirty="0" smtClean="0"/>
              <a:t>If it's a reference variable, it cannot point to another object, but the object's state can still change.</a:t>
            </a:r>
          </a:p>
          <a:p>
            <a:r>
              <a:rPr lang="en-US" b="1" dirty="0" smtClean="0"/>
              <a:t>Final Methods</a:t>
            </a:r>
            <a:r>
              <a:rPr lang="en-US" dirty="0" smtClean="0"/>
              <a:t>:</a:t>
            </a:r>
          </a:p>
          <a:p>
            <a:pPr lvl="1"/>
            <a:r>
              <a:rPr lang="en-US" dirty="0" smtClean="0"/>
              <a:t>A method declared as final </a:t>
            </a:r>
            <a:r>
              <a:rPr lang="en-US" b="1" dirty="0" smtClean="0"/>
              <a:t>cannot be overridden</a:t>
            </a:r>
            <a:r>
              <a:rPr lang="en-US" dirty="0" smtClean="0"/>
              <a:t> by subclasses.</a:t>
            </a:r>
          </a:p>
          <a:p>
            <a:pPr lvl="1"/>
            <a:r>
              <a:rPr lang="en-US" dirty="0" smtClean="0"/>
              <a:t>This is used to enforce behavior in derived classes.</a:t>
            </a:r>
          </a:p>
          <a:p>
            <a:r>
              <a:rPr lang="en-US" b="1" dirty="0" smtClean="0"/>
              <a:t>Final Classes</a:t>
            </a:r>
            <a:r>
              <a:rPr lang="en-US" dirty="0" smtClean="0"/>
              <a:t>:</a:t>
            </a:r>
          </a:p>
          <a:p>
            <a:pPr lvl="1"/>
            <a:r>
              <a:rPr lang="en-US" dirty="0" smtClean="0"/>
              <a:t>A class declared as final </a:t>
            </a:r>
            <a:r>
              <a:rPr lang="en-US" b="1" dirty="0" smtClean="0"/>
              <a:t>cannot be extended</a:t>
            </a:r>
            <a:r>
              <a:rPr lang="en-US" dirty="0" smtClean="0"/>
              <a:t>.</a:t>
            </a:r>
          </a:p>
          <a:p>
            <a:pPr lvl="1"/>
            <a:r>
              <a:rPr lang="en-US" dirty="0" smtClean="0"/>
              <a:t>This is used to prevent inheritance.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Final Variable</a:t>
            </a:r>
            <a:endParaRPr lang="en-US" dirty="0"/>
          </a:p>
        </p:txBody>
      </p:sp>
      <p:sp>
        <p:nvSpPr>
          <p:cNvPr id="3" name="Content Placeholder 2"/>
          <p:cNvSpPr>
            <a:spLocks noGrp="1"/>
          </p:cNvSpPr>
          <p:nvPr>
            <p:ph sz="quarter" idx="1"/>
          </p:nvPr>
        </p:nvSpPr>
        <p:spPr>
          <a:xfrm>
            <a:off x="457200" y="1071546"/>
            <a:ext cx="8229600" cy="5054617"/>
          </a:xfrm>
        </p:spPr>
        <p:txBody>
          <a:bodyPr>
            <a:noAutofit/>
          </a:bodyPr>
          <a:lstStyle/>
          <a:p>
            <a:pPr>
              <a:buNone/>
            </a:pPr>
            <a:r>
              <a:rPr lang="en-US" sz="2000" b="1" dirty="0" smtClean="0"/>
              <a:t>class Test {</a:t>
            </a:r>
          </a:p>
          <a:p>
            <a:pPr>
              <a:buNone/>
            </a:pPr>
            <a:r>
              <a:rPr lang="en-US" sz="2000" b="1" dirty="0" smtClean="0"/>
              <a:t>    final </a:t>
            </a:r>
            <a:r>
              <a:rPr lang="en-US" sz="2000" b="1" dirty="0" err="1" smtClean="0"/>
              <a:t>int</a:t>
            </a:r>
            <a:r>
              <a:rPr lang="en-US" sz="2000" b="1" dirty="0" smtClean="0"/>
              <a:t> MAX_VALUE = 100; // Final variable</a:t>
            </a:r>
          </a:p>
          <a:p>
            <a:pPr>
              <a:buNone/>
            </a:pPr>
            <a:endParaRPr lang="en-US" sz="2000" b="1" dirty="0" smtClean="0"/>
          </a:p>
          <a:p>
            <a:pPr>
              <a:buNone/>
            </a:pPr>
            <a:r>
              <a:rPr lang="en-US" sz="2000" b="1" dirty="0" smtClean="0"/>
              <a:t>    void display() {</a:t>
            </a:r>
          </a:p>
          <a:p>
            <a:pPr>
              <a:buNone/>
            </a:pPr>
            <a:r>
              <a:rPr lang="en-US" sz="2000" b="1" dirty="0" smtClean="0"/>
              <a:t>        // MAX_VALUE = 200; // Error: Cannot reassign a final variable</a:t>
            </a:r>
          </a:p>
          <a:p>
            <a:pPr>
              <a:buNone/>
            </a:pPr>
            <a:r>
              <a:rPr lang="en-US" sz="2000" b="1" dirty="0" smtClean="0"/>
              <a:t>        </a:t>
            </a:r>
            <a:r>
              <a:rPr lang="en-US" sz="2000" b="1" dirty="0" err="1" smtClean="0"/>
              <a:t>System.out.println</a:t>
            </a:r>
            <a:r>
              <a:rPr lang="en-US" sz="2000" b="1" dirty="0" smtClean="0"/>
              <a:t>("Final Variable: " + MAX_VALUE);</a:t>
            </a:r>
          </a:p>
          <a:p>
            <a:pPr>
              <a:buNone/>
            </a:pPr>
            <a:r>
              <a:rPr lang="en-US" sz="2000" b="1" dirty="0" smtClean="0"/>
              <a:t>    }</a:t>
            </a:r>
          </a:p>
          <a:p>
            <a:pPr>
              <a:buNone/>
            </a:pPr>
            <a:r>
              <a:rPr lang="en-US" sz="2000" b="1" dirty="0" smtClean="0"/>
              <a:t>}</a:t>
            </a:r>
          </a:p>
          <a:p>
            <a:pPr>
              <a:buNone/>
            </a:pPr>
            <a:endParaRPr lang="en-US" sz="2000" b="1" dirty="0" smtClean="0"/>
          </a:p>
          <a:p>
            <a:pPr>
              <a:buNone/>
            </a:pPr>
            <a:r>
              <a:rPr lang="en-US" sz="2000" b="1" dirty="0" smtClean="0"/>
              <a:t>public class Main {</a:t>
            </a:r>
          </a:p>
          <a:p>
            <a:pPr>
              <a:buNone/>
            </a:pPr>
            <a:r>
              <a:rPr lang="en-US" sz="2000" b="1" dirty="0" smtClean="0"/>
              <a:t>    public static void main(String[] </a:t>
            </a:r>
            <a:r>
              <a:rPr lang="en-US" sz="2000" b="1" dirty="0" err="1" smtClean="0"/>
              <a:t>args</a:t>
            </a:r>
            <a:r>
              <a:rPr lang="en-US" sz="2000" b="1" dirty="0" smtClean="0"/>
              <a:t>) {</a:t>
            </a:r>
          </a:p>
          <a:p>
            <a:pPr>
              <a:buNone/>
            </a:pPr>
            <a:r>
              <a:rPr lang="en-US" sz="2000" b="1" dirty="0" smtClean="0"/>
              <a:t>        Test t = new Test();</a:t>
            </a:r>
          </a:p>
          <a:p>
            <a:pPr>
              <a:buNone/>
            </a:pPr>
            <a:r>
              <a:rPr lang="en-US" sz="2000" b="1" dirty="0" smtClean="0"/>
              <a:t>        </a:t>
            </a:r>
            <a:r>
              <a:rPr lang="en-US" sz="2000" b="1" dirty="0" err="1" smtClean="0"/>
              <a:t>t.display</a:t>
            </a:r>
            <a:r>
              <a:rPr lang="en-US" sz="2000" b="1" dirty="0" smtClean="0"/>
              <a:t>();</a:t>
            </a:r>
          </a:p>
          <a:p>
            <a:pPr>
              <a:buNone/>
            </a:pPr>
            <a:r>
              <a:rPr lang="en-US" sz="2000" b="1" dirty="0" smtClean="0"/>
              <a:t>    }</a:t>
            </a:r>
          </a:p>
          <a:p>
            <a:pPr>
              <a:buNone/>
            </a:pPr>
            <a:r>
              <a:rPr lang="en-US" sz="2000" b="1" dirty="0" smtClean="0"/>
              <a:t>}</a:t>
            </a:r>
          </a:p>
          <a:p>
            <a:pPr>
              <a:buNone/>
            </a:pPr>
            <a:endParaRPr lang="en-US"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Final Method</a:t>
            </a:r>
            <a:endParaRPr lang="en-US" dirty="0"/>
          </a:p>
        </p:txBody>
      </p:sp>
      <p:sp>
        <p:nvSpPr>
          <p:cNvPr id="3" name="Content Placeholder 2"/>
          <p:cNvSpPr>
            <a:spLocks noGrp="1"/>
          </p:cNvSpPr>
          <p:nvPr>
            <p:ph sz="quarter" idx="1"/>
          </p:nvPr>
        </p:nvSpPr>
        <p:spPr>
          <a:xfrm>
            <a:off x="457200" y="1000108"/>
            <a:ext cx="8229600" cy="5126055"/>
          </a:xfrm>
        </p:spPr>
        <p:txBody>
          <a:bodyPr>
            <a:normAutofit fontScale="70000" lnSpcReduction="20000"/>
          </a:bodyPr>
          <a:lstStyle/>
          <a:p>
            <a:pPr>
              <a:buNone/>
            </a:pPr>
            <a:r>
              <a:rPr lang="en-US" b="1" dirty="0" smtClean="0"/>
              <a:t>class Parent {</a:t>
            </a:r>
          </a:p>
          <a:p>
            <a:pPr>
              <a:buNone/>
            </a:pPr>
            <a:r>
              <a:rPr lang="en-US" b="1" dirty="0" smtClean="0"/>
              <a:t>    final void show() {</a:t>
            </a:r>
          </a:p>
          <a:p>
            <a:pPr>
              <a:buNone/>
            </a:pPr>
            <a:r>
              <a:rPr lang="en-US" b="1" dirty="0" smtClean="0"/>
              <a:t>        </a:t>
            </a:r>
            <a:r>
              <a:rPr lang="en-US" b="1" dirty="0" err="1" smtClean="0"/>
              <a:t>System.out.println</a:t>
            </a:r>
            <a:r>
              <a:rPr lang="en-US" b="1" dirty="0" smtClean="0"/>
              <a:t>("This is a final method. It cannot be overridden.");</a:t>
            </a:r>
          </a:p>
          <a:p>
            <a:pPr>
              <a:buNone/>
            </a:pPr>
            <a:r>
              <a:rPr lang="en-US" b="1" dirty="0" smtClean="0"/>
              <a:t>    }</a:t>
            </a:r>
          </a:p>
          <a:p>
            <a:pPr>
              <a:buNone/>
            </a:pPr>
            <a:r>
              <a:rPr lang="en-US" b="1" dirty="0" smtClean="0"/>
              <a:t>}</a:t>
            </a:r>
          </a:p>
          <a:p>
            <a:pPr>
              <a:buNone/>
            </a:pPr>
            <a:endParaRPr lang="en-US" b="1" dirty="0" smtClean="0"/>
          </a:p>
          <a:p>
            <a:pPr>
              <a:buNone/>
            </a:pPr>
            <a:r>
              <a:rPr lang="en-US" b="1" dirty="0" smtClean="0"/>
              <a:t>class Child extends Parent {</a:t>
            </a:r>
          </a:p>
          <a:p>
            <a:pPr>
              <a:buNone/>
            </a:pPr>
            <a:r>
              <a:rPr lang="en-US" b="1" dirty="0" smtClean="0"/>
              <a:t>    // void show() { } // Error: Cannot override the final method</a:t>
            </a:r>
          </a:p>
          <a:p>
            <a:pPr>
              <a:buNone/>
            </a:pPr>
            <a:r>
              <a:rPr lang="en-US" b="1" dirty="0" smtClean="0"/>
              <a:t>}</a:t>
            </a:r>
          </a:p>
          <a:p>
            <a:pPr>
              <a:buNone/>
            </a:pPr>
            <a:endParaRPr lang="en-US" b="1" dirty="0" smtClean="0"/>
          </a:p>
          <a:p>
            <a:pPr>
              <a:buNone/>
            </a:pPr>
            <a:r>
              <a:rPr lang="en-US" b="1" dirty="0" smtClean="0"/>
              <a:t>public class Main {</a:t>
            </a:r>
          </a:p>
          <a:p>
            <a:pPr>
              <a:buNone/>
            </a:pPr>
            <a:r>
              <a:rPr lang="en-US" b="1" dirty="0" smtClean="0"/>
              <a:t>    public static void main(String[] </a:t>
            </a:r>
            <a:r>
              <a:rPr lang="en-US" b="1" dirty="0" err="1" smtClean="0"/>
              <a:t>args</a:t>
            </a:r>
            <a:r>
              <a:rPr lang="en-US" b="1" dirty="0" smtClean="0"/>
              <a:t>) {</a:t>
            </a:r>
          </a:p>
          <a:p>
            <a:pPr>
              <a:buNone/>
            </a:pPr>
            <a:r>
              <a:rPr lang="en-US" b="1" dirty="0" smtClean="0"/>
              <a:t>        Child c = new Child();</a:t>
            </a:r>
          </a:p>
          <a:p>
            <a:pPr>
              <a:buNone/>
            </a:pPr>
            <a:r>
              <a:rPr lang="en-US" b="1" dirty="0" smtClean="0"/>
              <a:t>        </a:t>
            </a:r>
            <a:r>
              <a:rPr lang="en-US" b="1" dirty="0" err="1" smtClean="0"/>
              <a:t>c.show</a:t>
            </a:r>
            <a:r>
              <a:rPr lang="en-US" b="1" dirty="0" smtClean="0"/>
              <a:t>();</a:t>
            </a:r>
          </a:p>
          <a:p>
            <a:pPr>
              <a:buNone/>
            </a:pPr>
            <a:r>
              <a:rPr lang="en-US" b="1" dirty="0" smtClean="0"/>
              <a:t>    }</a:t>
            </a:r>
          </a:p>
          <a:p>
            <a:pPr>
              <a:buNone/>
            </a:pPr>
            <a:r>
              <a:rPr lang="en-US" b="1" dirty="0" smtClean="0"/>
              <a:t>}</a:t>
            </a:r>
          </a:p>
          <a:p>
            <a:pPr>
              <a:buNone/>
            </a:pP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Keyword</a:t>
            </a:r>
            <a:endParaRPr lang="en-US" dirty="0"/>
          </a:p>
        </p:txBody>
      </p:sp>
      <p:sp>
        <p:nvSpPr>
          <p:cNvPr id="3" name="Content Placeholder 2"/>
          <p:cNvSpPr>
            <a:spLocks noGrp="1"/>
          </p:cNvSpPr>
          <p:nvPr>
            <p:ph sz="quarter" idx="1"/>
          </p:nvPr>
        </p:nvSpPr>
        <p:spPr/>
        <p:txBody>
          <a:bodyPr/>
          <a:lstStyle/>
          <a:p>
            <a:pPr algn="just"/>
            <a:r>
              <a:rPr lang="en-US" dirty="0" smtClean="0"/>
              <a:t>The this keyword in Java is a reference to the current object of a class. </a:t>
            </a:r>
          </a:p>
          <a:p>
            <a:pPr algn="just"/>
            <a:r>
              <a:rPr lang="en-US" dirty="0" smtClean="0"/>
              <a:t>It is primarily used to resolve conflicts between instance variables and parameters or to explicitly call constructors or methods.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7772400" cy="1143000"/>
          </a:xfrm>
        </p:spPr>
        <p:txBody>
          <a:bodyPr/>
          <a:lstStyle/>
          <a:p>
            <a:r>
              <a:rPr lang="en-US" dirty="0" smtClean="0"/>
              <a:t>Final Class</a:t>
            </a:r>
            <a:endParaRPr lang="en-US" dirty="0"/>
          </a:p>
        </p:txBody>
      </p:sp>
      <p:sp>
        <p:nvSpPr>
          <p:cNvPr id="3" name="Content Placeholder 2"/>
          <p:cNvSpPr>
            <a:spLocks noGrp="1"/>
          </p:cNvSpPr>
          <p:nvPr>
            <p:ph sz="quarter" idx="1"/>
          </p:nvPr>
        </p:nvSpPr>
        <p:spPr>
          <a:xfrm>
            <a:off x="457200" y="1357298"/>
            <a:ext cx="8229600" cy="4768865"/>
          </a:xfrm>
        </p:spPr>
        <p:txBody>
          <a:bodyPr>
            <a:noAutofit/>
          </a:bodyPr>
          <a:lstStyle/>
          <a:p>
            <a:pPr>
              <a:buNone/>
            </a:pPr>
            <a:r>
              <a:rPr lang="en-US" sz="2000" b="1" dirty="0" smtClean="0"/>
              <a:t>final class </a:t>
            </a:r>
            <a:r>
              <a:rPr lang="en-US" sz="2000" b="1" dirty="0" err="1" smtClean="0"/>
              <a:t>FinalClass</a:t>
            </a:r>
            <a:r>
              <a:rPr lang="en-US" sz="2000" b="1" dirty="0" smtClean="0"/>
              <a:t> {</a:t>
            </a:r>
          </a:p>
          <a:p>
            <a:pPr>
              <a:buNone/>
            </a:pPr>
            <a:r>
              <a:rPr lang="en-US" sz="2000" b="1" dirty="0" smtClean="0"/>
              <a:t>    void display() {</a:t>
            </a:r>
          </a:p>
          <a:p>
            <a:pPr>
              <a:buNone/>
            </a:pPr>
            <a:r>
              <a:rPr lang="en-US" sz="2000" b="1" dirty="0" smtClean="0"/>
              <a:t>        </a:t>
            </a:r>
            <a:r>
              <a:rPr lang="en-US" sz="2000" b="1" dirty="0" err="1" smtClean="0"/>
              <a:t>System.out.println</a:t>
            </a:r>
            <a:r>
              <a:rPr lang="en-US" sz="2000" b="1" dirty="0" smtClean="0"/>
              <a:t>("This is a final class. It cannot be extended.");</a:t>
            </a:r>
          </a:p>
          <a:p>
            <a:pPr>
              <a:buNone/>
            </a:pPr>
            <a:r>
              <a:rPr lang="en-US" sz="2000" b="1" dirty="0" smtClean="0"/>
              <a:t>    }</a:t>
            </a:r>
          </a:p>
          <a:p>
            <a:pPr>
              <a:buNone/>
            </a:pPr>
            <a:r>
              <a:rPr lang="en-US" sz="2000" b="1" dirty="0" smtClean="0"/>
              <a:t>}</a:t>
            </a:r>
          </a:p>
          <a:p>
            <a:pPr>
              <a:buNone/>
            </a:pPr>
            <a:endParaRPr lang="en-US" sz="2000" b="1" dirty="0" smtClean="0"/>
          </a:p>
          <a:p>
            <a:pPr>
              <a:buNone/>
            </a:pPr>
            <a:r>
              <a:rPr lang="en-US" sz="2000" b="1" dirty="0" smtClean="0"/>
              <a:t>// class </a:t>
            </a:r>
            <a:r>
              <a:rPr lang="en-US" sz="2000" b="1" dirty="0" err="1" smtClean="0"/>
              <a:t>SubClass</a:t>
            </a:r>
            <a:r>
              <a:rPr lang="en-US" sz="2000" b="1" dirty="0" smtClean="0"/>
              <a:t> extends </a:t>
            </a:r>
            <a:r>
              <a:rPr lang="en-US" sz="2000" b="1" dirty="0" err="1" smtClean="0"/>
              <a:t>FinalClass</a:t>
            </a:r>
            <a:r>
              <a:rPr lang="en-US" sz="2000" b="1" dirty="0" smtClean="0"/>
              <a:t> { } // Error: Cannot inherit from final class</a:t>
            </a:r>
          </a:p>
          <a:p>
            <a:pPr>
              <a:buNone/>
            </a:pPr>
            <a:endParaRPr lang="en-US" sz="2000" b="1" dirty="0" smtClean="0"/>
          </a:p>
          <a:p>
            <a:pPr>
              <a:buNone/>
            </a:pPr>
            <a:r>
              <a:rPr lang="en-US" sz="2000" b="1" dirty="0" smtClean="0"/>
              <a:t>public class Main {</a:t>
            </a:r>
          </a:p>
          <a:p>
            <a:pPr>
              <a:buNone/>
            </a:pPr>
            <a:r>
              <a:rPr lang="en-US" sz="2000" b="1" dirty="0" smtClean="0"/>
              <a:t>    public static void main(String[] </a:t>
            </a:r>
            <a:r>
              <a:rPr lang="en-US" sz="2000" b="1" dirty="0" err="1" smtClean="0"/>
              <a:t>args</a:t>
            </a:r>
            <a:r>
              <a:rPr lang="en-US" sz="2000" b="1" dirty="0" smtClean="0"/>
              <a:t>) {</a:t>
            </a:r>
          </a:p>
          <a:p>
            <a:pPr>
              <a:buNone/>
            </a:pPr>
            <a:r>
              <a:rPr lang="en-US" sz="2000" b="1" dirty="0" smtClean="0"/>
              <a:t>        </a:t>
            </a:r>
            <a:r>
              <a:rPr lang="en-US" sz="2000" b="1" dirty="0" err="1" smtClean="0"/>
              <a:t>FinalClass</a:t>
            </a:r>
            <a:r>
              <a:rPr lang="en-US" sz="2000" b="1" dirty="0" smtClean="0"/>
              <a:t> </a:t>
            </a:r>
            <a:r>
              <a:rPr lang="en-US" sz="2000" b="1" dirty="0" err="1" smtClean="0"/>
              <a:t>fc</a:t>
            </a:r>
            <a:r>
              <a:rPr lang="en-US" sz="2000" b="1" dirty="0" smtClean="0"/>
              <a:t> = new </a:t>
            </a:r>
            <a:r>
              <a:rPr lang="en-US" sz="2000" b="1" dirty="0" err="1" smtClean="0"/>
              <a:t>FinalClass</a:t>
            </a:r>
            <a:r>
              <a:rPr lang="en-US" sz="2000" b="1" dirty="0" smtClean="0"/>
              <a:t>();</a:t>
            </a:r>
          </a:p>
          <a:p>
            <a:pPr>
              <a:buNone/>
            </a:pPr>
            <a:r>
              <a:rPr lang="en-US" sz="2000" b="1" dirty="0" smtClean="0"/>
              <a:t>        </a:t>
            </a:r>
            <a:r>
              <a:rPr lang="en-US" sz="2000" b="1" dirty="0" err="1" smtClean="0"/>
              <a:t>fc.display</a:t>
            </a:r>
            <a:r>
              <a:rPr lang="en-US" sz="2000" b="1" dirty="0" smtClean="0"/>
              <a:t>();</a:t>
            </a:r>
          </a:p>
          <a:p>
            <a:pPr>
              <a:buNone/>
            </a:pPr>
            <a:r>
              <a:rPr lang="en-US" sz="2000" b="1" dirty="0" smtClean="0"/>
              <a:t>    }</a:t>
            </a:r>
          </a:p>
          <a:p>
            <a:pPr>
              <a:buNone/>
            </a:pPr>
            <a:r>
              <a:rPr lang="en-US" sz="2000" b="1" dirty="0" smtClean="0"/>
              <a:t>}</a:t>
            </a:r>
          </a:p>
          <a:p>
            <a:pPr>
              <a:buNone/>
            </a:pP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Final Reference Variable</a:t>
            </a:r>
            <a:endParaRPr lang="en-US" dirty="0"/>
          </a:p>
        </p:txBody>
      </p:sp>
      <p:sp>
        <p:nvSpPr>
          <p:cNvPr id="3" name="Content Placeholder 2"/>
          <p:cNvSpPr>
            <a:spLocks noGrp="1"/>
          </p:cNvSpPr>
          <p:nvPr>
            <p:ph sz="quarter" idx="1"/>
          </p:nvPr>
        </p:nvSpPr>
        <p:spPr>
          <a:xfrm>
            <a:off x="457200" y="1000108"/>
            <a:ext cx="8229600" cy="5572164"/>
          </a:xfrm>
        </p:spPr>
        <p:txBody>
          <a:bodyPr>
            <a:noAutofit/>
          </a:bodyPr>
          <a:lstStyle/>
          <a:p>
            <a:pPr>
              <a:buNone/>
            </a:pPr>
            <a:r>
              <a:rPr lang="en-US" sz="2000" b="1" dirty="0" smtClean="0"/>
              <a:t>class Test {</a:t>
            </a:r>
          </a:p>
          <a:p>
            <a:pPr>
              <a:buNone/>
            </a:pPr>
            <a:r>
              <a:rPr lang="en-US" sz="2000" b="1" dirty="0" smtClean="0"/>
              <a:t>    public static void main(String[] </a:t>
            </a:r>
            <a:r>
              <a:rPr lang="en-US" sz="2000" b="1" dirty="0" err="1" smtClean="0"/>
              <a:t>args</a:t>
            </a:r>
            <a:r>
              <a:rPr lang="en-US" sz="2000" b="1" dirty="0" smtClean="0"/>
              <a:t>) {</a:t>
            </a:r>
          </a:p>
          <a:p>
            <a:pPr>
              <a:buNone/>
            </a:pPr>
            <a:r>
              <a:rPr lang="en-US" sz="2000" b="1" dirty="0" smtClean="0"/>
              <a:t>        final </a:t>
            </a:r>
            <a:r>
              <a:rPr lang="en-US" sz="2000" b="1" dirty="0" err="1" smtClean="0"/>
              <a:t>StringBuilder</a:t>
            </a:r>
            <a:r>
              <a:rPr lang="en-US" sz="2000" b="1" dirty="0" smtClean="0"/>
              <a:t> </a:t>
            </a:r>
            <a:r>
              <a:rPr lang="en-US" sz="2000" b="1" dirty="0" err="1" smtClean="0"/>
              <a:t>sb</a:t>
            </a:r>
            <a:r>
              <a:rPr lang="en-US" sz="2000" b="1" dirty="0" smtClean="0"/>
              <a:t> = new </a:t>
            </a:r>
            <a:r>
              <a:rPr lang="en-US" sz="2000" b="1" dirty="0" err="1" smtClean="0"/>
              <a:t>StringBuilder</a:t>
            </a:r>
            <a:r>
              <a:rPr lang="en-US" sz="2000" b="1" dirty="0" smtClean="0"/>
              <a:t>("Hello");</a:t>
            </a:r>
          </a:p>
          <a:p>
            <a:pPr>
              <a:buNone/>
            </a:pPr>
            <a:r>
              <a:rPr lang="en-US" sz="2000" b="1" dirty="0" smtClean="0"/>
              <a:t>        </a:t>
            </a:r>
          </a:p>
          <a:p>
            <a:pPr>
              <a:buNone/>
            </a:pPr>
            <a:r>
              <a:rPr lang="en-US" sz="2000" b="1" dirty="0" smtClean="0"/>
              <a:t>	  </a:t>
            </a:r>
            <a:r>
              <a:rPr lang="en-US" sz="2000" b="1" dirty="0" err="1" smtClean="0"/>
              <a:t>sb.append</a:t>
            </a:r>
            <a:r>
              <a:rPr lang="en-US" sz="2000" b="1" dirty="0" smtClean="0"/>
              <a:t>(" World"); // Allowed: Modifying the object</a:t>
            </a:r>
          </a:p>
          <a:p>
            <a:pPr>
              <a:buNone/>
            </a:pPr>
            <a:r>
              <a:rPr lang="en-US" sz="2000" b="1" dirty="0" smtClean="0"/>
              <a:t>        </a:t>
            </a:r>
            <a:r>
              <a:rPr lang="en-US" sz="2000" b="1" dirty="0" err="1" smtClean="0"/>
              <a:t>System.out.println</a:t>
            </a:r>
            <a:r>
              <a:rPr lang="en-US" sz="2000" b="1" dirty="0" smtClean="0"/>
              <a:t>(</a:t>
            </a:r>
            <a:r>
              <a:rPr lang="en-US" sz="2000" b="1" dirty="0" err="1" smtClean="0"/>
              <a:t>sb</a:t>
            </a:r>
            <a:r>
              <a:rPr lang="en-US" sz="2000" b="1" dirty="0" smtClean="0"/>
              <a:t>);</a:t>
            </a:r>
          </a:p>
          <a:p>
            <a:pPr>
              <a:buNone/>
            </a:pPr>
            <a:endParaRPr lang="en-US" sz="2000" b="1" dirty="0" smtClean="0"/>
          </a:p>
          <a:p>
            <a:pPr>
              <a:buNone/>
            </a:pPr>
            <a:r>
              <a:rPr lang="en-US" sz="2000" b="1" dirty="0" smtClean="0"/>
              <a:t>        // </a:t>
            </a:r>
            <a:r>
              <a:rPr lang="en-US" sz="2000" b="1" dirty="0" err="1" smtClean="0"/>
              <a:t>sb</a:t>
            </a:r>
            <a:r>
              <a:rPr lang="en-US" sz="2000" b="1" dirty="0" smtClean="0"/>
              <a:t> = new </a:t>
            </a:r>
            <a:r>
              <a:rPr lang="en-US" sz="2000" b="1" dirty="0" err="1" smtClean="0"/>
              <a:t>StringBuilder</a:t>
            </a:r>
            <a:r>
              <a:rPr lang="en-US" sz="2000" b="1" dirty="0" smtClean="0"/>
              <a:t>("New Object"); // Error: Cannot reassign the final reference</a:t>
            </a:r>
          </a:p>
          <a:p>
            <a:pPr>
              <a:buNone/>
            </a:pPr>
            <a:r>
              <a:rPr lang="en-US" sz="2000" b="1" dirty="0" smtClean="0"/>
              <a:t>    }</a:t>
            </a:r>
          </a:p>
          <a:p>
            <a:pPr>
              <a:buNone/>
            </a:pPr>
            <a:r>
              <a:rPr lang="en-US" sz="2000" b="1" dirty="0" smtClean="0"/>
              <a:t>}</a:t>
            </a:r>
          </a:p>
          <a:p>
            <a:pPr>
              <a:buNone/>
            </a:pPr>
            <a:endParaRPr lang="en-US" sz="20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sz="quarter" idx="1"/>
          </p:nvPr>
        </p:nvSpPr>
        <p:spPr/>
        <p:txBody>
          <a:bodyPr>
            <a:normAutofit/>
          </a:bodyPr>
          <a:lstStyle/>
          <a:p>
            <a:r>
              <a:rPr lang="en-US" b="1" dirty="0" smtClean="0"/>
              <a:t>Final Variable</a:t>
            </a:r>
            <a:r>
              <a:rPr lang="en-US" dirty="0" smtClean="0"/>
              <a:t>: Once assigned, the value cannot be changed.</a:t>
            </a:r>
          </a:p>
          <a:p>
            <a:r>
              <a:rPr lang="en-US" b="1" dirty="0" smtClean="0"/>
              <a:t>Final Method</a:t>
            </a:r>
            <a:r>
              <a:rPr lang="en-US" dirty="0" smtClean="0"/>
              <a:t>: Prevents a method from being overridden.</a:t>
            </a:r>
          </a:p>
          <a:p>
            <a:r>
              <a:rPr lang="en-US" b="1" dirty="0" smtClean="0"/>
              <a:t>Final Class</a:t>
            </a:r>
            <a:r>
              <a:rPr lang="en-US" dirty="0" smtClean="0"/>
              <a:t>: Prevents a class from being </a:t>
            </a:r>
            <a:r>
              <a:rPr lang="en-US" dirty="0" err="1" smtClean="0"/>
              <a:t>subclassed</a:t>
            </a:r>
            <a:r>
              <a:rPr lang="en-US" dirty="0" smtClean="0"/>
              <a:t>.</a:t>
            </a:r>
          </a:p>
          <a:p>
            <a:r>
              <a:rPr lang="en-US" b="1" dirty="0" smtClean="0"/>
              <a:t>Final and Performance</a:t>
            </a:r>
            <a:r>
              <a:rPr lang="en-US" dirty="0" smtClean="0"/>
              <a:t>: Using final can help the compiler optimize the code.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Command-line arguments</a:t>
            </a:r>
            <a:endParaRPr lang="en-US" dirty="0"/>
          </a:p>
        </p:txBody>
      </p:sp>
      <p:sp>
        <p:nvSpPr>
          <p:cNvPr id="3" name="Content Placeholder 2"/>
          <p:cNvSpPr>
            <a:spLocks noGrp="1"/>
          </p:cNvSpPr>
          <p:nvPr>
            <p:ph sz="quarter" idx="1"/>
          </p:nvPr>
        </p:nvSpPr>
        <p:spPr/>
        <p:txBody>
          <a:bodyPr/>
          <a:lstStyle/>
          <a:p>
            <a:r>
              <a:rPr lang="en-US" b="1" dirty="0" smtClean="0"/>
              <a:t>Command-line arguments in Java</a:t>
            </a:r>
            <a:r>
              <a:rPr lang="en-US" dirty="0" smtClean="0"/>
              <a:t> are a way to pass information to a program when you run it.</a:t>
            </a:r>
          </a:p>
          <a:p>
            <a:r>
              <a:rPr lang="en-US" dirty="0" smtClean="0"/>
              <a:t> These arguments are passed as strings and can be used by the program to customize its behavior or perform specific tasks.</a:t>
            </a:r>
          </a:p>
          <a:p>
            <a:r>
              <a:rPr lang="en-US" dirty="0" smtClean="0"/>
              <a:t>The arguments are passed after the program's name when you run it from the terminal or command prompt.</a:t>
            </a:r>
          </a:p>
          <a:p>
            <a:r>
              <a:rPr lang="en-US" dirty="0" smtClean="0"/>
              <a:t> In Java, these arguments are accessible using the String[] </a:t>
            </a:r>
            <a:r>
              <a:rPr lang="en-US" dirty="0" err="1" smtClean="0"/>
              <a:t>args</a:t>
            </a:r>
            <a:r>
              <a:rPr lang="en-US" dirty="0" smtClean="0"/>
              <a:t> parameter of the main method.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85728"/>
            <a:ext cx="7772400" cy="5734072"/>
          </a:xfrm>
        </p:spPr>
        <p:txBody>
          <a:bodyPr>
            <a:normAutofit fontScale="92500" lnSpcReduction="10000"/>
          </a:bodyPr>
          <a:lstStyle/>
          <a:p>
            <a:pPr>
              <a:buNone/>
            </a:pPr>
            <a:r>
              <a:rPr lang="en-US" b="1" dirty="0" smtClean="0"/>
              <a:t>public class </a:t>
            </a:r>
            <a:r>
              <a:rPr lang="en-US" b="1" dirty="0" err="1" smtClean="0"/>
              <a:t>CommandLineExample</a:t>
            </a:r>
            <a:r>
              <a:rPr lang="en-US" b="1" dirty="0" smtClean="0"/>
              <a:t> {</a:t>
            </a:r>
          </a:p>
          <a:p>
            <a:pPr>
              <a:buNone/>
            </a:pPr>
            <a:r>
              <a:rPr lang="en-US" b="1" dirty="0" smtClean="0"/>
              <a:t>    public static void main(String[] </a:t>
            </a:r>
            <a:r>
              <a:rPr lang="en-US" b="1" dirty="0" err="1" smtClean="0"/>
              <a:t>args</a:t>
            </a:r>
            <a:r>
              <a:rPr lang="en-US" b="1" dirty="0" smtClean="0"/>
              <a:t>) {</a:t>
            </a:r>
          </a:p>
          <a:p>
            <a:pPr>
              <a:buNone/>
            </a:pPr>
            <a:r>
              <a:rPr lang="en-US" b="1" dirty="0" smtClean="0"/>
              <a:t>        // Check if any arguments are passed</a:t>
            </a:r>
          </a:p>
          <a:p>
            <a:pPr>
              <a:buNone/>
            </a:pPr>
            <a:r>
              <a:rPr lang="en-US" b="1" dirty="0" smtClean="0"/>
              <a:t>        if (</a:t>
            </a:r>
            <a:r>
              <a:rPr lang="en-US" b="1" dirty="0" err="1" smtClean="0"/>
              <a:t>args.length</a:t>
            </a:r>
            <a:r>
              <a:rPr lang="en-US" b="1" dirty="0" smtClean="0"/>
              <a:t> &gt; 0) {</a:t>
            </a:r>
          </a:p>
          <a:p>
            <a:pPr>
              <a:buNone/>
            </a:pPr>
            <a:r>
              <a:rPr lang="en-US" b="1" dirty="0" smtClean="0"/>
              <a:t>            </a:t>
            </a:r>
            <a:r>
              <a:rPr lang="en-US" b="1" dirty="0" err="1" smtClean="0"/>
              <a:t>System.out.println</a:t>
            </a:r>
            <a:r>
              <a:rPr lang="en-US" b="1" dirty="0" smtClean="0"/>
              <a:t>("You have entered the following arguments:");</a:t>
            </a:r>
          </a:p>
          <a:p>
            <a:pPr>
              <a:buNone/>
            </a:pPr>
            <a:r>
              <a:rPr lang="en-US" b="1" dirty="0" smtClean="0"/>
              <a:t>            for (</a:t>
            </a:r>
            <a:r>
              <a:rPr lang="en-US" b="1" dirty="0" err="1" smtClean="0"/>
              <a:t>int</a:t>
            </a:r>
            <a:r>
              <a:rPr lang="en-US" b="1" dirty="0" smtClean="0"/>
              <a:t> </a:t>
            </a:r>
            <a:r>
              <a:rPr lang="en-US" b="1" dirty="0" err="1" smtClean="0"/>
              <a:t>i</a:t>
            </a:r>
            <a:r>
              <a:rPr lang="en-US" b="1" dirty="0" smtClean="0"/>
              <a:t> = 0; </a:t>
            </a:r>
            <a:r>
              <a:rPr lang="en-US" b="1" dirty="0" err="1" smtClean="0"/>
              <a:t>i</a:t>
            </a:r>
            <a:r>
              <a:rPr lang="en-US" b="1" dirty="0" smtClean="0"/>
              <a:t> &lt; </a:t>
            </a:r>
            <a:r>
              <a:rPr lang="en-US" b="1" dirty="0" err="1" smtClean="0"/>
              <a:t>args.length</a:t>
            </a:r>
            <a:r>
              <a:rPr lang="en-US" b="1" dirty="0" smtClean="0"/>
              <a:t>; </a:t>
            </a:r>
            <a:r>
              <a:rPr lang="en-US" b="1" dirty="0" err="1" smtClean="0"/>
              <a:t>i</a:t>
            </a:r>
            <a:r>
              <a:rPr lang="en-US" b="1" dirty="0" smtClean="0"/>
              <a:t>++) {</a:t>
            </a:r>
          </a:p>
          <a:p>
            <a:pPr>
              <a:buNone/>
            </a:pPr>
            <a:r>
              <a:rPr lang="en-US" b="1" dirty="0" smtClean="0"/>
              <a:t>                </a:t>
            </a:r>
            <a:r>
              <a:rPr lang="en-US" b="1" dirty="0" err="1" smtClean="0"/>
              <a:t>System.out.println</a:t>
            </a:r>
            <a:r>
              <a:rPr lang="en-US" b="1" dirty="0" smtClean="0"/>
              <a:t>(</a:t>
            </a:r>
            <a:r>
              <a:rPr lang="en-US" b="1" dirty="0" err="1" smtClean="0"/>
              <a:t>args</a:t>
            </a:r>
            <a:r>
              <a:rPr lang="en-US" b="1" dirty="0" smtClean="0"/>
              <a:t>[</a:t>
            </a:r>
            <a:r>
              <a:rPr lang="en-US" b="1" dirty="0" err="1" smtClean="0"/>
              <a:t>i</a:t>
            </a:r>
            <a:r>
              <a:rPr lang="en-US" b="1" dirty="0" smtClean="0"/>
              <a:t>]);</a:t>
            </a:r>
          </a:p>
          <a:p>
            <a:pPr>
              <a:buNone/>
            </a:pPr>
            <a:r>
              <a:rPr lang="en-US" b="1" dirty="0" smtClean="0"/>
              <a:t>            }</a:t>
            </a:r>
          </a:p>
          <a:p>
            <a:pPr>
              <a:buNone/>
            </a:pPr>
            <a:r>
              <a:rPr lang="en-US" b="1" dirty="0" smtClean="0"/>
              <a:t>        } else {</a:t>
            </a:r>
          </a:p>
          <a:p>
            <a:pPr>
              <a:buNone/>
            </a:pPr>
            <a:r>
              <a:rPr lang="en-US" b="1" dirty="0" smtClean="0"/>
              <a:t>            </a:t>
            </a:r>
            <a:r>
              <a:rPr lang="en-US" b="1" dirty="0" err="1" smtClean="0"/>
              <a:t>System.out.println</a:t>
            </a:r>
            <a:r>
              <a:rPr lang="en-US" b="1" dirty="0" smtClean="0"/>
              <a:t>("No arguments were passed.");</a:t>
            </a:r>
          </a:p>
          <a:p>
            <a:pPr>
              <a:buNone/>
            </a:pPr>
            <a:r>
              <a:rPr lang="en-US" b="1" dirty="0" smtClean="0"/>
              <a:t>        }</a:t>
            </a:r>
          </a:p>
          <a:p>
            <a:pPr>
              <a:buNone/>
            </a:pPr>
            <a:r>
              <a:rPr lang="en-US" b="1" dirty="0" smtClean="0"/>
              <a:t>    }</a:t>
            </a:r>
          </a:p>
          <a:p>
            <a:pPr>
              <a:buNone/>
            </a:pPr>
            <a:r>
              <a:rPr lang="en-US" b="1" dirty="0" smtClean="0"/>
              <a:t>}</a:t>
            </a:r>
          </a:p>
          <a:p>
            <a:pPr>
              <a:buNone/>
            </a:pP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Run the Program</a:t>
            </a:r>
            <a:br>
              <a:rPr lang="en-US" b="1" dirty="0" smtClean="0"/>
            </a:br>
            <a:endParaRPr lang="en-US" dirty="0"/>
          </a:p>
        </p:txBody>
      </p:sp>
      <p:sp>
        <p:nvSpPr>
          <p:cNvPr id="3" name="Content Placeholder 2"/>
          <p:cNvSpPr>
            <a:spLocks noGrp="1"/>
          </p:cNvSpPr>
          <p:nvPr>
            <p:ph sz="quarter" idx="1"/>
          </p:nvPr>
        </p:nvSpPr>
        <p:spPr>
          <a:xfrm>
            <a:off x="914400" y="1000108"/>
            <a:ext cx="7772400" cy="3071834"/>
          </a:xfrm>
        </p:spPr>
        <p:txBody>
          <a:bodyPr/>
          <a:lstStyle/>
          <a:p>
            <a:pPr>
              <a:buNone/>
            </a:pPr>
            <a:r>
              <a:rPr lang="en-US" b="1" dirty="0" smtClean="0"/>
              <a:t>Compile</a:t>
            </a:r>
          </a:p>
          <a:p>
            <a:pPr>
              <a:buNone/>
            </a:pPr>
            <a:r>
              <a:rPr lang="en-US" b="1" dirty="0" smtClean="0"/>
              <a:t>   </a:t>
            </a:r>
            <a:r>
              <a:rPr lang="en-US" b="1" dirty="0" err="1" smtClean="0"/>
              <a:t>javac</a:t>
            </a:r>
            <a:r>
              <a:rPr lang="en-US" b="1" dirty="0" smtClean="0"/>
              <a:t> CommandLineExample.java </a:t>
            </a:r>
          </a:p>
          <a:p>
            <a:pPr>
              <a:buNone/>
            </a:pPr>
            <a:endParaRPr lang="en-US" b="1" dirty="0" smtClean="0"/>
          </a:p>
          <a:p>
            <a:pPr>
              <a:buNone/>
            </a:pPr>
            <a:endParaRPr lang="en-US" b="1" dirty="0" smtClean="0"/>
          </a:p>
          <a:p>
            <a:pPr>
              <a:buNone/>
            </a:pPr>
            <a:r>
              <a:rPr lang="en-US" b="1" dirty="0" smtClean="0"/>
              <a:t>Run</a:t>
            </a:r>
          </a:p>
          <a:p>
            <a:pPr>
              <a:buNone/>
            </a:pPr>
            <a:r>
              <a:rPr lang="en-US" b="1" dirty="0" smtClean="0"/>
              <a:t>	java </a:t>
            </a:r>
            <a:r>
              <a:rPr lang="en-US" b="1" dirty="0" err="1" smtClean="0"/>
              <a:t>CommandLineExample</a:t>
            </a:r>
            <a:r>
              <a:rPr lang="en-US" b="1" dirty="0" smtClean="0"/>
              <a:t> Hello World 123</a:t>
            </a:r>
          </a:p>
          <a:p>
            <a:endParaRPr lang="en-US" b="1" dirty="0"/>
          </a:p>
        </p:txBody>
      </p:sp>
      <p:sp>
        <p:nvSpPr>
          <p:cNvPr id="4" name="Rectangle 3"/>
          <p:cNvSpPr/>
          <p:nvPr/>
        </p:nvSpPr>
        <p:spPr>
          <a:xfrm>
            <a:off x="1142976" y="4357694"/>
            <a:ext cx="6572296" cy="646331"/>
          </a:xfrm>
          <a:prstGeom prst="rect">
            <a:avLst/>
          </a:prstGeom>
        </p:spPr>
        <p:txBody>
          <a:bodyPr wrap="square">
            <a:spAutoFit/>
          </a:bodyPr>
          <a:lstStyle/>
          <a:p>
            <a:r>
              <a:rPr lang="en-US" dirty="0" smtClean="0"/>
              <a:t>You have entered the following arguments: </a:t>
            </a:r>
          </a:p>
          <a:p>
            <a:r>
              <a:rPr lang="en-US" dirty="0" smtClean="0"/>
              <a:t>Hello World 123</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571480"/>
            <a:ext cx="7772400" cy="1143000"/>
          </a:xfrm>
        </p:spPr>
        <p:txBody>
          <a:bodyPr>
            <a:normAutofit fontScale="90000"/>
          </a:bodyPr>
          <a:lstStyle/>
          <a:p>
            <a:r>
              <a:rPr lang="en-US" b="1" dirty="0" smtClean="0"/>
              <a:t>Key Points:</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String[] </a:t>
            </a:r>
            <a:r>
              <a:rPr lang="en-US" b="1" dirty="0" err="1" smtClean="0"/>
              <a:t>args</a:t>
            </a:r>
            <a:r>
              <a:rPr lang="en-US" b="1" dirty="0" smtClean="0"/>
              <a:t>:</a:t>
            </a:r>
            <a:r>
              <a:rPr lang="en-US" dirty="0" smtClean="0"/>
              <a:t> Holds the command-line arguments as an array of strings.</a:t>
            </a:r>
          </a:p>
          <a:p>
            <a:r>
              <a:rPr lang="en-US" b="1" dirty="0" smtClean="0"/>
              <a:t>Length of </a:t>
            </a:r>
            <a:r>
              <a:rPr lang="en-US" b="1" dirty="0" err="1" smtClean="0"/>
              <a:t>args</a:t>
            </a:r>
            <a:r>
              <a:rPr lang="en-US" b="1" dirty="0" smtClean="0"/>
              <a:t>:</a:t>
            </a:r>
            <a:r>
              <a:rPr lang="en-US" dirty="0" smtClean="0"/>
              <a:t> Use </a:t>
            </a:r>
            <a:r>
              <a:rPr lang="en-US" dirty="0" err="1" smtClean="0"/>
              <a:t>args.length</a:t>
            </a:r>
            <a:r>
              <a:rPr lang="en-US" dirty="0" smtClean="0"/>
              <a:t> to check the number of arguments.</a:t>
            </a:r>
          </a:p>
          <a:p>
            <a:r>
              <a:rPr lang="en-US" b="1" dirty="0" smtClean="0"/>
              <a:t>Accessing arguments:</a:t>
            </a:r>
            <a:r>
              <a:rPr lang="en-US" dirty="0" smtClean="0"/>
              <a:t> Use </a:t>
            </a:r>
            <a:r>
              <a:rPr lang="en-US" dirty="0" err="1" smtClean="0"/>
              <a:t>args</a:t>
            </a:r>
            <a:r>
              <a:rPr lang="en-US" dirty="0" smtClean="0"/>
              <a:t>[index] to access individual arguments. Remember, array indices in Java start from 0.</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Constructors in Java</a:t>
            </a:r>
            <a:br>
              <a:rPr lang="en-US" dirty="0" smtClean="0"/>
            </a:br>
            <a:endParaRPr lang="en-US" dirty="0"/>
          </a:p>
        </p:txBody>
      </p:sp>
      <p:sp>
        <p:nvSpPr>
          <p:cNvPr id="3" name="Content Placeholder 2"/>
          <p:cNvSpPr>
            <a:spLocks noGrp="1"/>
          </p:cNvSpPr>
          <p:nvPr>
            <p:ph sz="quarter" idx="1"/>
          </p:nvPr>
        </p:nvSpPr>
        <p:spPr>
          <a:xfrm>
            <a:off x="914400" y="928670"/>
            <a:ext cx="7772400" cy="5091130"/>
          </a:xfrm>
        </p:spPr>
        <p:txBody>
          <a:bodyPr>
            <a:normAutofit fontScale="92500" lnSpcReduction="10000"/>
          </a:bodyPr>
          <a:lstStyle/>
          <a:p>
            <a:pPr algn="just"/>
            <a:r>
              <a:rPr lang="en-US" dirty="0" smtClean="0"/>
              <a:t>In </a:t>
            </a:r>
            <a:r>
              <a:rPr lang="en-US" dirty="0" smtClean="0">
                <a:hlinkClick r:id="rId2"/>
              </a:rPr>
              <a:t>Java</a:t>
            </a:r>
            <a:r>
              <a:rPr lang="en-US" dirty="0" smtClean="0"/>
              <a:t>, a constructor is a block of codes similar to the method. It is called when an instance of the </a:t>
            </a:r>
            <a:r>
              <a:rPr lang="en-US" dirty="0" smtClean="0">
                <a:hlinkClick r:id="rId3"/>
              </a:rPr>
              <a:t>class</a:t>
            </a:r>
            <a:r>
              <a:rPr lang="en-US" dirty="0" smtClean="0"/>
              <a:t> is created. At the time of calling constructor, memory for the object is allocated in the memory.</a:t>
            </a:r>
          </a:p>
          <a:p>
            <a:pPr algn="just"/>
            <a:endParaRPr lang="en-US" dirty="0" smtClean="0"/>
          </a:p>
          <a:p>
            <a:pPr algn="just"/>
            <a:r>
              <a:rPr lang="en-US" dirty="0" smtClean="0"/>
              <a:t>It is a special type of method which is used to initialize the object.</a:t>
            </a:r>
          </a:p>
          <a:p>
            <a:pPr algn="just"/>
            <a:endParaRPr lang="en-US" dirty="0" smtClean="0"/>
          </a:p>
          <a:p>
            <a:pPr algn="just"/>
            <a:r>
              <a:rPr lang="en-US" dirty="0" smtClean="0"/>
              <a:t>Every time an object is created using the new keyword, at least one constructor is called.</a:t>
            </a:r>
          </a:p>
          <a:p>
            <a:pPr algn="just"/>
            <a:endParaRPr lang="en-US" dirty="0" smtClean="0"/>
          </a:p>
          <a:p>
            <a:pPr algn="just"/>
            <a:r>
              <a:rPr lang="en-US" dirty="0" smtClean="0"/>
              <a:t>It calls a default constructor if there is no constructor available in the class. In such case, Java compiler provides a default constructor by default.</a:t>
            </a:r>
          </a:p>
          <a:p>
            <a:pPr algn="just"/>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Rules for Creating Java Constructor</a:t>
            </a:r>
            <a:br>
              <a:rPr lang="en-US" dirty="0" smtClean="0"/>
            </a:br>
            <a:endParaRPr lang="en-US" dirty="0"/>
          </a:p>
        </p:txBody>
      </p:sp>
      <p:sp>
        <p:nvSpPr>
          <p:cNvPr id="3" name="Content Placeholder 2"/>
          <p:cNvSpPr>
            <a:spLocks noGrp="1"/>
          </p:cNvSpPr>
          <p:nvPr>
            <p:ph sz="quarter" idx="1"/>
          </p:nvPr>
        </p:nvSpPr>
        <p:spPr>
          <a:xfrm>
            <a:off x="914400" y="857232"/>
            <a:ext cx="7772400" cy="5162568"/>
          </a:xfrm>
        </p:spPr>
        <p:txBody>
          <a:bodyPr/>
          <a:lstStyle/>
          <a:p>
            <a:r>
              <a:rPr lang="en-US" dirty="0" smtClean="0"/>
              <a:t>Constructor name must be the same as its class name.</a:t>
            </a:r>
          </a:p>
          <a:p>
            <a:r>
              <a:rPr lang="en-US" dirty="0" smtClean="0"/>
              <a:t>A Constructor must have no explicit return type.</a:t>
            </a:r>
          </a:p>
          <a:p>
            <a:r>
              <a:rPr lang="en-US" dirty="0" smtClean="0"/>
              <a:t>A Java constructor cannot be abstract, static, final, and synchronized.</a:t>
            </a:r>
          </a:p>
          <a:p>
            <a:endParaRPr lang="en-US" dirty="0" smtClean="0"/>
          </a:p>
          <a:p>
            <a:pPr>
              <a:buNone/>
            </a:pPr>
            <a:r>
              <a:rPr lang="en-US" i="1" dirty="0" smtClean="0"/>
              <a:t>Note: We can use </a:t>
            </a:r>
            <a:r>
              <a:rPr lang="en-US" i="1" dirty="0" smtClean="0">
                <a:hlinkClick r:id="rId2"/>
              </a:rPr>
              <a:t>access modifiers</a:t>
            </a:r>
            <a:r>
              <a:rPr lang="en-US" i="1" dirty="0" smtClean="0"/>
              <a:t> while declaring a constructor. It controls the object creation. In other words, we can have private, protected, public or default constructor in Java.</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Types of Constructors in Java</a:t>
            </a:r>
            <a:br>
              <a:rPr lang="en-US" b="1" dirty="0" smtClean="0"/>
            </a:br>
            <a:endParaRPr lang="en-US" dirty="0"/>
          </a:p>
        </p:txBody>
      </p:sp>
      <p:sp>
        <p:nvSpPr>
          <p:cNvPr id="3" name="Content Placeholder 2"/>
          <p:cNvSpPr>
            <a:spLocks noGrp="1"/>
          </p:cNvSpPr>
          <p:nvPr>
            <p:ph sz="quarter" idx="1"/>
          </p:nvPr>
        </p:nvSpPr>
        <p:spPr/>
        <p:txBody>
          <a:bodyPr/>
          <a:lstStyle/>
          <a:p>
            <a:pPr fontAlgn="base"/>
            <a:r>
              <a:rPr lang="en-US" dirty="0" smtClean="0"/>
              <a:t>Default Constructor</a:t>
            </a:r>
          </a:p>
          <a:p>
            <a:pPr fontAlgn="base"/>
            <a:r>
              <a:rPr lang="en-US" dirty="0" smtClean="0"/>
              <a:t>Parameterized Constructor</a:t>
            </a:r>
          </a:p>
          <a:p>
            <a:pPr fontAlgn="base"/>
            <a:r>
              <a:rPr lang="en-US" dirty="0" smtClean="0"/>
              <a:t>Copy Constructor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this in Java?</a:t>
            </a:r>
            <a:endParaRPr lang="en-US" dirty="0"/>
          </a:p>
        </p:txBody>
      </p:sp>
      <p:sp>
        <p:nvSpPr>
          <p:cNvPr id="3" name="Content Placeholder 2"/>
          <p:cNvSpPr>
            <a:spLocks noGrp="1"/>
          </p:cNvSpPr>
          <p:nvPr>
            <p:ph sz="quarter" idx="1"/>
          </p:nvPr>
        </p:nvSpPr>
        <p:spPr/>
        <p:txBody>
          <a:bodyPr/>
          <a:lstStyle/>
          <a:p>
            <a:r>
              <a:rPr lang="en-US" dirty="0" smtClean="0"/>
              <a:t>The this keyword refers to the </a:t>
            </a:r>
            <a:r>
              <a:rPr lang="en-US" b="1" dirty="0" smtClean="0"/>
              <a:t>current object</a:t>
            </a:r>
            <a:r>
              <a:rPr lang="en-US" dirty="0" smtClean="0"/>
              <a:t>.</a:t>
            </a:r>
          </a:p>
          <a:p>
            <a:r>
              <a:rPr lang="en-US" dirty="0" smtClean="0"/>
              <a:t>It is used when a method or constructor needs to refer to the calling object.</a:t>
            </a:r>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142852"/>
            <a:ext cx="7772400" cy="582594"/>
          </a:xfrm>
        </p:spPr>
        <p:txBody>
          <a:bodyPr>
            <a:normAutofit fontScale="90000"/>
          </a:bodyPr>
          <a:lstStyle/>
          <a:p>
            <a:pPr algn="ctr"/>
            <a:r>
              <a:rPr lang="en-US" b="1" dirty="0" smtClean="0"/>
              <a:t>Default Constructor</a:t>
            </a:r>
            <a:endParaRPr lang="en-US" dirty="0"/>
          </a:p>
        </p:txBody>
      </p:sp>
      <p:sp>
        <p:nvSpPr>
          <p:cNvPr id="3" name="Content Placeholder 2"/>
          <p:cNvSpPr>
            <a:spLocks noGrp="1"/>
          </p:cNvSpPr>
          <p:nvPr>
            <p:ph sz="quarter" idx="1"/>
          </p:nvPr>
        </p:nvSpPr>
        <p:spPr>
          <a:xfrm>
            <a:off x="357158" y="642918"/>
            <a:ext cx="8329642" cy="5929354"/>
          </a:xfrm>
        </p:spPr>
        <p:txBody>
          <a:bodyPr>
            <a:normAutofit/>
          </a:bodyPr>
          <a:lstStyle/>
          <a:p>
            <a:pPr algn="just"/>
            <a:r>
              <a:rPr lang="en-US" dirty="0" smtClean="0"/>
              <a:t>A constructor that has no parameters is known as default constructor.</a:t>
            </a:r>
          </a:p>
          <a:p>
            <a:pPr algn="just"/>
            <a:r>
              <a:rPr lang="en-US" b="1" dirty="0" smtClean="0"/>
              <a:t>Implicit Default Constructor: </a:t>
            </a:r>
            <a:r>
              <a:rPr lang="en-US" dirty="0" smtClean="0"/>
              <a:t>If no constructor is defined in a class, the Java compiler automatically provides a default constructor. This constructor doesn’t take any parameters and initializes the object with default values, such as 0 for numbers, null for objects.</a:t>
            </a:r>
          </a:p>
          <a:p>
            <a:pPr algn="just"/>
            <a:r>
              <a:rPr lang="en-US" b="1" dirty="0" smtClean="0"/>
              <a:t>Explicit Default Constructor: </a:t>
            </a:r>
            <a:r>
              <a:rPr lang="en-US" dirty="0" smtClean="0"/>
              <a:t>If we define a constructor that takes no parameters, it’s called an explicit default constructor. This constructor replaces the one the compiler would normally create automatically.</a:t>
            </a:r>
            <a:r>
              <a:rPr lang="en-US" b="1" dirty="0" smtClean="0"/>
              <a:t> </a:t>
            </a:r>
            <a:r>
              <a:rPr lang="en-US" dirty="0" smtClean="0"/>
              <a:t>Once you define any constructor (with or without parameters), the compiler no longer provides the default constructor for you.</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85728"/>
            <a:ext cx="4000528" cy="5734072"/>
          </a:xfrm>
        </p:spPr>
        <p:txBody>
          <a:bodyPr>
            <a:noAutofit/>
          </a:bodyPr>
          <a:lstStyle/>
          <a:p>
            <a:pPr>
              <a:buNone/>
            </a:pPr>
            <a:r>
              <a:rPr lang="en-US" sz="1100" b="1" dirty="0" smtClean="0"/>
              <a:t>// Java program to demonstrate a default constructor</a:t>
            </a:r>
          </a:p>
          <a:p>
            <a:pPr>
              <a:buNone/>
            </a:pPr>
            <a:r>
              <a:rPr lang="en-US" sz="1100" b="1" dirty="0" smtClean="0"/>
              <a:t>class Person {</a:t>
            </a:r>
          </a:p>
          <a:p>
            <a:pPr>
              <a:buNone/>
            </a:pPr>
            <a:r>
              <a:rPr lang="en-US" sz="1100" b="1" dirty="0" smtClean="0"/>
              <a:t>    String name;</a:t>
            </a:r>
          </a:p>
          <a:p>
            <a:pPr>
              <a:buNone/>
            </a:pPr>
            <a:r>
              <a:rPr lang="en-US" sz="1100" b="1" dirty="0" smtClean="0"/>
              <a:t>    </a:t>
            </a:r>
            <a:r>
              <a:rPr lang="en-US" sz="1100" b="1" dirty="0" err="1" smtClean="0"/>
              <a:t>int</a:t>
            </a:r>
            <a:r>
              <a:rPr lang="en-US" sz="1100" b="1" dirty="0" smtClean="0"/>
              <a:t> age;</a:t>
            </a:r>
          </a:p>
          <a:p>
            <a:pPr>
              <a:buNone/>
            </a:pPr>
            <a:endParaRPr lang="en-US" sz="1100" b="1" dirty="0" smtClean="0"/>
          </a:p>
          <a:p>
            <a:pPr>
              <a:buNone/>
            </a:pPr>
            <a:r>
              <a:rPr lang="en-US" sz="1100" b="1" dirty="0" smtClean="0"/>
              <a:t>    // Default constructor</a:t>
            </a:r>
          </a:p>
          <a:p>
            <a:pPr>
              <a:buNone/>
            </a:pPr>
            <a:r>
              <a:rPr lang="en-US" sz="1100" b="1" dirty="0" smtClean="0"/>
              <a:t>    Person() {</a:t>
            </a:r>
          </a:p>
          <a:p>
            <a:pPr>
              <a:buNone/>
            </a:pPr>
            <a:r>
              <a:rPr lang="en-US" sz="1100" b="1" dirty="0" smtClean="0"/>
              <a:t>        name = "Unknown";</a:t>
            </a:r>
          </a:p>
          <a:p>
            <a:pPr>
              <a:buNone/>
            </a:pPr>
            <a:r>
              <a:rPr lang="en-US" sz="1100" b="1" dirty="0" smtClean="0"/>
              <a:t>        age = 0;</a:t>
            </a:r>
          </a:p>
          <a:p>
            <a:pPr>
              <a:buNone/>
            </a:pPr>
            <a:r>
              <a:rPr lang="en-US" sz="1100" b="1" dirty="0" smtClean="0"/>
              <a:t>    }</a:t>
            </a:r>
          </a:p>
          <a:p>
            <a:pPr>
              <a:buNone/>
            </a:pPr>
            <a:endParaRPr lang="en-US" sz="1100" b="1" dirty="0" smtClean="0"/>
          </a:p>
          <a:p>
            <a:pPr>
              <a:buNone/>
            </a:pPr>
            <a:r>
              <a:rPr lang="en-US" sz="1100" b="1" dirty="0" smtClean="0"/>
              <a:t>    // Method to display the details</a:t>
            </a:r>
          </a:p>
          <a:p>
            <a:pPr>
              <a:buNone/>
            </a:pPr>
            <a:r>
              <a:rPr lang="en-US" sz="1100" b="1" dirty="0" smtClean="0"/>
              <a:t>    void </a:t>
            </a:r>
            <a:r>
              <a:rPr lang="en-US" sz="1100" b="1" dirty="0" err="1" smtClean="0"/>
              <a:t>displayDetails</a:t>
            </a:r>
            <a:r>
              <a:rPr lang="en-US" sz="1100" b="1" dirty="0" smtClean="0"/>
              <a:t>() {</a:t>
            </a:r>
          </a:p>
          <a:p>
            <a:pPr>
              <a:buNone/>
            </a:pPr>
            <a:r>
              <a:rPr lang="en-US" sz="1100" b="1" dirty="0" smtClean="0"/>
              <a:t>        </a:t>
            </a:r>
            <a:r>
              <a:rPr lang="en-US" sz="1100" b="1" dirty="0" err="1" smtClean="0"/>
              <a:t>System.out.println</a:t>
            </a:r>
            <a:r>
              <a:rPr lang="en-US" sz="1100" b="1" dirty="0" smtClean="0"/>
              <a:t>("Name: " + name);</a:t>
            </a:r>
          </a:p>
          <a:p>
            <a:pPr>
              <a:buNone/>
            </a:pPr>
            <a:r>
              <a:rPr lang="en-US" sz="1100" b="1" dirty="0" smtClean="0"/>
              <a:t>        </a:t>
            </a:r>
            <a:r>
              <a:rPr lang="en-US" sz="1100" b="1" dirty="0" err="1" smtClean="0"/>
              <a:t>System.out.println</a:t>
            </a:r>
            <a:r>
              <a:rPr lang="en-US" sz="1100" b="1" dirty="0" smtClean="0"/>
              <a:t>("Age: " + age);</a:t>
            </a:r>
          </a:p>
          <a:p>
            <a:pPr>
              <a:buNone/>
            </a:pPr>
            <a:r>
              <a:rPr lang="en-US" sz="1100" b="1" dirty="0" smtClean="0"/>
              <a:t>    }</a:t>
            </a:r>
          </a:p>
          <a:p>
            <a:pPr>
              <a:buNone/>
            </a:pPr>
            <a:r>
              <a:rPr lang="en-US" sz="1100" b="1" dirty="0" smtClean="0"/>
              <a:t>}</a:t>
            </a:r>
          </a:p>
          <a:p>
            <a:pPr>
              <a:buNone/>
            </a:pPr>
            <a:endParaRPr lang="en-US" sz="1100" b="1" dirty="0" smtClean="0"/>
          </a:p>
          <a:p>
            <a:pPr>
              <a:buNone/>
            </a:pPr>
            <a:endParaRPr lang="en-US" sz="1100" b="1" dirty="0" smtClean="0"/>
          </a:p>
          <a:p>
            <a:pPr>
              <a:buNone/>
            </a:pPr>
            <a:endParaRPr lang="en-US" sz="1100" b="1" dirty="0"/>
          </a:p>
        </p:txBody>
      </p:sp>
      <p:sp>
        <p:nvSpPr>
          <p:cNvPr id="4" name="Content Placeholder 2"/>
          <p:cNvSpPr txBox="1">
            <a:spLocks/>
          </p:cNvSpPr>
          <p:nvPr/>
        </p:nvSpPr>
        <p:spPr>
          <a:xfrm>
            <a:off x="5214942" y="357166"/>
            <a:ext cx="3643338" cy="5734072"/>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100" b="1" i="0" u="none" strike="noStrike" kern="1200" cap="none" spc="0" normalizeH="0" baseline="0" noProof="0" dirty="0" smtClean="0">
                <a:ln>
                  <a:noFill/>
                </a:ln>
                <a:solidFill>
                  <a:schemeClr val="tx1"/>
                </a:solidFill>
                <a:effectLst/>
                <a:uLnTx/>
                <a:uFillTx/>
                <a:latin typeface="+mn-lt"/>
                <a:ea typeface="+mn-ea"/>
                <a:cs typeface="+mn-cs"/>
              </a:rPr>
              <a:t>public class </a:t>
            </a:r>
            <a:r>
              <a:rPr kumimoji="0" lang="en-US" sz="1100" b="1" i="0" u="none" strike="noStrike" kern="1200" cap="none" spc="0" normalizeH="0" baseline="0" noProof="0" dirty="0" err="1" smtClean="0">
                <a:ln>
                  <a:noFill/>
                </a:ln>
                <a:solidFill>
                  <a:schemeClr val="tx1"/>
                </a:solidFill>
                <a:effectLst/>
                <a:uLnTx/>
                <a:uFillTx/>
                <a:latin typeface="+mn-lt"/>
                <a:ea typeface="+mn-ea"/>
                <a:cs typeface="+mn-cs"/>
              </a:rPr>
              <a:t>DefaultConstructorDemo</a:t>
            </a:r>
            <a:r>
              <a:rPr kumimoji="0" lang="en-US" sz="1100" b="1"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100" b="1" i="0" u="none" strike="noStrike" kern="1200" cap="none" spc="0" normalizeH="0" baseline="0" noProof="0" dirty="0" smtClean="0">
                <a:ln>
                  <a:noFill/>
                </a:ln>
                <a:solidFill>
                  <a:schemeClr val="tx1"/>
                </a:solidFill>
                <a:effectLst/>
                <a:uLnTx/>
                <a:uFillTx/>
                <a:latin typeface="+mn-lt"/>
                <a:ea typeface="+mn-ea"/>
                <a:cs typeface="+mn-cs"/>
              </a:rPr>
              <a:t>    public static void main(String[] </a:t>
            </a:r>
            <a:r>
              <a:rPr kumimoji="0" lang="en-US" sz="1100" b="1" i="0" u="none" strike="noStrike" kern="1200" cap="none" spc="0" normalizeH="0" baseline="0" noProof="0" dirty="0" err="1" smtClean="0">
                <a:ln>
                  <a:noFill/>
                </a:ln>
                <a:solidFill>
                  <a:schemeClr val="tx1"/>
                </a:solidFill>
                <a:effectLst/>
                <a:uLnTx/>
                <a:uFillTx/>
                <a:latin typeface="+mn-lt"/>
                <a:ea typeface="+mn-ea"/>
                <a:cs typeface="+mn-cs"/>
              </a:rPr>
              <a:t>args</a:t>
            </a:r>
            <a:r>
              <a:rPr kumimoji="0" lang="en-US" sz="1100" b="1"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100" b="1" i="0" u="none" strike="noStrike" kern="1200" cap="none" spc="0" normalizeH="0" baseline="0" noProof="0" dirty="0" smtClean="0">
                <a:ln>
                  <a:noFill/>
                </a:ln>
                <a:solidFill>
                  <a:schemeClr val="tx1"/>
                </a:solidFill>
                <a:effectLst/>
                <a:uLnTx/>
                <a:uFillTx/>
                <a:latin typeface="+mn-lt"/>
                <a:ea typeface="+mn-ea"/>
                <a:cs typeface="+mn-cs"/>
              </a:rPr>
              <a:t>        // Create an object of the Person class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100" b="1" i="0" u="none" strike="noStrike" kern="1200" cap="none" spc="0" normalizeH="0" baseline="0" noProof="0" dirty="0" smtClean="0">
                <a:ln>
                  <a:noFill/>
                </a:ln>
                <a:solidFill>
                  <a:schemeClr val="tx1"/>
                </a:solidFill>
                <a:effectLst/>
                <a:uLnTx/>
                <a:uFillTx/>
                <a:latin typeface="+mn-lt"/>
                <a:ea typeface="+mn-ea"/>
                <a:cs typeface="+mn-cs"/>
              </a:rPr>
              <a:t>        Person </a:t>
            </a:r>
            <a:r>
              <a:rPr kumimoji="0" lang="en-US" sz="1100" b="1" i="0" u="none" strike="noStrike" kern="1200" cap="none" spc="0" normalizeH="0" baseline="0" noProof="0" dirty="0" err="1" smtClean="0">
                <a:ln>
                  <a:noFill/>
                </a:ln>
                <a:solidFill>
                  <a:schemeClr val="tx1"/>
                </a:solidFill>
                <a:effectLst/>
                <a:uLnTx/>
                <a:uFillTx/>
                <a:latin typeface="+mn-lt"/>
                <a:ea typeface="+mn-ea"/>
                <a:cs typeface="+mn-cs"/>
              </a:rPr>
              <a:t>person</a:t>
            </a:r>
            <a:r>
              <a:rPr kumimoji="0" lang="en-US" sz="1100" b="1" i="0" u="none" strike="noStrike" kern="1200" cap="none" spc="0" normalizeH="0" baseline="0" noProof="0" dirty="0" smtClean="0">
                <a:ln>
                  <a:noFill/>
                </a:ln>
                <a:solidFill>
                  <a:schemeClr val="tx1"/>
                </a:solidFill>
                <a:effectLst/>
                <a:uLnTx/>
                <a:uFillTx/>
                <a:latin typeface="+mn-lt"/>
                <a:ea typeface="+mn-ea"/>
                <a:cs typeface="+mn-cs"/>
              </a:rPr>
              <a:t> = new Person();</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11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100" b="1" i="0" u="none" strike="noStrike" kern="1200" cap="none" spc="0" normalizeH="0" baseline="0" noProof="0" dirty="0" smtClean="0">
                <a:ln>
                  <a:noFill/>
                </a:ln>
                <a:solidFill>
                  <a:schemeClr val="tx1"/>
                </a:solidFill>
                <a:effectLst/>
                <a:uLnTx/>
                <a:uFillTx/>
                <a:latin typeface="+mn-lt"/>
                <a:ea typeface="+mn-ea"/>
                <a:cs typeface="+mn-cs"/>
              </a:rPr>
              <a:t>        // Display the details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1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100" b="1" i="0" u="none" strike="noStrike" kern="1200" cap="none" spc="0" normalizeH="0" baseline="0" noProof="0" dirty="0" err="1" smtClean="0">
                <a:ln>
                  <a:noFill/>
                </a:ln>
                <a:solidFill>
                  <a:schemeClr val="tx1"/>
                </a:solidFill>
                <a:effectLst/>
                <a:uLnTx/>
                <a:uFillTx/>
                <a:latin typeface="+mn-lt"/>
                <a:ea typeface="+mn-ea"/>
                <a:cs typeface="+mn-cs"/>
              </a:rPr>
              <a:t>person.displayDetails</a:t>
            </a:r>
            <a:r>
              <a:rPr kumimoji="0" lang="en-US" sz="1100" b="1"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100" b="1"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100" b="1"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11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11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11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785794"/>
            <a:ext cx="7772400" cy="654032"/>
          </a:xfrm>
        </p:spPr>
        <p:txBody>
          <a:bodyPr>
            <a:normAutofit fontScale="90000"/>
          </a:bodyPr>
          <a:lstStyle/>
          <a:p>
            <a:pPr algn="ctr"/>
            <a:r>
              <a:rPr lang="en-US" b="1" dirty="0" smtClean="0"/>
              <a:t>Parameterized Constructor</a:t>
            </a:r>
            <a:br>
              <a:rPr lang="en-US" b="1" dirty="0" smtClean="0"/>
            </a:br>
            <a:endParaRPr lang="en-US" dirty="0"/>
          </a:p>
        </p:txBody>
      </p:sp>
      <p:sp>
        <p:nvSpPr>
          <p:cNvPr id="3" name="Content Placeholder 2"/>
          <p:cNvSpPr>
            <a:spLocks noGrp="1"/>
          </p:cNvSpPr>
          <p:nvPr>
            <p:ph sz="quarter" idx="1"/>
          </p:nvPr>
        </p:nvSpPr>
        <p:spPr>
          <a:xfrm>
            <a:off x="914400" y="1000108"/>
            <a:ext cx="7772400" cy="5019692"/>
          </a:xfrm>
        </p:spPr>
        <p:txBody>
          <a:bodyPr/>
          <a:lstStyle/>
          <a:p>
            <a:r>
              <a:rPr lang="en-US" dirty="0" smtClean="0"/>
              <a:t>A constructor that has parameters is known as parameterized constructor. If we want to initialize fields of the class with our own values, then use a parameterized constructor.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85728"/>
            <a:ext cx="4000528" cy="5734072"/>
          </a:xfrm>
        </p:spPr>
        <p:txBody>
          <a:bodyPr>
            <a:noAutofit/>
          </a:bodyPr>
          <a:lstStyle/>
          <a:p>
            <a:pPr>
              <a:buNone/>
            </a:pPr>
            <a:r>
              <a:rPr lang="en-US" sz="1100" b="1" dirty="0" smtClean="0"/>
              <a:t>// Java program to demonstrate a parameterized constructor</a:t>
            </a:r>
          </a:p>
          <a:p>
            <a:pPr>
              <a:buNone/>
            </a:pPr>
            <a:r>
              <a:rPr lang="en-US" sz="1100" b="1" dirty="0" smtClean="0"/>
              <a:t>class Person {</a:t>
            </a:r>
          </a:p>
          <a:p>
            <a:pPr>
              <a:buNone/>
            </a:pPr>
            <a:r>
              <a:rPr lang="en-US" sz="1100" b="1" dirty="0" smtClean="0"/>
              <a:t>    String name;</a:t>
            </a:r>
          </a:p>
          <a:p>
            <a:pPr>
              <a:buNone/>
            </a:pPr>
            <a:r>
              <a:rPr lang="en-US" sz="1100" b="1" dirty="0" smtClean="0"/>
              <a:t>    </a:t>
            </a:r>
            <a:r>
              <a:rPr lang="en-US" sz="1100" b="1" dirty="0" err="1" smtClean="0"/>
              <a:t>int</a:t>
            </a:r>
            <a:r>
              <a:rPr lang="en-US" sz="1100" b="1" dirty="0" smtClean="0"/>
              <a:t> age;</a:t>
            </a:r>
          </a:p>
          <a:p>
            <a:pPr>
              <a:buNone/>
            </a:pPr>
            <a:endParaRPr lang="en-US" sz="1100" b="1" dirty="0" smtClean="0"/>
          </a:p>
          <a:p>
            <a:pPr>
              <a:buNone/>
            </a:pPr>
            <a:r>
              <a:rPr lang="en-US" sz="1100" b="1" dirty="0" smtClean="0"/>
              <a:t>    // Parameterized constructor</a:t>
            </a:r>
          </a:p>
          <a:p>
            <a:pPr>
              <a:buNone/>
            </a:pPr>
            <a:r>
              <a:rPr lang="en-US" sz="1100" b="1" dirty="0" smtClean="0"/>
              <a:t>    Person(String </a:t>
            </a:r>
            <a:r>
              <a:rPr lang="en-US" sz="1100" b="1" dirty="0" err="1" smtClean="0"/>
              <a:t>personName</a:t>
            </a:r>
            <a:r>
              <a:rPr lang="en-US" sz="1100" b="1" dirty="0" smtClean="0"/>
              <a:t>, </a:t>
            </a:r>
            <a:r>
              <a:rPr lang="en-US" sz="1100" b="1" dirty="0" err="1" smtClean="0"/>
              <a:t>int</a:t>
            </a:r>
            <a:r>
              <a:rPr lang="en-US" sz="1100" b="1" dirty="0" smtClean="0"/>
              <a:t> </a:t>
            </a:r>
            <a:r>
              <a:rPr lang="en-US" sz="1100" b="1" dirty="0" err="1" smtClean="0"/>
              <a:t>personAge</a:t>
            </a:r>
            <a:r>
              <a:rPr lang="en-US" sz="1100" b="1" dirty="0" smtClean="0"/>
              <a:t>) {</a:t>
            </a:r>
          </a:p>
          <a:p>
            <a:pPr>
              <a:buNone/>
            </a:pPr>
            <a:r>
              <a:rPr lang="en-US" sz="1100" b="1" dirty="0" smtClean="0"/>
              <a:t>        name = </a:t>
            </a:r>
            <a:r>
              <a:rPr lang="en-US" sz="1100" b="1" dirty="0" err="1" smtClean="0"/>
              <a:t>personName</a:t>
            </a:r>
            <a:r>
              <a:rPr lang="en-US" sz="1100" b="1" dirty="0" smtClean="0"/>
              <a:t>;</a:t>
            </a:r>
          </a:p>
          <a:p>
            <a:pPr>
              <a:buNone/>
            </a:pPr>
            <a:r>
              <a:rPr lang="en-US" sz="1100" b="1" dirty="0" smtClean="0"/>
              <a:t>        age = </a:t>
            </a:r>
            <a:r>
              <a:rPr lang="en-US" sz="1100" b="1" dirty="0" err="1" smtClean="0"/>
              <a:t>personAge</a:t>
            </a:r>
            <a:r>
              <a:rPr lang="en-US" sz="1100" b="1" dirty="0" smtClean="0"/>
              <a:t>;</a:t>
            </a:r>
          </a:p>
          <a:p>
            <a:pPr>
              <a:buNone/>
            </a:pPr>
            <a:r>
              <a:rPr lang="en-US" sz="1100" b="1" dirty="0" smtClean="0"/>
              <a:t>    }</a:t>
            </a:r>
          </a:p>
          <a:p>
            <a:pPr>
              <a:buNone/>
            </a:pPr>
            <a:endParaRPr lang="en-US" sz="1100" b="1" dirty="0" smtClean="0"/>
          </a:p>
          <a:p>
            <a:pPr>
              <a:buNone/>
            </a:pPr>
            <a:r>
              <a:rPr lang="en-US" sz="1100" b="1" dirty="0" smtClean="0"/>
              <a:t>    // Method to display the details</a:t>
            </a:r>
          </a:p>
          <a:p>
            <a:pPr>
              <a:buNone/>
            </a:pPr>
            <a:r>
              <a:rPr lang="en-US" sz="1100" b="1" dirty="0" smtClean="0"/>
              <a:t>    void </a:t>
            </a:r>
            <a:r>
              <a:rPr lang="en-US" sz="1100" b="1" dirty="0" err="1" smtClean="0"/>
              <a:t>displayDetails</a:t>
            </a:r>
            <a:r>
              <a:rPr lang="en-US" sz="1100" b="1" dirty="0" smtClean="0"/>
              <a:t>() {</a:t>
            </a:r>
          </a:p>
          <a:p>
            <a:pPr>
              <a:buNone/>
            </a:pPr>
            <a:r>
              <a:rPr lang="en-US" sz="1100" b="1" dirty="0" smtClean="0"/>
              <a:t>        </a:t>
            </a:r>
            <a:r>
              <a:rPr lang="en-US" sz="1100" b="1" dirty="0" err="1" smtClean="0"/>
              <a:t>System.out.println</a:t>
            </a:r>
            <a:r>
              <a:rPr lang="en-US" sz="1100" b="1" dirty="0" smtClean="0"/>
              <a:t>("Name: " + name);</a:t>
            </a:r>
          </a:p>
          <a:p>
            <a:pPr>
              <a:buNone/>
            </a:pPr>
            <a:r>
              <a:rPr lang="en-US" sz="1100" b="1" dirty="0" smtClean="0"/>
              <a:t>        </a:t>
            </a:r>
            <a:r>
              <a:rPr lang="en-US" sz="1100" b="1" dirty="0" err="1" smtClean="0"/>
              <a:t>System.out.println</a:t>
            </a:r>
            <a:r>
              <a:rPr lang="en-US" sz="1100" b="1" dirty="0" smtClean="0"/>
              <a:t>("Age: " + age);</a:t>
            </a:r>
          </a:p>
          <a:p>
            <a:pPr>
              <a:buNone/>
            </a:pPr>
            <a:r>
              <a:rPr lang="en-US" sz="1100" b="1" dirty="0" smtClean="0"/>
              <a:t>    }</a:t>
            </a:r>
          </a:p>
          <a:p>
            <a:pPr>
              <a:buNone/>
            </a:pPr>
            <a:r>
              <a:rPr lang="en-US" sz="1100" b="1" dirty="0" smtClean="0"/>
              <a:t>}</a:t>
            </a:r>
          </a:p>
          <a:p>
            <a:pPr>
              <a:buNone/>
            </a:pPr>
            <a:endParaRPr lang="en-US" sz="1100" b="1" dirty="0" smtClean="0"/>
          </a:p>
          <a:p>
            <a:pPr>
              <a:buNone/>
            </a:pPr>
            <a:endParaRPr lang="en-US" sz="1100" b="1" dirty="0" smtClean="0"/>
          </a:p>
        </p:txBody>
      </p:sp>
      <p:sp>
        <p:nvSpPr>
          <p:cNvPr id="4" name="Content Placeholder 2"/>
          <p:cNvSpPr txBox="1">
            <a:spLocks/>
          </p:cNvSpPr>
          <p:nvPr/>
        </p:nvSpPr>
        <p:spPr>
          <a:xfrm>
            <a:off x="4786314" y="357166"/>
            <a:ext cx="4071966" cy="5734072"/>
          </a:xfrm>
          <a:prstGeom prst="rect">
            <a:avLst/>
          </a:prstGeom>
        </p:spPr>
        <p:txBody>
          <a:bodyPr vert="horz">
            <a:noAutofit/>
          </a:bodyPr>
          <a:lstStyle/>
          <a:p>
            <a:pPr>
              <a:lnSpc>
                <a:spcPct val="200000"/>
              </a:lnSpc>
            </a:pPr>
            <a:r>
              <a:rPr lang="en-US" sz="1100" b="1" dirty="0" smtClean="0"/>
              <a:t>public class </a:t>
            </a:r>
            <a:r>
              <a:rPr lang="en-US" sz="1100" b="1" dirty="0" err="1" smtClean="0"/>
              <a:t>ParameterizedConstructorDemo</a:t>
            </a:r>
            <a:r>
              <a:rPr lang="en-US" sz="1100" b="1" dirty="0" smtClean="0"/>
              <a:t> {</a:t>
            </a:r>
          </a:p>
          <a:p>
            <a:pPr>
              <a:lnSpc>
                <a:spcPct val="200000"/>
              </a:lnSpc>
            </a:pPr>
            <a:r>
              <a:rPr lang="en-US" sz="1100" b="1" dirty="0" smtClean="0"/>
              <a:t>    public static void main(String[] </a:t>
            </a:r>
            <a:r>
              <a:rPr lang="en-US" sz="1100" b="1" dirty="0" err="1" smtClean="0"/>
              <a:t>args</a:t>
            </a:r>
            <a:r>
              <a:rPr lang="en-US" sz="1100" b="1" dirty="0" smtClean="0"/>
              <a:t>) {</a:t>
            </a:r>
          </a:p>
          <a:p>
            <a:pPr>
              <a:lnSpc>
                <a:spcPct val="200000"/>
              </a:lnSpc>
            </a:pPr>
            <a:r>
              <a:rPr lang="en-US" sz="1100" b="1" dirty="0" smtClean="0"/>
              <a:t>        // Create objects of the Person class using the parameterized constructor</a:t>
            </a:r>
          </a:p>
          <a:p>
            <a:pPr>
              <a:lnSpc>
                <a:spcPct val="200000"/>
              </a:lnSpc>
            </a:pPr>
            <a:r>
              <a:rPr lang="en-US" sz="1100" b="1" dirty="0" smtClean="0"/>
              <a:t>        Person person1 = new Person("Alice", 25);</a:t>
            </a:r>
          </a:p>
          <a:p>
            <a:pPr>
              <a:lnSpc>
                <a:spcPct val="200000"/>
              </a:lnSpc>
            </a:pPr>
            <a:r>
              <a:rPr lang="en-US" sz="1100" b="1" dirty="0" smtClean="0"/>
              <a:t>        Person person2 = new Person("Bob", 30);</a:t>
            </a:r>
          </a:p>
          <a:p>
            <a:pPr>
              <a:lnSpc>
                <a:spcPct val="200000"/>
              </a:lnSpc>
            </a:pPr>
            <a:endParaRPr lang="en-US" sz="1100" b="1" dirty="0" smtClean="0"/>
          </a:p>
          <a:p>
            <a:pPr>
              <a:lnSpc>
                <a:spcPct val="200000"/>
              </a:lnSpc>
            </a:pPr>
            <a:r>
              <a:rPr lang="en-US" sz="1100" b="1" dirty="0" smtClean="0"/>
              <a:t>        // Display the details</a:t>
            </a:r>
          </a:p>
          <a:p>
            <a:pPr>
              <a:lnSpc>
                <a:spcPct val="200000"/>
              </a:lnSpc>
            </a:pPr>
            <a:r>
              <a:rPr lang="en-US" sz="1100" b="1" dirty="0" smtClean="0"/>
              <a:t>        person1.displayDetails();</a:t>
            </a:r>
          </a:p>
          <a:p>
            <a:pPr>
              <a:lnSpc>
                <a:spcPct val="200000"/>
              </a:lnSpc>
            </a:pPr>
            <a:r>
              <a:rPr lang="en-US" sz="1100" b="1" dirty="0" smtClean="0"/>
              <a:t>        person2.displayDetails();</a:t>
            </a:r>
          </a:p>
          <a:p>
            <a:pPr>
              <a:lnSpc>
                <a:spcPct val="200000"/>
              </a:lnSpc>
            </a:pPr>
            <a:r>
              <a:rPr lang="en-US" sz="1100" b="1" dirty="0" smtClean="0"/>
              <a:t>    }</a:t>
            </a:r>
          </a:p>
          <a:p>
            <a:pPr>
              <a:lnSpc>
                <a:spcPct val="200000"/>
              </a:lnSpc>
            </a:pPr>
            <a:r>
              <a:rPr lang="en-US" sz="1100" b="1" dirty="0" smtClean="0"/>
              <a:t>}</a:t>
            </a:r>
            <a:endParaRPr kumimoji="0" lang="en-US" sz="11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normAutofit/>
          </a:bodyPr>
          <a:lstStyle/>
          <a:p>
            <a:pPr algn="ctr"/>
            <a:r>
              <a:rPr lang="en-US" b="1" dirty="0" smtClean="0"/>
              <a:t>Copy Constructor</a:t>
            </a:r>
            <a:endParaRPr lang="en-US" dirty="0"/>
          </a:p>
        </p:txBody>
      </p:sp>
      <p:sp>
        <p:nvSpPr>
          <p:cNvPr id="3" name="Content Placeholder 2"/>
          <p:cNvSpPr>
            <a:spLocks noGrp="1"/>
          </p:cNvSpPr>
          <p:nvPr>
            <p:ph sz="quarter" idx="1"/>
          </p:nvPr>
        </p:nvSpPr>
        <p:spPr/>
        <p:txBody>
          <a:bodyPr/>
          <a:lstStyle/>
          <a:p>
            <a:pPr algn="just">
              <a:buNone/>
            </a:pPr>
            <a:r>
              <a:rPr lang="en-US" dirty="0" smtClean="0"/>
              <a:t>A </a:t>
            </a:r>
            <a:r>
              <a:rPr lang="en-US" b="1" dirty="0" smtClean="0"/>
              <a:t>copy constructor</a:t>
            </a:r>
            <a:r>
              <a:rPr lang="en-US" dirty="0" smtClean="0"/>
              <a:t> is a special constructor in a class that creates a new object as a copy of an existing object. It takes another object of the same class as a parameter and copies its fields to initialize the new object.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85728"/>
            <a:ext cx="4000528" cy="5734072"/>
          </a:xfrm>
        </p:spPr>
        <p:txBody>
          <a:bodyPr>
            <a:noAutofit/>
          </a:bodyPr>
          <a:lstStyle/>
          <a:p>
            <a:pPr>
              <a:buNone/>
            </a:pPr>
            <a:r>
              <a:rPr lang="en-US" sz="1100" b="1" dirty="0" smtClean="0"/>
              <a:t>// Java program to demonstrate a copy constructor</a:t>
            </a:r>
          </a:p>
          <a:p>
            <a:pPr>
              <a:buNone/>
            </a:pPr>
            <a:r>
              <a:rPr lang="en-US" sz="1100" b="1" dirty="0" smtClean="0"/>
              <a:t>class Person {</a:t>
            </a:r>
          </a:p>
          <a:p>
            <a:pPr>
              <a:buNone/>
            </a:pPr>
            <a:r>
              <a:rPr lang="en-US" sz="1100" b="1" dirty="0" smtClean="0"/>
              <a:t>    String name;</a:t>
            </a:r>
          </a:p>
          <a:p>
            <a:pPr>
              <a:buNone/>
            </a:pPr>
            <a:r>
              <a:rPr lang="en-US" sz="1100" b="1" dirty="0" smtClean="0"/>
              <a:t>    </a:t>
            </a:r>
            <a:r>
              <a:rPr lang="en-US" sz="1100" b="1" dirty="0" err="1" smtClean="0"/>
              <a:t>int</a:t>
            </a:r>
            <a:r>
              <a:rPr lang="en-US" sz="1100" b="1" dirty="0" smtClean="0"/>
              <a:t> age;</a:t>
            </a:r>
          </a:p>
          <a:p>
            <a:pPr>
              <a:buNone/>
            </a:pPr>
            <a:endParaRPr lang="en-US" sz="1100" b="1" dirty="0" smtClean="0"/>
          </a:p>
          <a:p>
            <a:pPr>
              <a:buNone/>
            </a:pPr>
            <a:r>
              <a:rPr lang="en-US" sz="1100" b="1" dirty="0" smtClean="0"/>
              <a:t>    // Parameterized constructor</a:t>
            </a:r>
          </a:p>
          <a:p>
            <a:pPr>
              <a:buNone/>
            </a:pPr>
            <a:r>
              <a:rPr lang="en-US" sz="1100" b="1" dirty="0" smtClean="0"/>
              <a:t>    Person(String </a:t>
            </a:r>
            <a:r>
              <a:rPr lang="en-US" sz="1100" b="1" dirty="0" err="1" smtClean="0"/>
              <a:t>personName</a:t>
            </a:r>
            <a:r>
              <a:rPr lang="en-US" sz="1100" b="1" dirty="0" smtClean="0"/>
              <a:t>, </a:t>
            </a:r>
            <a:r>
              <a:rPr lang="en-US" sz="1100" b="1" dirty="0" err="1" smtClean="0"/>
              <a:t>int</a:t>
            </a:r>
            <a:r>
              <a:rPr lang="en-US" sz="1100" b="1" dirty="0" smtClean="0"/>
              <a:t> </a:t>
            </a:r>
            <a:r>
              <a:rPr lang="en-US" sz="1100" b="1" dirty="0" err="1" smtClean="0"/>
              <a:t>personAge</a:t>
            </a:r>
            <a:r>
              <a:rPr lang="en-US" sz="1100" b="1" dirty="0" smtClean="0"/>
              <a:t>) {</a:t>
            </a:r>
          </a:p>
          <a:p>
            <a:pPr>
              <a:buNone/>
            </a:pPr>
            <a:r>
              <a:rPr lang="en-US" sz="1100" b="1" dirty="0" smtClean="0"/>
              <a:t>        name = </a:t>
            </a:r>
            <a:r>
              <a:rPr lang="en-US" sz="1100" b="1" dirty="0" err="1" smtClean="0"/>
              <a:t>personName</a:t>
            </a:r>
            <a:r>
              <a:rPr lang="en-US" sz="1100" b="1" dirty="0" smtClean="0"/>
              <a:t>;</a:t>
            </a:r>
          </a:p>
          <a:p>
            <a:pPr>
              <a:buNone/>
            </a:pPr>
            <a:r>
              <a:rPr lang="en-US" sz="1100" b="1" dirty="0" smtClean="0"/>
              <a:t>        age = </a:t>
            </a:r>
            <a:r>
              <a:rPr lang="en-US" sz="1100" b="1" dirty="0" err="1" smtClean="0"/>
              <a:t>personAge</a:t>
            </a:r>
            <a:r>
              <a:rPr lang="en-US" sz="1100" b="1" dirty="0" smtClean="0"/>
              <a:t>;</a:t>
            </a:r>
          </a:p>
          <a:p>
            <a:pPr>
              <a:buNone/>
            </a:pPr>
            <a:r>
              <a:rPr lang="en-US" sz="1100" b="1" dirty="0" smtClean="0"/>
              <a:t>    }</a:t>
            </a:r>
          </a:p>
          <a:p>
            <a:pPr>
              <a:buNone/>
            </a:pPr>
            <a:endParaRPr lang="en-US" sz="1100" b="1" dirty="0" smtClean="0"/>
          </a:p>
          <a:p>
            <a:pPr>
              <a:buNone/>
            </a:pPr>
            <a:r>
              <a:rPr lang="en-US" sz="1100" b="1" dirty="0" smtClean="0"/>
              <a:t>    // Copy constructor</a:t>
            </a:r>
          </a:p>
          <a:p>
            <a:pPr>
              <a:buNone/>
            </a:pPr>
            <a:r>
              <a:rPr lang="en-US" sz="1100" b="1" dirty="0" smtClean="0"/>
              <a:t>    Person(Person another) {</a:t>
            </a:r>
          </a:p>
          <a:p>
            <a:pPr>
              <a:buNone/>
            </a:pPr>
            <a:r>
              <a:rPr lang="en-US" sz="1100" b="1" dirty="0" smtClean="0"/>
              <a:t>        this.name = another.name;</a:t>
            </a:r>
          </a:p>
          <a:p>
            <a:pPr>
              <a:buNone/>
            </a:pPr>
            <a:r>
              <a:rPr lang="en-US" sz="1100" b="1" dirty="0" smtClean="0"/>
              <a:t>        </a:t>
            </a:r>
            <a:r>
              <a:rPr lang="en-US" sz="1100" b="1" dirty="0" err="1" smtClean="0"/>
              <a:t>this.age</a:t>
            </a:r>
            <a:r>
              <a:rPr lang="en-US" sz="1100" b="1" dirty="0" smtClean="0"/>
              <a:t> = </a:t>
            </a:r>
            <a:r>
              <a:rPr lang="en-US" sz="1100" b="1" dirty="0" err="1" smtClean="0"/>
              <a:t>another.age</a:t>
            </a:r>
            <a:r>
              <a:rPr lang="en-US" sz="1100" b="1" dirty="0" smtClean="0"/>
              <a:t>;</a:t>
            </a:r>
          </a:p>
          <a:p>
            <a:pPr>
              <a:buNone/>
            </a:pPr>
            <a:r>
              <a:rPr lang="en-US" sz="1100" b="1" dirty="0" smtClean="0"/>
              <a:t>    }</a:t>
            </a:r>
          </a:p>
          <a:p>
            <a:pPr>
              <a:buNone/>
            </a:pPr>
            <a:endParaRPr lang="en-US" sz="1100" b="1" dirty="0" smtClean="0"/>
          </a:p>
          <a:p>
            <a:pPr>
              <a:buNone/>
            </a:pPr>
            <a:r>
              <a:rPr lang="en-US" sz="1100" b="1" dirty="0" smtClean="0"/>
              <a:t>    // Method to display the details</a:t>
            </a:r>
          </a:p>
          <a:p>
            <a:pPr>
              <a:buNone/>
            </a:pPr>
            <a:r>
              <a:rPr lang="en-US" sz="1100" b="1" dirty="0" smtClean="0"/>
              <a:t>    void </a:t>
            </a:r>
            <a:r>
              <a:rPr lang="en-US" sz="1100" b="1" dirty="0" err="1" smtClean="0"/>
              <a:t>displayDetails</a:t>
            </a:r>
            <a:r>
              <a:rPr lang="en-US" sz="1100" b="1" dirty="0" smtClean="0"/>
              <a:t>() {</a:t>
            </a:r>
          </a:p>
          <a:p>
            <a:pPr>
              <a:buNone/>
            </a:pPr>
            <a:r>
              <a:rPr lang="en-US" sz="1100" b="1" dirty="0" smtClean="0"/>
              <a:t>        </a:t>
            </a:r>
            <a:r>
              <a:rPr lang="en-US" sz="1100" b="1" dirty="0" err="1" smtClean="0"/>
              <a:t>System.out.println</a:t>
            </a:r>
            <a:r>
              <a:rPr lang="en-US" sz="1100" b="1" dirty="0" smtClean="0"/>
              <a:t>("Name: " + name);</a:t>
            </a:r>
          </a:p>
          <a:p>
            <a:pPr>
              <a:buNone/>
            </a:pPr>
            <a:r>
              <a:rPr lang="en-US" sz="1100" b="1" dirty="0" smtClean="0"/>
              <a:t>        </a:t>
            </a:r>
            <a:r>
              <a:rPr lang="en-US" sz="1100" b="1" dirty="0" err="1" smtClean="0"/>
              <a:t>System.out.println</a:t>
            </a:r>
            <a:r>
              <a:rPr lang="en-US" sz="1100" b="1" dirty="0" smtClean="0"/>
              <a:t>("Age: " + age);</a:t>
            </a:r>
          </a:p>
          <a:p>
            <a:pPr>
              <a:buNone/>
            </a:pPr>
            <a:r>
              <a:rPr lang="en-US" sz="1100" b="1" dirty="0" smtClean="0"/>
              <a:t>    }</a:t>
            </a:r>
          </a:p>
          <a:p>
            <a:pPr>
              <a:buNone/>
            </a:pPr>
            <a:r>
              <a:rPr lang="en-US" sz="1100" b="1" dirty="0" smtClean="0"/>
              <a:t>}</a:t>
            </a:r>
          </a:p>
          <a:p>
            <a:pPr>
              <a:buNone/>
            </a:pPr>
            <a:endParaRPr lang="en-US" sz="1100" b="1" dirty="0" smtClean="0"/>
          </a:p>
        </p:txBody>
      </p:sp>
      <p:sp>
        <p:nvSpPr>
          <p:cNvPr id="4" name="Content Placeholder 2"/>
          <p:cNvSpPr txBox="1">
            <a:spLocks/>
          </p:cNvSpPr>
          <p:nvPr/>
        </p:nvSpPr>
        <p:spPr>
          <a:xfrm>
            <a:off x="4786314" y="357166"/>
            <a:ext cx="4071966" cy="5734072"/>
          </a:xfrm>
          <a:prstGeom prst="rect">
            <a:avLst/>
          </a:prstGeom>
        </p:spPr>
        <p:txBody>
          <a:bodyPr vert="horz">
            <a:noAutofit/>
          </a:bodyPr>
          <a:lstStyle/>
          <a:p>
            <a:pPr>
              <a:lnSpc>
                <a:spcPct val="150000"/>
              </a:lnSpc>
              <a:buNone/>
            </a:pPr>
            <a:r>
              <a:rPr lang="en-US" sz="1100" b="1" dirty="0" smtClean="0"/>
              <a:t>public class </a:t>
            </a:r>
            <a:r>
              <a:rPr lang="en-US" sz="1100" b="1" dirty="0" err="1" smtClean="0"/>
              <a:t>CopyConstructorDemo</a:t>
            </a:r>
            <a:r>
              <a:rPr lang="en-US" sz="1100" b="1" dirty="0" smtClean="0"/>
              <a:t> {</a:t>
            </a:r>
          </a:p>
          <a:p>
            <a:pPr>
              <a:lnSpc>
                <a:spcPct val="150000"/>
              </a:lnSpc>
              <a:buNone/>
            </a:pPr>
            <a:r>
              <a:rPr lang="en-US" sz="1100" b="1" dirty="0" smtClean="0"/>
              <a:t>    public static void main(String[] </a:t>
            </a:r>
            <a:r>
              <a:rPr lang="en-US" sz="1100" b="1" dirty="0" err="1" smtClean="0"/>
              <a:t>args</a:t>
            </a:r>
            <a:r>
              <a:rPr lang="en-US" sz="1100" b="1" dirty="0" smtClean="0"/>
              <a:t>) {</a:t>
            </a:r>
          </a:p>
          <a:p>
            <a:pPr>
              <a:lnSpc>
                <a:spcPct val="150000"/>
              </a:lnSpc>
              <a:buNone/>
            </a:pPr>
            <a:r>
              <a:rPr lang="en-US" sz="1100" b="1" dirty="0" smtClean="0"/>
              <a:t>        // Create an object using the parameterized constructor</a:t>
            </a:r>
          </a:p>
          <a:p>
            <a:pPr>
              <a:lnSpc>
                <a:spcPct val="150000"/>
              </a:lnSpc>
              <a:buNone/>
            </a:pPr>
            <a:r>
              <a:rPr lang="en-US" sz="1100" b="1" dirty="0" smtClean="0"/>
              <a:t>        Person person1 = new Person("Alice", 25);</a:t>
            </a:r>
          </a:p>
          <a:p>
            <a:pPr>
              <a:lnSpc>
                <a:spcPct val="150000"/>
              </a:lnSpc>
              <a:buNone/>
            </a:pPr>
            <a:endParaRPr lang="en-US" sz="1100" b="1" dirty="0" smtClean="0"/>
          </a:p>
          <a:p>
            <a:pPr>
              <a:lnSpc>
                <a:spcPct val="150000"/>
              </a:lnSpc>
              <a:buNone/>
            </a:pPr>
            <a:r>
              <a:rPr lang="en-US" sz="1100" b="1" dirty="0" smtClean="0"/>
              <a:t>        // Create a copy of person1 using the copy constructor</a:t>
            </a:r>
          </a:p>
          <a:p>
            <a:pPr>
              <a:lnSpc>
                <a:spcPct val="150000"/>
              </a:lnSpc>
              <a:buNone/>
            </a:pPr>
            <a:r>
              <a:rPr lang="en-US" sz="1100" b="1" dirty="0" smtClean="0"/>
              <a:t>        Person person2 = new Person(person1);</a:t>
            </a:r>
          </a:p>
          <a:p>
            <a:pPr>
              <a:lnSpc>
                <a:spcPct val="150000"/>
              </a:lnSpc>
              <a:buNone/>
            </a:pPr>
            <a:endParaRPr lang="en-US" sz="1100" b="1" dirty="0" smtClean="0"/>
          </a:p>
          <a:p>
            <a:pPr>
              <a:lnSpc>
                <a:spcPct val="150000"/>
              </a:lnSpc>
              <a:buNone/>
            </a:pPr>
            <a:r>
              <a:rPr lang="en-US" sz="1100" b="1" dirty="0" smtClean="0"/>
              <a:t>        // Display details of both objects</a:t>
            </a:r>
          </a:p>
          <a:p>
            <a:pPr>
              <a:lnSpc>
                <a:spcPct val="150000"/>
              </a:lnSpc>
              <a:buNone/>
            </a:pPr>
            <a:r>
              <a:rPr lang="en-US" sz="1100" b="1" dirty="0" smtClean="0"/>
              <a:t>        </a:t>
            </a:r>
            <a:r>
              <a:rPr lang="en-US" sz="1100" b="1" dirty="0" err="1" smtClean="0"/>
              <a:t>System.out.println</a:t>
            </a:r>
            <a:r>
              <a:rPr lang="en-US" sz="1100" b="1" dirty="0" smtClean="0"/>
              <a:t>("Details of person1:");</a:t>
            </a:r>
          </a:p>
          <a:p>
            <a:pPr>
              <a:lnSpc>
                <a:spcPct val="150000"/>
              </a:lnSpc>
              <a:buNone/>
            </a:pPr>
            <a:r>
              <a:rPr lang="en-US" sz="1100" b="1" dirty="0" smtClean="0"/>
              <a:t>        person1.displayDetails();</a:t>
            </a:r>
          </a:p>
          <a:p>
            <a:pPr>
              <a:lnSpc>
                <a:spcPct val="150000"/>
              </a:lnSpc>
              <a:buNone/>
            </a:pPr>
            <a:endParaRPr lang="en-US" sz="1100" b="1" dirty="0" smtClean="0"/>
          </a:p>
          <a:p>
            <a:pPr>
              <a:lnSpc>
                <a:spcPct val="150000"/>
              </a:lnSpc>
              <a:buNone/>
            </a:pPr>
            <a:r>
              <a:rPr lang="en-US" sz="1100" b="1" dirty="0" smtClean="0"/>
              <a:t>        </a:t>
            </a:r>
            <a:r>
              <a:rPr lang="en-US" sz="1100" b="1" dirty="0" err="1" smtClean="0"/>
              <a:t>System.out.println</a:t>
            </a:r>
            <a:r>
              <a:rPr lang="en-US" sz="1100" b="1" dirty="0" smtClean="0"/>
              <a:t>("\</a:t>
            </a:r>
            <a:r>
              <a:rPr lang="en-US" sz="1100" b="1" dirty="0" err="1" smtClean="0"/>
              <a:t>nDetails</a:t>
            </a:r>
            <a:r>
              <a:rPr lang="en-US" sz="1100" b="1" dirty="0" smtClean="0"/>
              <a:t> of person2 (copy of person1):");</a:t>
            </a:r>
          </a:p>
          <a:p>
            <a:pPr>
              <a:lnSpc>
                <a:spcPct val="150000"/>
              </a:lnSpc>
              <a:buNone/>
            </a:pPr>
            <a:r>
              <a:rPr lang="en-US" sz="1100" b="1" dirty="0" smtClean="0"/>
              <a:t>        person2.displayDetails();</a:t>
            </a:r>
          </a:p>
          <a:p>
            <a:pPr>
              <a:lnSpc>
                <a:spcPct val="150000"/>
              </a:lnSpc>
              <a:buNone/>
            </a:pPr>
            <a:r>
              <a:rPr lang="en-US" sz="1100" b="1" dirty="0" smtClean="0"/>
              <a:t>    }</a:t>
            </a:r>
          </a:p>
          <a:p>
            <a:pPr>
              <a:lnSpc>
                <a:spcPct val="150000"/>
              </a:lnSpc>
              <a:buNone/>
            </a:pPr>
            <a:r>
              <a:rPr lang="en-US" sz="1100" b="1"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 in Java</a:t>
            </a:r>
            <a:endParaRPr lang="en-US" dirty="0"/>
          </a:p>
        </p:txBody>
      </p:sp>
      <p:sp>
        <p:nvSpPr>
          <p:cNvPr id="3" name="Content Placeholder 2"/>
          <p:cNvSpPr>
            <a:spLocks noGrp="1"/>
          </p:cNvSpPr>
          <p:nvPr>
            <p:ph sz="quarter" idx="1"/>
          </p:nvPr>
        </p:nvSpPr>
        <p:spPr/>
        <p:txBody>
          <a:bodyPr/>
          <a:lstStyle/>
          <a:p>
            <a:r>
              <a:rPr lang="en-US" dirty="0" smtClean="0"/>
              <a:t>Constructor overloading in Java is a technique where a class can have multiple constructors with the same name (the class name) but different parameter lists</a:t>
            </a:r>
            <a:r>
              <a:rPr lang="en-US" dirty="0" smtClean="0"/>
              <a:t>.</a:t>
            </a:r>
          </a:p>
          <a:p>
            <a:endParaRPr lang="en-US" dirty="0" smtClean="0"/>
          </a:p>
          <a:p>
            <a:r>
              <a:rPr lang="en-US" dirty="0" smtClean="0"/>
              <a:t> </a:t>
            </a:r>
            <a:r>
              <a:rPr lang="en-US" dirty="0" smtClean="0"/>
              <a:t>It allows you to create objects in different ways, providing flexibility to initialize the object with varying levels of detail.</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85728"/>
            <a:ext cx="4000528" cy="5734072"/>
          </a:xfrm>
        </p:spPr>
        <p:txBody>
          <a:bodyPr>
            <a:noAutofit/>
          </a:bodyPr>
          <a:lstStyle/>
          <a:p>
            <a:pPr>
              <a:buNone/>
            </a:pPr>
            <a:r>
              <a:rPr lang="en-US" sz="1100" b="1" dirty="0" smtClean="0"/>
              <a:t>class Person {</a:t>
            </a:r>
          </a:p>
          <a:p>
            <a:pPr>
              <a:buNone/>
            </a:pPr>
            <a:r>
              <a:rPr lang="en-US" sz="1100" b="1" dirty="0" smtClean="0"/>
              <a:t>    String name;</a:t>
            </a:r>
          </a:p>
          <a:p>
            <a:pPr>
              <a:buNone/>
            </a:pPr>
            <a:r>
              <a:rPr lang="en-US" sz="1100" b="1" dirty="0" smtClean="0"/>
              <a:t>    </a:t>
            </a:r>
            <a:r>
              <a:rPr lang="en-US" sz="1100" b="1" dirty="0" err="1" smtClean="0"/>
              <a:t>int</a:t>
            </a:r>
            <a:r>
              <a:rPr lang="en-US" sz="1100" b="1" dirty="0" smtClean="0"/>
              <a:t> age;</a:t>
            </a:r>
          </a:p>
          <a:p>
            <a:pPr>
              <a:buNone/>
            </a:pPr>
            <a:r>
              <a:rPr lang="en-US" sz="1100" b="1" dirty="0" smtClean="0"/>
              <a:t>    </a:t>
            </a:r>
            <a:r>
              <a:rPr lang="en-US" sz="1100" b="1" dirty="0" smtClean="0"/>
              <a:t>// Constructor with no arguments (default constructor)</a:t>
            </a:r>
          </a:p>
          <a:p>
            <a:pPr>
              <a:buNone/>
            </a:pPr>
            <a:r>
              <a:rPr lang="en-US" sz="1100" b="1" dirty="0" smtClean="0"/>
              <a:t>    Person() {</a:t>
            </a:r>
          </a:p>
          <a:p>
            <a:pPr>
              <a:buNone/>
            </a:pPr>
            <a:r>
              <a:rPr lang="en-US" sz="1100" b="1" dirty="0" smtClean="0"/>
              <a:t>        name = "Unknown";</a:t>
            </a:r>
          </a:p>
          <a:p>
            <a:pPr>
              <a:buNone/>
            </a:pPr>
            <a:r>
              <a:rPr lang="en-US" sz="1100" b="1" dirty="0" smtClean="0"/>
              <a:t>        age = 0;</a:t>
            </a:r>
          </a:p>
          <a:p>
            <a:pPr>
              <a:buNone/>
            </a:pPr>
            <a:r>
              <a:rPr lang="en-US" sz="1100" b="1" dirty="0" smtClean="0"/>
              <a:t>    }</a:t>
            </a:r>
          </a:p>
          <a:p>
            <a:pPr>
              <a:buNone/>
            </a:pPr>
            <a:r>
              <a:rPr lang="en-US" sz="1100" b="1" dirty="0" smtClean="0"/>
              <a:t>    </a:t>
            </a:r>
            <a:r>
              <a:rPr lang="en-US" sz="1100" b="1" dirty="0" smtClean="0"/>
              <a:t>// Constructor with one argument</a:t>
            </a:r>
          </a:p>
          <a:p>
            <a:pPr>
              <a:buNone/>
            </a:pPr>
            <a:r>
              <a:rPr lang="en-US" sz="1100" b="1" dirty="0" smtClean="0"/>
              <a:t>    Person(String </a:t>
            </a:r>
            <a:r>
              <a:rPr lang="en-US" sz="1100" b="1" dirty="0" err="1" smtClean="0"/>
              <a:t>personName</a:t>
            </a:r>
            <a:r>
              <a:rPr lang="en-US" sz="1100" b="1" dirty="0" smtClean="0"/>
              <a:t>) {</a:t>
            </a:r>
          </a:p>
          <a:p>
            <a:pPr>
              <a:buNone/>
            </a:pPr>
            <a:r>
              <a:rPr lang="en-US" sz="1100" b="1" dirty="0" smtClean="0"/>
              <a:t>        name = </a:t>
            </a:r>
            <a:r>
              <a:rPr lang="en-US" sz="1100" b="1" dirty="0" err="1" smtClean="0"/>
              <a:t>personName</a:t>
            </a:r>
            <a:r>
              <a:rPr lang="en-US" sz="1100" b="1" dirty="0" smtClean="0"/>
              <a:t>;</a:t>
            </a:r>
          </a:p>
          <a:p>
            <a:pPr>
              <a:buNone/>
            </a:pPr>
            <a:r>
              <a:rPr lang="en-US" sz="1100" b="1" dirty="0" smtClean="0"/>
              <a:t>        age = 0;</a:t>
            </a:r>
          </a:p>
          <a:p>
            <a:pPr>
              <a:buNone/>
            </a:pPr>
            <a:r>
              <a:rPr lang="en-US" sz="1100" b="1" dirty="0" smtClean="0"/>
              <a:t>    }</a:t>
            </a:r>
          </a:p>
          <a:p>
            <a:pPr>
              <a:buNone/>
            </a:pPr>
            <a:r>
              <a:rPr lang="en-US" sz="1100" b="1" dirty="0" smtClean="0"/>
              <a:t>    </a:t>
            </a:r>
            <a:r>
              <a:rPr lang="en-US" sz="1100" b="1" dirty="0" smtClean="0"/>
              <a:t>// Constructor with two arguments</a:t>
            </a:r>
          </a:p>
          <a:p>
            <a:pPr>
              <a:buNone/>
            </a:pPr>
            <a:r>
              <a:rPr lang="en-US" sz="1100" b="1" dirty="0" smtClean="0"/>
              <a:t>    Person(String </a:t>
            </a:r>
            <a:r>
              <a:rPr lang="en-US" sz="1100" b="1" dirty="0" err="1" smtClean="0"/>
              <a:t>personName</a:t>
            </a:r>
            <a:r>
              <a:rPr lang="en-US" sz="1100" b="1" dirty="0" smtClean="0"/>
              <a:t>, </a:t>
            </a:r>
            <a:r>
              <a:rPr lang="en-US" sz="1100" b="1" dirty="0" err="1" smtClean="0"/>
              <a:t>int</a:t>
            </a:r>
            <a:r>
              <a:rPr lang="en-US" sz="1100" b="1" dirty="0" smtClean="0"/>
              <a:t> </a:t>
            </a:r>
            <a:r>
              <a:rPr lang="en-US" sz="1100" b="1" dirty="0" err="1" smtClean="0"/>
              <a:t>personAge</a:t>
            </a:r>
            <a:r>
              <a:rPr lang="en-US" sz="1100" b="1" dirty="0" smtClean="0"/>
              <a:t>) {</a:t>
            </a:r>
          </a:p>
          <a:p>
            <a:pPr>
              <a:buNone/>
            </a:pPr>
            <a:r>
              <a:rPr lang="en-US" sz="1100" b="1" dirty="0" smtClean="0"/>
              <a:t>        name = </a:t>
            </a:r>
            <a:r>
              <a:rPr lang="en-US" sz="1100" b="1" dirty="0" err="1" smtClean="0"/>
              <a:t>personName</a:t>
            </a:r>
            <a:r>
              <a:rPr lang="en-US" sz="1100" b="1" dirty="0" smtClean="0"/>
              <a:t>;</a:t>
            </a:r>
          </a:p>
          <a:p>
            <a:pPr>
              <a:buNone/>
            </a:pPr>
            <a:r>
              <a:rPr lang="en-US" sz="1100" b="1" dirty="0" smtClean="0"/>
              <a:t>        age = </a:t>
            </a:r>
            <a:r>
              <a:rPr lang="en-US" sz="1100" b="1" dirty="0" err="1" smtClean="0"/>
              <a:t>personAge</a:t>
            </a:r>
            <a:r>
              <a:rPr lang="en-US" sz="1100" b="1" dirty="0" smtClean="0"/>
              <a:t>;</a:t>
            </a:r>
          </a:p>
          <a:p>
            <a:pPr>
              <a:buNone/>
            </a:pPr>
            <a:r>
              <a:rPr lang="en-US" sz="1100" b="1" dirty="0" smtClean="0"/>
              <a:t>    }</a:t>
            </a:r>
          </a:p>
          <a:p>
            <a:pPr>
              <a:buNone/>
            </a:pPr>
            <a:endParaRPr lang="en-US" sz="1100" b="1" dirty="0" smtClean="0"/>
          </a:p>
          <a:p>
            <a:pPr>
              <a:buNone/>
            </a:pPr>
            <a:r>
              <a:rPr lang="en-US" sz="1100" b="1" dirty="0" smtClean="0"/>
              <a:t>    // Method to display person details</a:t>
            </a:r>
          </a:p>
          <a:p>
            <a:pPr>
              <a:buNone/>
            </a:pPr>
            <a:r>
              <a:rPr lang="en-US" sz="1100" b="1" dirty="0" smtClean="0"/>
              <a:t>    void </a:t>
            </a:r>
            <a:r>
              <a:rPr lang="en-US" sz="1100" b="1" dirty="0" err="1" smtClean="0"/>
              <a:t>displayDetails</a:t>
            </a:r>
            <a:r>
              <a:rPr lang="en-US" sz="1100" b="1" dirty="0" smtClean="0"/>
              <a:t>() {</a:t>
            </a:r>
          </a:p>
          <a:p>
            <a:pPr>
              <a:buNone/>
            </a:pPr>
            <a:r>
              <a:rPr lang="en-US" sz="1100" b="1" dirty="0" smtClean="0"/>
              <a:t>        </a:t>
            </a:r>
            <a:r>
              <a:rPr lang="en-US" sz="1100" b="1" dirty="0" err="1" smtClean="0"/>
              <a:t>System.out.println</a:t>
            </a:r>
            <a:r>
              <a:rPr lang="en-US" sz="1100" b="1" dirty="0" smtClean="0"/>
              <a:t>("Name: " + name + ", Age: " + age);</a:t>
            </a:r>
          </a:p>
          <a:p>
            <a:pPr>
              <a:buNone/>
            </a:pPr>
            <a:r>
              <a:rPr lang="en-US" sz="1100" b="1" dirty="0" smtClean="0"/>
              <a:t>    }</a:t>
            </a:r>
          </a:p>
          <a:p>
            <a:pPr>
              <a:buNone/>
            </a:pPr>
            <a:r>
              <a:rPr lang="en-US" sz="1100" b="1" dirty="0" smtClean="0"/>
              <a:t>}</a:t>
            </a:r>
          </a:p>
          <a:p>
            <a:pPr>
              <a:buNone/>
            </a:pPr>
            <a:endParaRPr lang="en-US" sz="1100" b="1" dirty="0" smtClean="0"/>
          </a:p>
        </p:txBody>
      </p:sp>
      <p:sp>
        <p:nvSpPr>
          <p:cNvPr id="4" name="Content Placeholder 2"/>
          <p:cNvSpPr txBox="1">
            <a:spLocks/>
          </p:cNvSpPr>
          <p:nvPr/>
        </p:nvSpPr>
        <p:spPr>
          <a:xfrm>
            <a:off x="4786314" y="357166"/>
            <a:ext cx="4071966" cy="5734072"/>
          </a:xfrm>
          <a:prstGeom prst="rect">
            <a:avLst/>
          </a:prstGeom>
        </p:spPr>
        <p:txBody>
          <a:bodyPr vert="horz">
            <a:noAutofit/>
          </a:bodyPr>
          <a:lstStyle/>
          <a:p>
            <a:pPr>
              <a:lnSpc>
                <a:spcPct val="150000"/>
              </a:lnSpc>
              <a:buNone/>
            </a:pPr>
            <a:r>
              <a:rPr lang="en-US" sz="1100" b="1" dirty="0" smtClean="0"/>
              <a:t>public class </a:t>
            </a:r>
            <a:r>
              <a:rPr lang="en-US" sz="1100" b="1" dirty="0" err="1" smtClean="0"/>
              <a:t>ConstructorOverloadingDemo</a:t>
            </a:r>
            <a:r>
              <a:rPr lang="en-US" sz="1100" b="1" dirty="0" smtClean="0"/>
              <a:t> {</a:t>
            </a:r>
          </a:p>
          <a:p>
            <a:pPr>
              <a:lnSpc>
                <a:spcPct val="150000"/>
              </a:lnSpc>
              <a:buNone/>
            </a:pPr>
            <a:r>
              <a:rPr lang="en-US" sz="1100" b="1" dirty="0" smtClean="0"/>
              <a:t>    public static void main(String[] </a:t>
            </a:r>
            <a:r>
              <a:rPr lang="en-US" sz="1100" b="1" dirty="0" err="1" smtClean="0"/>
              <a:t>args</a:t>
            </a:r>
            <a:r>
              <a:rPr lang="en-US" sz="1100" b="1" dirty="0" smtClean="0"/>
              <a:t>) {</a:t>
            </a:r>
          </a:p>
          <a:p>
            <a:pPr>
              <a:lnSpc>
                <a:spcPct val="150000"/>
              </a:lnSpc>
              <a:buNone/>
            </a:pPr>
            <a:r>
              <a:rPr lang="en-US" sz="1100" b="1" dirty="0" smtClean="0"/>
              <a:t>        // Create objects using different constructors</a:t>
            </a:r>
          </a:p>
          <a:p>
            <a:pPr>
              <a:lnSpc>
                <a:spcPct val="150000"/>
              </a:lnSpc>
              <a:buNone/>
            </a:pPr>
            <a:r>
              <a:rPr lang="en-US" sz="1100" b="1" dirty="0" smtClean="0"/>
              <a:t>        Person person1 = new Person();                     // No-</a:t>
            </a:r>
            <a:r>
              <a:rPr lang="en-US" sz="1100" b="1" dirty="0" err="1" smtClean="0"/>
              <a:t>arg</a:t>
            </a:r>
            <a:r>
              <a:rPr lang="en-US" sz="1100" b="1" dirty="0" smtClean="0"/>
              <a:t> constructor</a:t>
            </a:r>
          </a:p>
          <a:p>
            <a:pPr>
              <a:lnSpc>
                <a:spcPct val="150000"/>
              </a:lnSpc>
              <a:buNone/>
            </a:pPr>
            <a:r>
              <a:rPr lang="en-US" sz="1100" b="1" dirty="0" smtClean="0"/>
              <a:t>        Person person2 = new Person("Alice");              // Single-</a:t>
            </a:r>
            <a:r>
              <a:rPr lang="en-US" sz="1100" b="1" dirty="0" err="1" smtClean="0"/>
              <a:t>arg</a:t>
            </a:r>
            <a:r>
              <a:rPr lang="en-US" sz="1100" b="1" dirty="0" smtClean="0"/>
              <a:t> constructor</a:t>
            </a:r>
          </a:p>
          <a:p>
            <a:pPr>
              <a:lnSpc>
                <a:spcPct val="150000"/>
              </a:lnSpc>
              <a:buNone/>
            </a:pPr>
            <a:r>
              <a:rPr lang="en-US" sz="1100" b="1" dirty="0" smtClean="0"/>
              <a:t>        Person person3 = new Person("Bob", 30);            // Two-</a:t>
            </a:r>
            <a:r>
              <a:rPr lang="en-US" sz="1100" b="1" dirty="0" err="1" smtClean="0"/>
              <a:t>arg</a:t>
            </a:r>
            <a:r>
              <a:rPr lang="en-US" sz="1100" b="1" dirty="0" smtClean="0"/>
              <a:t> constructor</a:t>
            </a:r>
          </a:p>
          <a:p>
            <a:pPr>
              <a:lnSpc>
                <a:spcPct val="150000"/>
              </a:lnSpc>
              <a:buNone/>
            </a:pPr>
            <a:endParaRPr lang="en-US" sz="1100" b="1" dirty="0" smtClean="0"/>
          </a:p>
          <a:p>
            <a:pPr>
              <a:lnSpc>
                <a:spcPct val="150000"/>
              </a:lnSpc>
              <a:buNone/>
            </a:pPr>
            <a:r>
              <a:rPr lang="en-US" sz="1100" b="1" dirty="0" smtClean="0"/>
              <a:t>        // Display details of all objects</a:t>
            </a:r>
          </a:p>
          <a:p>
            <a:pPr>
              <a:lnSpc>
                <a:spcPct val="150000"/>
              </a:lnSpc>
              <a:buNone/>
            </a:pPr>
            <a:r>
              <a:rPr lang="en-US" sz="1100" b="1" dirty="0" smtClean="0"/>
              <a:t>        person1.displayDetails();</a:t>
            </a:r>
          </a:p>
          <a:p>
            <a:pPr>
              <a:lnSpc>
                <a:spcPct val="150000"/>
              </a:lnSpc>
              <a:buNone/>
            </a:pPr>
            <a:r>
              <a:rPr lang="en-US" sz="1100" b="1" dirty="0" smtClean="0"/>
              <a:t>        person2.displayDetails();</a:t>
            </a:r>
          </a:p>
          <a:p>
            <a:pPr>
              <a:lnSpc>
                <a:spcPct val="150000"/>
              </a:lnSpc>
              <a:buNone/>
            </a:pPr>
            <a:r>
              <a:rPr lang="en-US" sz="1100" b="1" dirty="0" smtClean="0"/>
              <a:t>        person3.displayDetails();</a:t>
            </a:r>
          </a:p>
          <a:p>
            <a:pPr>
              <a:lnSpc>
                <a:spcPct val="150000"/>
              </a:lnSpc>
              <a:buNone/>
            </a:pPr>
            <a:r>
              <a:rPr lang="en-US" sz="1100" b="1" dirty="0" smtClean="0"/>
              <a:t>    }</a:t>
            </a:r>
          </a:p>
          <a:p>
            <a:pPr>
              <a:lnSpc>
                <a:spcPct val="150000"/>
              </a:lnSpc>
              <a:buNone/>
            </a:pPr>
            <a:r>
              <a:rPr lang="en-US" sz="1100" b="1"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sz="quarter" idx="1"/>
          </p:nvPr>
        </p:nvSpPr>
        <p:spPr/>
        <p:txBody>
          <a:bodyPr/>
          <a:lstStyle/>
          <a:p>
            <a:r>
              <a:rPr lang="en-US" dirty="0" smtClean="0"/>
              <a:t>Command-line arguments in Java are arguments or inputs passed to the program when it is executed. These arguments are passed as an array of String to the main() method of the program</a:t>
            </a:r>
            <a:r>
              <a:rPr lang="en-US" dirty="0" smtClean="0"/>
              <a:t>.</a:t>
            </a:r>
          </a:p>
          <a:p>
            <a:r>
              <a:rPr lang="en-US" b="1" dirty="0" smtClean="0"/>
              <a:t>public static void main(String[] </a:t>
            </a:r>
            <a:r>
              <a:rPr lang="en-US" b="1" dirty="0" err="1" smtClean="0"/>
              <a:t>args</a:t>
            </a:r>
            <a:r>
              <a:rPr lang="en-US" b="1" dirty="0" smtClean="0"/>
              <a:t>)</a:t>
            </a:r>
          </a:p>
          <a:p>
            <a:r>
              <a:rPr lang="en-US" dirty="0" err="1" smtClean="0"/>
              <a:t>args</a:t>
            </a:r>
            <a:r>
              <a:rPr lang="en-US" dirty="0" smtClean="0"/>
              <a:t> is an array of String </a:t>
            </a:r>
            <a:r>
              <a:rPr lang="en-US" dirty="0" err="1" smtClean="0"/>
              <a:t>objects.Each</a:t>
            </a:r>
            <a:r>
              <a:rPr lang="en-US" dirty="0" smtClean="0"/>
              <a:t> element in the </a:t>
            </a:r>
            <a:r>
              <a:rPr lang="en-US" dirty="0" err="1" smtClean="0"/>
              <a:t>args</a:t>
            </a:r>
            <a:r>
              <a:rPr lang="en-US" dirty="0" smtClean="0"/>
              <a:t> array represents a command-line argument passed to the program.</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normAutofit lnSpcReduction="10000"/>
          </a:bodyPr>
          <a:lstStyle/>
          <a:p>
            <a:pPr>
              <a:buNone/>
            </a:pPr>
            <a:r>
              <a:rPr lang="en-US" dirty="0" smtClean="0"/>
              <a:t>class </a:t>
            </a:r>
            <a:r>
              <a:rPr lang="en-US" dirty="0" err="1" smtClean="0"/>
              <a:t>CommandLineExample</a:t>
            </a: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r>
              <a:rPr lang="en-US" dirty="0" err="1" smtClean="0"/>
              <a:t>System.out.println</a:t>
            </a:r>
            <a:r>
              <a:rPr lang="en-US" dirty="0" smtClean="0"/>
              <a:t>("Number of arguments: " + </a:t>
            </a:r>
            <a:r>
              <a:rPr lang="en-US" dirty="0" err="1" smtClean="0"/>
              <a:t>args.length</a:t>
            </a:r>
            <a:r>
              <a:rPr lang="en-US" dirty="0" smtClean="0"/>
              <a:t>);</a:t>
            </a:r>
          </a:p>
          <a:p>
            <a:pPr>
              <a:buNone/>
            </a:pPr>
            <a:r>
              <a:rPr lang="en-US" dirty="0" smtClean="0"/>
              <a:t>        </a:t>
            </a:r>
            <a:r>
              <a:rPr lang="en-US" dirty="0" err="1" smtClean="0"/>
              <a:t>System.out.println</a:t>
            </a:r>
            <a:r>
              <a:rPr lang="en-US" dirty="0" smtClean="0"/>
              <a:t>("Arguments passed:");</a:t>
            </a:r>
          </a:p>
          <a:p>
            <a:pPr>
              <a:buNone/>
            </a:pPr>
            <a:endParaRPr lang="en-US" dirty="0" smtClean="0"/>
          </a:p>
          <a:p>
            <a:pPr>
              <a:buNone/>
            </a:pPr>
            <a:r>
              <a:rPr lang="en-US" dirty="0" smtClean="0"/>
              <a:t>        // Loop through the arguments and print each one</a:t>
            </a:r>
          </a:p>
          <a:p>
            <a:pPr>
              <a:buNone/>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args.length</a:t>
            </a:r>
            <a:r>
              <a:rPr lang="en-US" dirty="0" smtClean="0"/>
              <a:t>; </a:t>
            </a:r>
            <a:r>
              <a:rPr lang="en-US" dirty="0" err="1" smtClean="0"/>
              <a:t>i</a:t>
            </a:r>
            <a:r>
              <a:rPr lang="en-US" dirty="0" smtClean="0"/>
              <a:t>++) {</a:t>
            </a:r>
          </a:p>
          <a:p>
            <a:pPr>
              <a:buNone/>
            </a:pPr>
            <a:r>
              <a:rPr lang="en-US" dirty="0" smtClean="0"/>
              <a:t>            </a:t>
            </a:r>
            <a:r>
              <a:rPr lang="en-US" dirty="0" err="1" smtClean="0"/>
              <a:t>System.out.println</a:t>
            </a:r>
            <a:r>
              <a:rPr lang="en-US" dirty="0" smtClean="0"/>
              <a:t>("Argument " + (</a:t>
            </a:r>
            <a:r>
              <a:rPr lang="en-US" dirty="0" err="1" smtClean="0"/>
              <a:t>i</a:t>
            </a:r>
            <a:r>
              <a:rPr lang="en-US" dirty="0" smtClean="0"/>
              <a:t> + 1) + ": " + </a:t>
            </a:r>
            <a:r>
              <a:rPr lang="en-US" dirty="0" err="1" smtClean="0"/>
              <a:t>args</a:t>
            </a:r>
            <a:r>
              <a:rPr lang="en-US" dirty="0" smtClean="0"/>
              <a:t>[</a:t>
            </a:r>
            <a:r>
              <a:rPr lang="en-US" dirty="0" err="1" smtClean="0"/>
              <a:t>i</a:t>
            </a:r>
            <a:r>
              <a:rPr lang="en-US" dirty="0" smtClean="0"/>
              <a:t>]);</a:t>
            </a:r>
          </a:p>
          <a:p>
            <a:pPr>
              <a:buNone/>
            </a:pPr>
            <a:r>
              <a:rPr lang="en-US" dirty="0" smtClean="0"/>
              <a:t>        }</a:t>
            </a:r>
          </a:p>
          <a:p>
            <a:pPr>
              <a:buNone/>
            </a:pPr>
            <a:r>
              <a:rPr lang="en-US" dirty="0" smtClean="0"/>
              <a:t>    }</a:t>
            </a:r>
          </a:p>
          <a:p>
            <a:pPr>
              <a:buNone/>
            </a:pPr>
            <a:r>
              <a:rPr lang="en-US" dirty="0" smtClean="0"/>
              <a: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Uses of this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Accessing Instance Variables:</a:t>
            </a:r>
            <a:endParaRPr lang="en-US" dirty="0" smtClean="0"/>
          </a:p>
          <a:p>
            <a:pPr>
              <a:buNone/>
            </a:pPr>
            <a:r>
              <a:rPr lang="en-US" dirty="0" smtClean="0"/>
              <a:t>    Resolves ambiguity when instance variables are shadowed by method or constructor parameters.</a:t>
            </a:r>
          </a:p>
          <a:p>
            <a:r>
              <a:rPr lang="en-US" b="1" dirty="0" smtClean="0"/>
              <a:t>Calling Another Constructor:</a:t>
            </a:r>
            <a:endParaRPr lang="en-US" dirty="0" smtClean="0"/>
          </a:p>
          <a:p>
            <a:pPr>
              <a:buNone/>
            </a:pPr>
            <a:r>
              <a:rPr lang="en-US" dirty="0" smtClean="0"/>
              <a:t>	Used to call one constructor from another constructor in the same class (this()).</a:t>
            </a:r>
          </a:p>
          <a:p>
            <a:r>
              <a:rPr lang="en-US" b="1" dirty="0" smtClean="0"/>
              <a:t>Passing the Current Object:</a:t>
            </a:r>
            <a:endParaRPr lang="en-US" dirty="0" smtClean="0"/>
          </a:p>
          <a:p>
            <a:pPr>
              <a:buNone/>
            </a:pPr>
            <a:r>
              <a:rPr lang="en-US" dirty="0" smtClean="0"/>
              <a:t>	Used to pass the current object as an argument to a method or constructor.</a:t>
            </a:r>
          </a:p>
          <a:p>
            <a:r>
              <a:rPr lang="en-US" b="1" dirty="0" smtClean="0"/>
              <a:t>Calling Current Object's Method:</a:t>
            </a:r>
            <a:endParaRPr lang="en-US" dirty="0" smtClean="0"/>
          </a:p>
          <a:p>
            <a:pPr>
              <a:buNone/>
            </a:pPr>
            <a:r>
              <a:rPr lang="en-US" dirty="0" smtClean="0"/>
              <a:t>	Used to call another method of the same class.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Execute the Program with Command-Line Arguments</a:t>
            </a:r>
            <a:endParaRPr lang="en-US" dirty="0"/>
          </a:p>
        </p:txBody>
      </p:sp>
      <p:sp>
        <p:nvSpPr>
          <p:cNvPr id="3" name="Content Placeholder 2"/>
          <p:cNvSpPr>
            <a:spLocks noGrp="1"/>
          </p:cNvSpPr>
          <p:nvPr>
            <p:ph sz="quarter" idx="1"/>
          </p:nvPr>
        </p:nvSpPr>
        <p:spPr>
          <a:xfrm>
            <a:off x="914400" y="1447800"/>
            <a:ext cx="7772400" cy="4981596"/>
          </a:xfrm>
        </p:spPr>
        <p:txBody>
          <a:bodyPr>
            <a:normAutofit fontScale="92500" lnSpcReduction="20000"/>
          </a:bodyPr>
          <a:lstStyle/>
          <a:p>
            <a:r>
              <a:rPr lang="en-US" dirty="0" smtClean="0"/>
              <a:t>Save the program as CommandLineExample.java</a:t>
            </a:r>
            <a:r>
              <a:rPr lang="en-US" dirty="0" smtClean="0"/>
              <a:t>.</a:t>
            </a:r>
          </a:p>
          <a:p>
            <a:r>
              <a:rPr lang="en-US" dirty="0" smtClean="0"/>
              <a:t>Compile the program</a:t>
            </a:r>
            <a:r>
              <a:rPr lang="en-US" dirty="0" smtClean="0"/>
              <a:t>:</a:t>
            </a:r>
          </a:p>
          <a:p>
            <a:pPr lvl="1"/>
            <a:r>
              <a:rPr lang="en-US" dirty="0" err="1" smtClean="0"/>
              <a:t>javac</a:t>
            </a:r>
            <a:r>
              <a:rPr lang="en-US" dirty="0" smtClean="0"/>
              <a:t> </a:t>
            </a:r>
            <a:r>
              <a:rPr lang="en-US" dirty="0" smtClean="0"/>
              <a:t>CommandLineExample.java</a:t>
            </a:r>
          </a:p>
          <a:p>
            <a:r>
              <a:rPr lang="en-US" dirty="0" smtClean="0"/>
              <a:t>Run the program with arguments</a:t>
            </a:r>
            <a:r>
              <a:rPr lang="en-US" dirty="0" smtClean="0"/>
              <a:t>:</a:t>
            </a:r>
          </a:p>
          <a:p>
            <a:pPr lvl="1"/>
            <a:r>
              <a:rPr lang="en-US" dirty="0" smtClean="0"/>
              <a:t>java </a:t>
            </a:r>
            <a:r>
              <a:rPr lang="en-US" dirty="0" err="1" smtClean="0"/>
              <a:t>CommandLineExample</a:t>
            </a:r>
            <a:r>
              <a:rPr lang="en-US" dirty="0" smtClean="0"/>
              <a:t> arg1 arg2 </a:t>
            </a:r>
            <a:r>
              <a:rPr lang="en-US" dirty="0" smtClean="0"/>
              <a:t>arg3</a:t>
            </a:r>
          </a:p>
          <a:p>
            <a:pPr lvl="1"/>
            <a:endParaRPr lang="en-US" dirty="0" smtClean="0"/>
          </a:p>
          <a:p>
            <a:r>
              <a:rPr lang="en-US" b="1" dirty="0" smtClean="0"/>
              <a:t>Output</a:t>
            </a:r>
            <a:r>
              <a:rPr lang="en-US" dirty="0" smtClean="0"/>
              <a:t>: For input java </a:t>
            </a:r>
            <a:r>
              <a:rPr lang="en-US" dirty="0" err="1" smtClean="0"/>
              <a:t>CommandLineExample</a:t>
            </a:r>
            <a:r>
              <a:rPr lang="en-US" dirty="0" smtClean="0"/>
              <a:t> Hello World Java, the output will be</a:t>
            </a:r>
            <a:r>
              <a:rPr lang="en-US" dirty="0" smtClean="0"/>
              <a:t>:</a:t>
            </a:r>
          </a:p>
          <a:p>
            <a:pPr>
              <a:buNone/>
            </a:pPr>
            <a:r>
              <a:rPr lang="en-US" b="1" dirty="0" smtClean="0"/>
              <a:t>Number of arguments: 3 </a:t>
            </a:r>
            <a:endParaRPr lang="en-US" b="1" dirty="0" smtClean="0"/>
          </a:p>
          <a:p>
            <a:pPr>
              <a:buNone/>
            </a:pPr>
            <a:r>
              <a:rPr lang="en-US" b="1" dirty="0" smtClean="0"/>
              <a:t>Arguments </a:t>
            </a:r>
            <a:r>
              <a:rPr lang="en-US" b="1" dirty="0" smtClean="0"/>
              <a:t>passed: </a:t>
            </a:r>
            <a:endParaRPr lang="en-US" b="1" dirty="0" smtClean="0"/>
          </a:p>
          <a:p>
            <a:pPr>
              <a:buNone/>
            </a:pPr>
            <a:r>
              <a:rPr lang="en-US" b="1" dirty="0" smtClean="0"/>
              <a:t>Argument </a:t>
            </a:r>
            <a:r>
              <a:rPr lang="en-US" b="1" dirty="0" smtClean="0"/>
              <a:t>1: Hello </a:t>
            </a:r>
            <a:endParaRPr lang="en-US" b="1" dirty="0" smtClean="0"/>
          </a:p>
          <a:p>
            <a:pPr>
              <a:buNone/>
            </a:pPr>
            <a:r>
              <a:rPr lang="en-US" b="1" dirty="0" smtClean="0"/>
              <a:t>Argument </a:t>
            </a:r>
            <a:r>
              <a:rPr lang="en-US" b="1" dirty="0" smtClean="0"/>
              <a:t>2: World </a:t>
            </a:r>
            <a:endParaRPr lang="en-US" b="1" dirty="0" smtClean="0"/>
          </a:p>
          <a:p>
            <a:pPr>
              <a:buNone/>
            </a:pPr>
            <a:r>
              <a:rPr lang="en-US" b="1" dirty="0" smtClean="0"/>
              <a:t>Argument </a:t>
            </a:r>
            <a:r>
              <a:rPr lang="en-US" b="1" dirty="0" smtClean="0"/>
              <a:t>3: Java</a:t>
            </a:r>
            <a:endParaRPr lang="en-US" b="1"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14338"/>
            <a:ext cx="7772400" cy="1143000"/>
          </a:xfrm>
        </p:spPr>
        <p:txBody>
          <a:bodyPr/>
          <a:lstStyle/>
          <a:p>
            <a:r>
              <a:rPr lang="en-US" dirty="0" smtClean="0"/>
              <a:t>Method Overloading</a:t>
            </a:r>
            <a:endParaRPr lang="en-US" dirty="0"/>
          </a:p>
        </p:txBody>
      </p:sp>
      <p:sp>
        <p:nvSpPr>
          <p:cNvPr id="3" name="Content Placeholder 2"/>
          <p:cNvSpPr>
            <a:spLocks noGrp="1"/>
          </p:cNvSpPr>
          <p:nvPr>
            <p:ph sz="quarter" idx="1"/>
          </p:nvPr>
        </p:nvSpPr>
        <p:spPr/>
        <p:txBody>
          <a:bodyPr/>
          <a:lstStyle/>
          <a:p>
            <a:r>
              <a:rPr lang="en-US" dirty="0" smtClean="0"/>
              <a:t>Method overloading in Java is a feature that allows a class to have multiple methods with the same name but different parameter lists. </a:t>
            </a:r>
            <a:endParaRPr lang="en-US" dirty="0" smtClean="0"/>
          </a:p>
          <a:p>
            <a:endParaRPr lang="en-US" dirty="0" smtClean="0"/>
          </a:p>
          <a:p>
            <a:r>
              <a:rPr lang="en-US" dirty="0" smtClean="0"/>
              <a:t>The </a:t>
            </a:r>
            <a:r>
              <a:rPr lang="en-US" dirty="0" smtClean="0"/>
              <a:t>difference can be in the number, type, or order of parameters. Method overloading provides flexibility to call a method in different ways based on the arguments passed.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lstStyle/>
          <a:p>
            <a:pPr>
              <a:buNone/>
            </a:pPr>
            <a:r>
              <a:rPr lang="en-US" b="1" dirty="0" smtClean="0"/>
              <a:t>Key Features of Method Overloading</a:t>
            </a:r>
          </a:p>
          <a:p>
            <a:r>
              <a:rPr lang="en-US" b="1" dirty="0" smtClean="0"/>
              <a:t>Same Method Name</a:t>
            </a:r>
            <a:r>
              <a:rPr lang="en-US" dirty="0" smtClean="0"/>
              <a:t>:</a:t>
            </a:r>
          </a:p>
          <a:p>
            <a:pPr lvl="1"/>
            <a:r>
              <a:rPr lang="en-US" dirty="0" smtClean="0"/>
              <a:t>All overloaded methods must have the same name.</a:t>
            </a:r>
          </a:p>
          <a:p>
            <a:r>
              <a:rPr lang="en-US" b="1" dirty="0" smtClean="0"/>
              <a:t>Different Parameter Lists</a:t>
            </a:r>
            <a:r>
              <a:rPr lang="en-US" dirty="0" smtClean="0"/>
              <a:t>:</a:t>
            </a:r>
          </a:p>
          <a:p>
            <a:pPr lvl="1"/>
            <a:r>
              <a:rPr lang="en-US" dirty="0" smtClean="0"/>
              <a:t>Overloading is achieved by changing the number of parameters, their types, or their order.</a:t>
            </a:r>
          </a:p>
          <a:p>
            <a:r>
              <a:rPr lang="en-US" b="1" dirty="0" smtClean="0"/>
              <a:t>Compile-Time Polymorphism</a:t>
            </a:r>
            <a:r>
              <a:rPr lang="en-US" dirty="0" smtClean="0"/>
              <a:t>:</a:t>
            </a:r>
          </a:p>
          <a:p>
            <a:pPr lvl="1"/>
            <a:r>
              <a:rPr lang="en-US" dirty="0" smtClean="0"/>
              <a:t>Method overloading is an example of </a:t>
            </a:r>
            <a:r>
              <a:rPr lang="en-US" b="1" dirty="0" smtClean="0"/>
              <a:t>compile-time polymorphism</a:t>
            </a:r>
            <a:r>
              <a:rPr lang="en-US" dirty="0" smtClean="0"/>
              <a:t>. The method to be invoked is determined at compile-time.</a:t>
            </a:r>
          </a:p>
          <a:p>
            <a:r>
              <a:rPr lang="en-US" b="1" dirty="0" smtClean="0"/>
              <a:t>Return Type</a:t>
            </a:r>
            <a:r>
              <a:rPr lang="en-US" dirty="0" smtClean="0"/>
              <a:t>:</a:t>
            </a:r>
          </a:p>
          <a:p>
            <a:pPr lvl="1"/>
            <a:r>
              <a:rPr lang="en-US" dirty="0" smtClean="0"/>
              <a:t>The return type can be different, but it does not play a role in distinguishing overloaded methods.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0034" y="285728"/>
            <a:ext cx="4000528" cy="5734072"/>
          </a:xfrm>
        </p:spPr>
        <p:txBody>
          <a:bodyPr>
            <a:noAutofit/>
          </a:bodyPr>
          <a:lstStyle/>
          <a:p>
            <a:pPr>
              <a:buNone/>
            </a:pPr>
            <a:r>
              <a:rPr lang="en-US" sz="1400" b="1" dirty="0" smtClean="0"/>
              <a:t>class Calculator {</a:t>
            </a:r>
          </a:p>
          <a:p>
            <a:pPr>
              <a:buNone/>
            </a:pPr>
            <a:r>
              <a:rPr lang="en-US" sz="1400" b="1" dirty="0" smtClean="0"/>
              <a:t>    // Method to add two integers</a:t>
            </a:r>
          </a:p>
          <a:p>
            <a:pPr>
              <a:buNone/>
            </a:pPr>
            <a:r>
              <a:rPr lang="en-US" sz="1400" b="1" dirty="0" smtClean="0"/>
              <a:t>    </a:t>
            </a:r>
            <a:r>
              <a:rPr lang="en-US" sz="1400" b="1" dirty="0" err="1" smtClean="0"/>
              <a:t>int</a:t>
            </a:r>
            <a:r>
              <a:rPr lang="en-US" sz="1400" b="1" dirty="0" smtClean="0"/>
              <a:t> add(</a:t>
            </a:r>
            <a:r>
              <a:rPr lang="en-US" sz="1400" b="1" dirty="0" err="1" smtClean="0"/>
              <a:t>int</a:t>
            </a:r>
            <a:r>
              <a:rPr lang="en-US" sz="1400" b="1" dirty="0" smtClean="0"/>
              <a:t> a, </a:t>
            </a:r>
            <a:r>
              <a:rPr lang="en-US" sz="1400" b="1" dirty="0" err="1" smtClean="0"/>
              <a:t>int</a:t>
            </a:r>
            <a:r>
              <a:rPr lang="en-US" sz="1400" b="1" dirty="0" smtClean="0"/>
              <a:t> b) {</a:t>
            </a:r>
          </a:p>
          <a:p>
            <a:pPr>
              <a:buNone/>
            </a:pPr>
            <a:r>
              <a:rPr lang="en-US" sz="1400" b="1" dirty="0" smtClean="0"/>
              <a:t>        return a + b;</a:t>
            </a:r>
          </a:p>
          <a:p>
            <a:pPr>
              <a:buNone/>
            </a:pPr>
            <a:r>
              <a:rPr lang="en-US" sz="1400" b="1" dirty="0" smtClean="0"/>
              <a:t>    }</a:t>
            </a:r>
          </a:p>
          <a:p>
            <a:pPr>
              <a:buNone/>
            </a:pPr>
            <a:endParaRPr lang="en-US" sz="1400" b="1" dirty="0" smtClean="0"/>
          </a:p>
          <a:p>
            <a:pPr>
              <a:buNone/>
            </a:pPr>
            <a:r>
              <a:rPr lang="en-US" sz="1400" b="1" dirty="0" smtClean="0"/>
              <a:t>    // Method to add three integers</a:t>
            </a:r>
          </a:p>
          <a:p>
            <a:pPr>
              <a:buNone/>
            </a:pPr>
            <a:r>
              <a:rPr lang="en-US" sz="1400" b="1" dirty="0" smtClean="0"/>
              <a:t>    </a:t>
            </a:r>
            <a:r>
              <a:rPr lang="en-US" sz="1400" b="1" dirty="0" err="1" smtClean="0"/>
              <a:t>int</a:t>
            </a:r>
            <a:r>
              <a:rPr lang="en-US" sz="1400" b="1" dirty="0" smtClean="0"/>
              <a:t> add(</a:t>
            </a:r>
            <a:r>
              <a:rPr lang="en-US" sz="1400" b="1" dirty="0" err="1" smtClean="0"/>
              <a:t>int</a:t>
            </a:r>
            <a:r>
              <a:rPr lang="en-US" sz="1400" b="1" dirty="0" smtClean="0"/>
              <a:t> a, </a:t>
            </a:r>
            <a:r>
              <a:rPr lang="en-US" sz="1400" b="1" dirty="0" err="1" smtClean="0"/>
              <a:t>int</a:t>
            </a:r>
            <a:r>
              <a:rPr lang="en-US" sz="1400" b="1" dirty="0" smtClean="0"/>
              <a:t> b, </a:t>
            </a:r>
            <a:r>
              <a:rPr lang="en-US" sz="1400" b="1" dirty="0" err="1" smtClean="0"/>
              <a:t>int</a:t>
            </a:r>
            <a:r>
              <a:rPr lang="en-US" sz="1400" b="1" dirty="0" smtClean="0"/>
              <a:t> c) {</a:t>
            </a:r>
          </a:p>
          <a:p>
            <a:pPr>
              <a:buNone/>
            </a:pPr>
            <a:r>
              <a:rPr lang="en-US" sz="1400" b="1" dirty="0" smtClean="0"/>
              <a:t>        return a + b + c;</a:t>
            </a:r>
          </a:p>
          <a:p>
            <a:pPr>
              <a:buNone/>
            </a:pPr>
            <a:r>
              <a:rPr lang="en-US" sz="1400" b="1" dirty="0" smtClean="0"/>
              <a:t>    }</a:t>
            </a:r>
          </a:p>
          <a:p>
            <a:pPr>
              <a:buNone/>
            </a:pPr>
            <a:endParaRPr lang="en-US" sz="1400" b="1" dirty="0" smtClean="0"/>
          </a:p>
          <a:p>
            <a:pPr>
              <a:buNone/>
            </a:pPr>
            <a:r>
              <a:rPr lang="en-US" sz="1400" b="1" dirty="0" smtClean="0"/>
              <a:t>    // Method to add two double values</a:t>
            </a:r>
          </a:p>
          <a:p>
            <a:pPr>
              <a:buNone/>
            </a:pPr>
            <a:r>
              <a:rPr lang="en-US" sz="1400" b="1" dirty="0" smtClean="0"/>
              <a:t>    double add(double a, double b) {</a:t>
            </a:r>
          </a:p>
          <a:p>
            <a:pPr>
              <a:buNone/>
            </a:pPr>
            <a:r>
              <a:rPr lang="en-US" sz="1400" b="1" dirty="0" smtClean="0"/>
              <a:t>        return a + b;</a:t>
            </a:r>
          </a:p>
          <a:p>
            <a:pPr>
              <a:buNone/>
            </a:pPr>
            <a:r>
              <a:rPr lang="en-US" sz="1400" b="1" dirty="0" smtClean="0"/>
              <a:t>    }</a:t>
            </a:r>
          </a:p>
          <a:p>
            <a:pPr>
              <a:buNone/>
            </a:pPr>
            <a:r>
              <a:rPr lang="en-US" sz="1400" b="1" dirty="0" smtClean="0"/>
              <a:t>}</a:t>
            </a:r>
          </a:p>
          <a:p>
            <a:pPr>
              <a:buNone/>
            </a:pPr>
            <a:endParaRPr lang="en-US" sz="1400" b="1" dirty="0" smtClean="0"/>
          </a:p>
        </p:txBody>
      </p:sp>
      <p:sp>
        <p:nvSpPr>
          <p:cNvPr id="4" name="Content Placeholder 2"/>
          <p:cNvSpPr txBox="1">
            <a:spLocks/>
          </p:cNvSpPr>
          <p:nvPr/>
        </p:nvSpPr>
        <p:spPr>
          <a:xfrm>
            <a:off x="3643306" y="357166"/>
            <a:ext cx="5214974" cy="5734072"/>
          </a:xfrm>
          <a:prstGeom prst="rect">
            <a:avLst/>
          </a:prstGeom>
        </p:spPr>
        <p:txBody>
          <a:bodyPr vert="horz">
            <a:noAutofit/>
          </a:bodyPr>
          <a:lstStyle/>
          <a:p>
            <a:pPr>
              <a:lnSpc>
                <a:spcPct val="200000"/>
              </a:lnSpc>
              <a:buNone/>
            </a:pPr>
            <a:r>
              <a:rPr lang="en-US" sz="1200" b="1" dirty="0" smtClean="0"/>
              <a:t>public class </a:t>
            </a:r>
            <a:r>
              <a:rPr lang="en-US" sz="1200" b="1" dirty="0" err="1" smtClean="0"/>
              <a:t>MethodOverloadingExample</a:t>
            </a:r>
            <a:r>
              <a:rPr lang="en-US" sz="1200" b="1" dirty="0" smtClean="0"/>
              <a:t> {</a:t>
            </a:r>
          </a:p>
          <a:p>
            <a:pPr>
              <a:lnSpc>
                <a:spcPct val="200000"/>
              </a:lnSpc>
              <a:buNone/>
            </a:pPr>
            <a:r>
              <a:rPr lang="en-US" sz="1200" b="1" dirty="0" smtClean="0"/>
              <a:t>    public static void main(String[] </a:t>
            </a:r>
            <a:r>
              <a:rPr lang="en-US" sz="1200" b="1" dirty="0" err="1" smtClean="0"/>
              <a:t>args</a:t>
            </a:r>
            <a:r>
              <a:rPr lang="en-US" sz="1200" b="1" dirty="0" smtClean="0"/>
              <a:t>) {</a:t>
            </a:r>
          </a:p>
          <a:p>
            <a:pPr>
              <a:lnSpc>
                <a:spcPct val="200000"/>
              </a:lnSpc>
              <a:buNone/>
            </a:pPr>
            <a:r>
              <a:rPr lang="en-US" sz="1200" b="1" dirty="0" smtClean="0"/>
              <a:t>        Calculator calc = new Calculator();</a:t>
            </a:r>
          </a:p>
          <a:p>
            <a:pPr>
              <a:lnSpc>
                <a:spcPct val="200000"/>
              </a:lnSpc>
              <a:buNone/>
            </a:pPr>
            <a:endParaRPr lang="en-US" sz="1200" b="1" dirty="0" smtClean="0"/>
          </a:p>
          <a:p>
            <a:pPr>
              <a:lnSpc>
                <a:spcPct val="200000"/>
              </a:lnSpc>
              <a:buNone/>
            </a:pPr>
            <a:r>
              <a:rPr lang="en-US" sz="1200" b="1" dirty="0" smtClean="0"/>
              <a:t>        // Call overloaded methods</a:t>
            </a:r>
          </a:p>
          <a:p>
            <a:pPr>
              <a:lnSpc>
                <a:spcPct val="200000"/>
              </a:lnSpc>
              <a:buNone/>
            </a:pPr>
            <a:r>
              <a:rPr lang="en-US" sz="1200" b="1" dirty="0" smtClean="0"/>
              <a:t>        </a:t>
            </a:r>
            <a:r>
              <a:rPr lang="en-US" sz="1200" b="1" dirty="0" err="1" smtClean="0"/>
              <a:t>System.out.println</a:t>
            </a:r>
            <a:r>
              <a:rPr lang="en-US" sz="1200" b="1" dirty="0" smtClean="0"/>
              <a:t>("Sum of two integers: " + </a:t>
            </a:r>
            <a:r>
              <a:rPr lang="en-US" sz="1200" b="1" dirty="0" err="1" smtClean="0"/>
              <a:t>calc.add</a:t>
            </a:r>
            <a:r>
              <a:rPr lang="en-US" sz="1200" b="1" dirty="0" smtClean="0"/>
              <a:t>(5, 10));</a:t>
            </a:r>
          </a:p>
          <a:p>
            <a:pPr>
              <a:lnSpc>
                <a:spcPct val="200000"/>
              </a:lnSpc>
              <a:buNone/>
            </a:pPr>
            <a:r>
              <a:rPr lang="en-US" sz="1200" b="1" dirty="0" smtClean="0"/>
              <a:t>        </a:t>
            </a:r>
            <a:r>
              <a:rPr lang="en-US" sz="1200" b="1" dirty="0" err="1" smtClean="0"/>
              <a:t>System.out.println</a:t>
            </a:r>
            <a:r>
              <a:rPr lang="en-US" sz="1200" b="1" dirty="0" smtClean="0"/>
              <a:t>("Sum of three integers: " + </a:t>
            </a:r>
            <a:r>
              <a:rPr lang="en-US" sz="1200" b="1" dirty="0" err="1" smtClean="0"/>
              <a:t>calc.add</a:t>
            </a:r>
            <a:r>
              <a:rPr lang="en-US" sz="1200" b="1" dirty="0" smtClean="0"/>
              <a:t>(5, 10, 15));</a:t>
            </a:r>
          </a:p>
          <a:p>
            <a:pPr>
              <a:lnSpc>
                <a:spcPct val="200000"/>
              </a:lnSpc>
              <a:buNone/>
            </a:pPr>
            <a:r>
              <a:rPr lang="en-US" sz="1200" b="1" dirty="0" smtClean="0"/>
              <a:t>        </a:t>
            </a:r>
            <a:r>
              <a:rPr lang="en-US" sz="1200" b="1" dirty="0" err="1" smtClean="0"/>
              <a:t>System.out.println</a:t>
            </a:r>
            <a:r>
              <a:rPr lang="en-US" sz="1200" b="1" dirty="0" smtClean="0"/>
              <a:t>("Sum of two doubles: " + </a:t>
            </a:r>
            <a:r>
              <a:rPr lang="en-US" sz="1200" b="1" dirty="0" err="1" smtClean="0"/>
              <a:t>calc.add</a:t>
            </a:r>
            <a:r>
              <a:rPr lang="en-US" sz="1200" b="1" dirty="0" smtClean="0"/>
              <a:t>(5.5, 10.5));</a:t>
            </a:r>
          </a:p>
          <a:p>
            <a:pPr>
              <a:lnSpc>
                <a:spcPct val="200000"/>
              </a:lnSpc>
              <a:buNone/>
            </a:pPr>
            <a:r>
              <a:rPr lang="en-US" sz="1200" b="1" dirty="0" smtClean="0"/>
              <a:t>    }</a:t>
            </a:r>
          </a:p>
          <a:p>
            <a:pPr>
              <a:lnSpc>
                <a:spcPct val="200000"/>
              </a:lnSpc>
              <a:buNone/>
            </a:pPr>
            <a:r>
              <a:rPr lang="en-US" sz="1200" b="1"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57166"/>
            <a:ext cx="8229600" cy="5768997"/>
          </a:xfrm>
        </p:spPr>
        <p:txBody>
          <a:bodyPr>
            <a:noAutofit/>
          </a:bodyPr>
          <a:lstStyle/>
          <a:p>
            <a:pPr>
              <a:buNone/>
            </a:pPr>
            <a:r>
              <a:rPr lang="en-US" sz="1800" b="1" dirty="0" smtClean="0"/>
              <a:t>class Student {</a:t>
            </a:r>
          </a:p>
          <a:p>
            <a:pPr>
              <a:buNone/>
            </a:pPr>
            <a:r>
              <a:rPr lang="en-US" sz="1800" b="1" dirty="0" smtClean="0"/>
              <a:t>    String name;</a:t>
            </a:r>
          </a:p>
          <a:p>
            <a:pPr>
              <a:buNone/>
            </a:pPr>
            <a:endParaRPr lang="en-US" sz="1800" b="1" dirty="0" smtClean="0"/>
          </a:p>
          <a:p>
            <a:pPr>
              <a:buNone/>
            </a:pPr>
            <a:r>
              <a:rPr lang="en-US" sz="1800" b="1" dirty="0" smtClean="0"/>
              <a:t>    // Constructor with parameter</a:t>
            </a:r>
          </a:p>
          <a:p>
            <a:pPr>
              <a:buNone/>
            </a:pPr>
            <a:r>
              <a:rPr lang="en-US" sz="1800" b="1" dirty="0" smtClean="0"/>
              <a:t>    Student(String name) {</a:t>
            </a:r>
          </a:p>
          <a:p>
            <a:pPr>
              <a:buNone/>
            </a:pPr>
            <a:r>
              <a:rPr lang="en-US" sz="1800" b="1" dirty="0" smtClean="0"/>
              <a:t>        this.name = name; // 'this' differentiates instance variable from parameter</a:t>
            </a:r>
          </a:p>
          <a:p>
            <a:pPr>
              <a:buNone/>
            </a:pPr>
            <a:r>
              <a:rPr lang="en-US" sz="1800" b="1" dirty="0" smtClean="0"/>
              <a:t>    }</a:t>
            </a:r>
          </a:p>
          <a:p>
            <a:pPr>
              <a:buNone/>
            </a:pPr>
            <a:endParaRPr lang="en-US" sz="1800" b="1" dirty="0" smtClean="0"/>
          </a:p>
          <a:p>
            <a:pPr>
              <a:buNone/>
            </a:pPr>
            <a:r>
              <a:rPr lang="en-US" sz="1800" b="1" dirty="0" smtClean="0"/>
              <a:t>    void display() {</a:t>
            </a:r>
          </a:p>
          <a:p>
            <a:pPr>
              <a:buNone/>
            </a:pPr>
            <a:r>
              <a:rPr lang="en-US" sz="1800" b="1" dirty="0" smtClean="0"/>
              <a:t>        </a:t>
            </a:r>
            <a:r>
              <a:rPr lang="en-US" sz="1800" b="1" dirty="0" err="1" smtClean="0"/>
              <a:t>System.out.println</a:t>
            </a:r>
            <a:r>
              <a:rPr lang="en-US" sz="1800" b="1" dirty="0" smtClean="0"/>
              <a:t>("Student Name: " + this.name);</a:t>
            </a:r>
          </a:p>
          <a:p>
            <a:pPr>
              <a:buNone/>
            </a:pPr>
            <a:r>
              <a:rPr lang="en-US" sz="1800" b="1" dirty="0" smtClean="0"/>
              <a:t>    }</a:t>
            </a:r>
          </a:p>
          <a:p>
            <a:pPr>
              <a:buNone/>
            </a:pPr>
            <a:r>
              <a:rPr lang="en-US" sz="1800" b="1" dirty="0" smtClean="0"/>
              <a:t>}</a:t>
            </a:r>
          </a:p>
          <a:p>
            <a:pPr>
              <a:buNone/>
            </a:pPr>
            <a:endParaRPr lang="en-US" sz="1800" b="1" dirty="0" smtClean="0"/>
          </a:p>
          <a:p>
            <a:pPr>
              <a:buNone/>
            </a:pPr>
            <a:r>
              <a:rPr lang="en-US" sz="1800" b="1" dirty="0" smtClean="0"/>
              <a:t>public class Main {</a:t>
            </a:r>
          </a:p>
          <a:p>
            <a:pPr>
              <a:buNone/>
            </a:pPr>
            <a:r>
              <a:rPr lang="en-US" sz="1800" b="1" dirty="0" smtClean="0"/>
              <a:t>    public static void main(String[] </a:t>
            </a:r>
            <a:r>
              <a:rPr lang="en-US" sz="1800" b="1" dirty="0" err="1" smtClean="0"/>
              <a:t>args</a:t>
            </a:r>
            <a:r>
              <a:rPr lang="en-US" sz="1800" b="1" dirty="0" smtClean="0"/>
              <a:t>) {</a:t>
            </a:r>
          </a:p>
          <a:p>
            <a:pPr>
              <a:buNone/>
            </a:pPr>
            <a:r>
              <a:rPr lang="en-US" sz="1800" b="1" dirty="0" smtClean="0"/>
              <a:t>        Student </a:t>
            </a:r>
            <a:r>
              <a:rPr lang="en-US" sz="1800" b="1" dirty="0" err="1" smtClean="0"/>
              <a:t>student</a:t>
            </a:r>
            <a:r>
              <a:rPr lang="en-US" sz="1800" b="1" dirty="0" smtClean="0"/>
              <a:t> = new Student("</a:t>
            </a:r>
            <a:r>
              <a:rPr lang="en-US" sz="1800" b="1" dirty="0" err="1" smtClean="0"/>
              <a:t>Jayesh</a:t>
            </a:r>
            <a:r>
              <a:rPr lang="en-US" sz="1800" b="1" dirty="0" smtClean="0"/>
              <a:t>");</a:t>
            </a:r>
          </a:p>
          <a:p>
            <a:pPr>
              <a:buNone/>
            </a:pPr>
            <a:r>
              <a:rPr lang="en-US" sz="1800" b="1" dirty="0" smtClean="0"/>
              <a:t>        </a:t>
            </a:r>
            <a:r>
              <a:rPr lang="en-US" sz="1800" b="1" dirty="0" err="1" smtClean="0"/>
              <a:t>student.display</a:t>
            </a:r>
            <a:r>
              <a:rPr lang="en-US" sz="1800" b="1" dirty="0" smtClean="0"/>
              <a:t>();</a:t>
            </a:r>
          </a:p>
          <a:p>
            <a:pPr>
              <a:buNone/>
            </a:pPr>
            <a:r>
              <a:rPr lang="en-US" sz="1800" b="1" dirty="0" smtClean="0"/>
              <a:t>    }</a:t>
            </a:r>
          </a:p>
          <a:p>
            <a:pPr>
              <a:buNone/>
            </a:pPr>
            <a:r>
              <a:rPr lang="en-US" sz="1800" b="1" dirty="0" smtClean="0"/>
              <a:t>}</a:t>
            </a:r>
          </a:p>
          <a:p>
            <a:pPr>
              <a:buNone/>
            </a:pPr>
            <a:endParaRPr lang="en-US" sz="1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85729"/>
            <a:ext cx="8229600" cy="4572032"/>
          </a:xfrm>
        </p:spPr>
        <p:txBody>
          <a:bodyPr>
            <a:normAutofit fontScale="55000" lnSpcReduction="20000"/>
          </a:bodyPr>
          <a:lstStyle/>
          <a:p>
            <a:pPr>
              <a:buNone/>
            </a:pPr>
            <a:r>
              <a:rPr lang="en-US" b="1" dirty="0" smtClean="0"/>
              <a:t>class Student {</a:t>
            </a:r>
          </a:p>
          <a:p>
            <a:pPr>
              <a:buNone/>
            </a:pPr>
            <a:r>
              <a:rPr lang="en-US" b="1" dirty="0" smtClean="0"/>
              <a:t>    void </a:t>
            </a:r>
            <a:r>
              <a:rPr lang="en-US" b="1" dirty="0" err="1" smtClean="0"/>
              <a:t>showDetails</a:t>
            </a:r>
            <a:r>
              <a:rPr lang="en-US" b="1" dirty="0" smtClean="0"/>
              <a:t>() {</a:t>
            </a:r>
          </a:p>
          <a:p>
            <a:pPr>
              <a:buNone/>
            </a:pPr>
            <a:r>
              <a:rPr lang="en-US" b="1" dirty="0" smtClean="0"/>
              <a:t>        </a:t>
            </a:r>
            <a:r>
              <a:rPr lang="en-US" b="1" dirty="0" err="1" smtClean="0"/>
              <a:t>System.out.println</a:t>
            </a:r>
            <a:r>
              <a:rPr lang="en-US" b="1" dirty="0" smtClean="0"/>
              <a:t>("This is a student.");</a:t>
            </a:r>
          </a:p>
          <a:p>
            <a:pPr>
              <a:buNone/>
            </a:pPr>
            <a:r>
              <a:rPr lang="en-US" b="1" dirty="0" smtClean="0"/>
              <a:t>    }</a:t>
            </a:r>
          </a:p>
          <a:p>
            <a:pPr>
              <a:buNone/>
            </a:pPr>
            <a:endParaRPr lang="en-US" b="1" dirty="0" smtClean="0"/>
          </a:p>
          <a:p>
            <a:pPr>
              <a:buNone/>
            </a:pPr>
            <a:r>
              <a:rPr lang="en-US" b="1" dirty="0" smtClean="0"/>
              <a:t>    void introduce() {</a:t>
            </a:r>
          </a:p>
          <a:p>
            <a:pPr>
              <a:buNone/>
            </a:pPr>
            <a:r>
              <a:rPr lang="en-US" b="1" dirty="0" smtClean="0"/>
              <a:t>        </a:t>
            </a:r>
            <a:r>
              <a:rPr lang="en-US" b="1" dirty="0" err="1" smtClean="0"/>
              <a:t>System.out.println</a:t>
            </a:r>
            <a:r>
              <a:rPr lang="en-US" b="1" dirty="0" smtClean="0"/>
              <a:t>("Hello! Let me introduce myself.");</a:t>
            </a:r>
          </a:p>
          <a:p>
            <a:pPr>
              <a:buNone/>
            </a:pPr>
            <a:r>
              <a:rPr lang="en-US" b="1" dirty="0" smtClean="0"/>
              <a:t>        </a:t>
            </a:r>
            <a:r>
              <a:rPr lang="en-US" b="1" dirty="0" err="1" smtClean="0"/>
              <a:t>this.showDetails</a:t>
            </a:r>
            <a:r>
              <a:rPr lang="en-US" b="1" dirty="0" smtClean="0"/>
              <a:t>(); // Calling the current object's method</a:t>
            </a:r>
          </a:p>
          <a:p>
            <a:pPr>
              <a:buNone/>
            </a:pPr>
            <a:r>
              <a:rPr lang="en-US" b="1" dirty="0" smtClean="0"/>
              <a:t>    }</a:t>
            </a:r>
          </a:p>
          <a:p>
            <a:pPr>
              <a:buNone/>
            </a:pPr>
            <a:r>
              <a:rPr lang="en-US" b="1" dirty="0" smtClean="0"/>
              <a:t>}</a:t>
            </a:r>
          </a:p>
          <a:p>
            <a:pPr>
              <a:buNone/>
            </a:pPr>
            <a:endParaRPr lang="en-US" b="1" dirty="0" smtClean="0"/>
          </a:p>
          <a:p>
            <a:pPr>
              <a:buNone/>
            </a:pPr>
            <a:r>
              <a:rPr lang="en-US" b="1" dirty="0" smtClean="0"/>
              <a:t>public class Main {</a:t>
            </a:r>
          </a:p>
          <a:p>
            <a:pPr>
              <a:buNone/>
            </a:pPr>
            <a:r>
              <a:rPr lang="en-US" b="1" dirty="0" smtClean="0"/>
              <a:t>    public static void main(String[] </a:t>
            </a:r>
            <a:r>
              <a:rPr lang="en-US" b="1" dirty="0" err="1" smtClean="0"/>
              <a:t>args</a:t>
            </a:r>
            <a:r>
              <a:rPr lang="en-US" b="1" dirty="0" smtClean="0"/>
              <a:t>) {</a:t>
            </a:r>
          </a:p>
          <a:p>
            <a:pPr>
              <a:buNone/>
            </a:pPr>
            <a:r>
              <a:rPr lang="en-US" b="1" dirty="0" smtClean="0"/>
              <a:t>        Student </a:t>
            </a:r>
            <a:r>
              <a:rPr lang="en-US" b="1" dirty="0" err="1" smtClean="0"/>
              <a:t>student</a:t>
            </a:r>
            <a:r>
              <a:rPr lang="en-US" b="1" dirty="0" smtClean="0"/>
              <a:t> = new Student();</a:t>
            </a:r>
          </a:p>
          <a:p>
            <a:pPr>
              <a:buNone/>
            </a:pPr>
            <a:r>
              <a:rPr lang="en-US" b="1" dirty="0" smtClean="0"/>
              <a:t>        </a:t>
            </a:r>
            <a:r>
              <a:rPr lang="en-US" b="1" dirty="0" err="1" smtClean="0"/>
              <a:t>student.introduce</a:t>
            </a:r>
            <a:r>
              <a:rPr lang="en-US" b="1" dirty="0" smtClean="0"/>
              <a:t>(); // Calls introduce(), which then calls </a:t>
            </a:r>
            <a:r>
              <a:rPr lang="en-US" b="1" dirty="0" err="1" smtClean="0"/>
              <a:t>showDetails</a:t>
            </a:r>
            <a:r>
              <a:rPr lang="en-US" b="1" dirty="0" smtClean="0"/>
              <a:t>()</a:t>
            </a:r>
          </a:p>
          <a:p>
            <a:pPr>
              <a:buNone/>
            </a:pPr>
            <a:r>
              <a:rPr lang="en-US" b="1" dirty="0" smtClean="0"/>
              <a:t>    }</a:t>
            </a:r>
          </a:p>
          <a:p>
            <a:pPr>
              <a:buNone/>
            </a:pPr>
            <a:r>
              <a:rPr lang="en-US" b="1" dirty="0" smtClean="0"/>
              <a:t>}</a:t>
            </a:r>
          </a:p>
          <a:p>
            <a:pPr>
              <a:buNone/>
            </a:pPr>
            <a:endParaRPr lang="en-US" b="1" dirty="0"/>
          </a:p>
        </p:txBody>
      </p:sp>
      <p:sp>
        <p:nvSpPr>
          <p:cNvPr id="4" name="TextBox 3"/>
          <p:cNvSpPr txBox="1"/>
          <p:nvPr/>
        </p:nvSpPr>
        <p:spPr>
          <a:xfrm>
            <a:off x="714348" y="4786322"/>
            <a:ext cx="6500858" cy="1200329"/>
          </a:xfrm>
          <a:prstGeom prst="rect">
            <a:avLst/>
          </a:prstGeom>
          <a:noFill/>
        </p:spPr>
        <p:txBody>
          <a:bodyPr wrap="square" rtlCol="0">
            <a:spAutoFit/>
          </a:bodyPr>
          <a:lstStyle/>
          <a:p>
            <a:r>
              <a:rPr lang="en-US" b="1" dirty="0" smtClean="0"/>
              <a:t>Output:</a:t>
            </a:r>
            <a:endParaRPr lang="en-US" dirty="0" smtClean="0"/>
          </a:p>
          <a:p>
            <a:endParaRPr lang="en-US" dirty="0"/>
          </a:p>
          <a:p>
            <a:r>
              <a:rPr lang="en-US" dirty="0" smtClean="0"/>
              <a:t>Hello! Let me introduce myself.</a:t>
            </a:r>
          </a:p>
          <a:p>
            <a:r>
              <a:rPr lang="en-US" dirty="0" smtClean="0"/>
              <a:t>This is a student.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Key Points to Remember</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dirty="0" smtClean="0"/>
              <a:t>The this keyword is used to refer to the current object.</a:t>
            </a:r>
          </a:p>
          <a:p>
            <a:r>
              <a:rPr lang="en-US" dirty="0" smtClean="0"/>
              <a:t>It helps avoid confusion when variables have the same name.</a:t>
            </a:r>
          </a:p>
          <a:p>
            <a:r>
              <a:rPr lang="en-US" dirty="0" smtClean="0"/>
              <a:t>It is also used to call one constructor from another.</a:t>
            </a:r>
          </a:p>
          <a:p>
            <a:r>
              <a:rPr lang="en-US" b="1" dirty="0" smtClean="0"/>
              <a:t>Note:</a:t>
            </a:r>
            <a:r>
              <a:rPr lang="en-US" dirty="0" smtClean="0"/>
              <a:t> You cannot use this in static methods because static methods are not tied to any object.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Keyword</a:t>
            </a:r>
            <a:endParaRPr lang="en-US" dirty="0"/>
          </a:p>
        </p:txBody>
      </p:sp>
      <p:sp>
        <p:nvSpPr>
          <p:cNvPr id="3" name="Content Placeholder 2"/>
          <p:cNvSpPr>
            <a:spLocks noGrp="1"/>
          </p:cNvSpPr>
          <p:nvPr>
            <p:ph sz="quarter" idx="1"/>
          </p:nvPr>
        </p:nvSpPr>
        <p:spPr/>
        <p:txBody>
          <a:bodyPr/>
          <a:lstStyle/>
          <a:p>
            <a:pPr algn="just"/>
            <a:r>
              <a:rPr lang="en-US" dirty="0" smtClean="0"/>
              <a:t>The static keyword in Java is used to indicate that a member (variable, method, or block) belongs to the class rather than to any specific instance of the class. </a:t>
            </a:r>
          </a:p>
          <a:p>
            <a:pPr algn="just"/>
            <a:endParaRPr lang="en-US" dirty="0"/>
          </a:p>
          <a:p>
            <a:pPr algn="just"/>
            <a:r>
              <a:rPr lang="en-US" dirty="0" smtClean="0"/>
              <a:t>This means static members are shared among all objects of the class.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the static Keyword in Java</a:t>
            </a:r>
            <a:endParaRPr lang="en-US" dirty="0"/>
          </a:p>
        </p:txBody>
      </p:sp>
      <p:sp>
        <p:nvSpPr>
          <p:cNvPr id="3" name="Content Placeholder 2"/>
          <p:cNvSpPr>
            <a:spLocks noGrp="1"/>
          </p:cNvSpPr>
          <p:nvPr>
            <p:ph sz="quarter" idx="1"/>
          </p:nvPr>
        </p:nvSpPr>
        <p:spPr/>
        <p:txBody>
          <a:bodyPr/>
          <a:lstStyle/>
          <a:p>
            <a:r>
              <a:rPr lang="en-US" b="1" dirty="0" smtClean="0"/>
              <a:t>Static Variables</a:t>
            </a:r>
            <a:r>
              <a:rPr lang="en-US" dirty="0" smtClean="0"/>
              <a:t>:</a:t>
            </a:r>
          </a:p>
          <a:p>
            <a:r>
              <a:rPr lang="en-US" dirty="0" smtClean="0"/>
              <a:t>A static variable belongs to the class, not to any object.</a:t>
            </a:r>
          </a:p>
          <a:p>
            <a:r>
              <a:rPr lang="en-US" dirty="0" smtClean="0"/>
              <a:t>It is shared among all instances of the class.</a:t>
            </a:r>
          </a:p>
          <a:p>
            <a:r>
              <a:rPr lang="en-US" dirty="0" smtClean="0"/>
              <a:t>Useful for defining constants or shared data.</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104</TotalTime>
  <Words>2712</Words>
  <Application>Microsoft Office PowerPoint</Application>
  <PresentationFormat>On-screen Show (4:3)</PresentationFormat>
  <Paragraphs>471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Equity</vt:lpstr>
      <vt:lpstr>This Keyword</vt:lpstr>
      <vt:lpstr>This Keyword</vt:lpstr>
      <vt:lpstr>What is this in Java?</vt:lpstr>
      <vt:lpstr>Key Uses of this</vt:lpstr>
      <vt:lpstr>Slide 5</vt:lpstr>
      <vt:lpstr>Slide 6</vt:lpstr>
      <vt:lpstr>Key Points to Remember </vt:lpstr>
      <vt:lpstr>Static Keyword</vt:lpstr>
      <vt:lpstr>Uses of the static Keyword in Java</vt:lpstr>
      <vt:lpstr>Slide 10</vt:lpstr>
      <vt:lpstr>Slide 11</vt:lpstr>
      <vt:lpstr>Static Variable</vt:lpstr>
      <vt:lpstr>Static Method</vt:lpstr>
      <vt:lpstr>Static Block</vt:lpstr>
      <vt:lpstr>Key Points</vt:lpstr>
      <vt:lpstr>final keyword</vt:lpstr>
      <vt:lpstr>  Uses of final Keyword</vt:lpstr>
      <vt:lpstr>Final Variable</vt:lpstr>
      <vt:lpstr>Final Method</vt:lpstr>
      <vt:lpstr>Final Class</vt:lpstr>
      <vt:lpstr>Final Reference Variable</vt:lpstr>
      <vt:lpstr>Key Points</vt:lpstr>
      <vt:lpstr>Command-line arguments</vt:lpstr>
      <vt:lpstr>Slide 24</vt:lpstr>
      <vt:lpstr>How to Run the Program </vt:lpstr>
      <vt:lpstr>Key Points: </vt:lpstr>
      <vt:lpstr>Constructors in Java </vt:lpstr>
      <vt:lpstr>Rules for Creating Java Constructor </vt:lpstr>
      <vt:lpstr>Types of Constructors in Java </vt:lpstr>
      <vt:lpstr>Default Constructor</vt:lpstr>
      <vt:lpstr>Slide 31</vt:lpstr>
      <vt:lpstr>Parameterized Constructor </vt:lpstr>
      <vt:lpstr>Slide 33</vt:lpstr>
      <vt:lpstr>Copy Constructor</vt:lpstr>
      <vt:lpstr>Slide 35</vt:lpstr>
      <vt:lpstr>Constructor Overloading in Java</vt:lpstr>
      <vt:lpstr>Slide 37</vt:lpstr>
      <vt:lpstr>Command Line Arguments</vt:lpstr>
      <vt:lpstr>Slide 39</vt:lpstr>
      <vt:lpstr>Steps to Execute the Program with Command-Line Arguments</vt:lpstr>
      <vt:lpstr>Method Overloading</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Keyword</dc:title>
  <dc:creator>Staff</dc:creator>
  <cp:lastModifiedBy>Staff</cp:lastModifiedBy>
  <cp:revision>52</cp:revision>
  <dcterms:created xsi:type="dcterms:W3CDTF">2025-01-21T05:25:04Z</dcterms:created>
  <dcterms:modified xsi:type="dcterms:W3CDTF">2025-01-28T05:01:18Z</dcterms:modified>
</cp:coreProperties>
</file>