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51" d="100"/>
          <a:sy n="151" d="100"/>
        </p:scale>
        <p:origin x="4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7521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791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6459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4500" b="1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오프라인 에이전트 시스템</a:t>
            </a:r>
            <a:endParaRPr lang="en-US" sz="4500" dirty="0"/>
          </a:p>
        </p:txBody>
      </p:sp>
      <p:sp>
        <p:nvSpPr>
          <p:cNvPr id="3" name="Text 1"/>
          <p:cNvSpPr/>
          <p:nvPr/>
        </p:nvSpPr>
        <p:spPr>
          <a:xfrm>
            <a:off x="457200" y="274320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00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이메일·메시지 통합 관리 및 요약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457200" y="36576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00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인턴 과제 중간발표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457200" y="420624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김용준, 유준영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457200" y="457200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멘토: 강남구 수석/팀장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200" b="1" dirty="0">
                <a:solidFill>
                  <a:srgbClr val="1791E8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Offline Agent 시스템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960120"/>
            <a:ext cx="8229600" cy="45720"/>
          </a:xfrm>
          <a:prstGeom prst="rect">
            <a:avLst/>
          </a:prstGeom>
          <a:solidFill>
            <a:srgbClr val="1791E8"/>
          </a:solidFill>
          <a:ln/>
        </p:spPr>
      </p:sp>
      <p:sp>
        <p:nvSpPr>
          <p:cNvPr id="4" name="Text 2"/>
          <p:cNvSpPr/>
          <p:nvPr/>
        </p:nvSpPr>
        <p:spPr>
          <a:xfrm>
            <a:off x="640080" y="1371600"/>
            <a:ext cx="3200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2E4053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핵심 기능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640080" y="1828800"/>
            <a:ext cx="3200400" cy="1645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REST API 통한 실시간 연동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메시지/메일 통합 분석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페르소나별 TODO 정리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Top3 우선순위 필터링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자연어 규칙 적용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일일/주간/월별 요약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640080" y="3657600"/>
            <a:ext cx="3200400" cy="640080"/>
          </a:xfrm>
          <a:prstGeom prst="rect">
            <a:avLst/>
          </a:prstGeom>
          <a:solidFill>
            <a:srgbClr val="1791E8"/>
          </a:solidFill>
          <a:ln/>
        </p:spPr>
      </p:sp>
      <p:sp>
        <p:nvSpPr>
          <p:cNvPr id="7" name="Text 5"/>
          <p:cNvSpPr/>
          <p:nvPr/>
        </p:nvSpPr>
        <p:spPr>
          <a:xfrm>
            <a:off x="822960" y="3749040"/>
            <a:ext cx="28346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PyQt6 GUI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822960" y="4069080"/>
            <a:ext cx="28346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직관적인 데스크톱 인터페이스</a:t>
            </a:r>
            <a:endParaRPr lang="en-US" sz="1300" dirty="0"/>
          </a:p>
        </p:txBody>
      </p:sp>
      <p:sp>
        <p:nvSpPr>
          <p:cNvPr id="9" name="Shape 7"/>
          <p:cNvSpPr/>
          <p:nvPr/>
        </p:nvSpPr>
        <p:spPr>
          <a:xfrm>
            <a:off x="4114800" y="1371600"/>
            <a:ext cx="4572000" cy="3200400"/>
          </a:xfrm>
          <a:prstGeom prst="rect">
            <a:avLst/>
          </a:prstGeom>
          <a:solidFill>
            <a:srgbClr val="F5F5F5"/>
          </a:solidFill>
          <a:ln w="25400">
            <a:solidFill>
              <a:srgbClr val="D5D8DC"/>
            </a:solidFill>
            <a:prstDash val="dash"/>
          </a:ln>
        </p:spPr>
      </p:sp>
      <p:sp>
        <p:nvSpPr>
          <p:cNvPr id="10" name="Text 8"/>
          <p:cNvSpPr/>
          <p:nvPr/>
        </p:nvSpPr>
        <p:spPr>
          <a:xfrm>
            <a:off x="4114800" y="274320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rgbClr val="5D6D7E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[Offline Agent GUI 스크린샷]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200" b="1" dirty="0">
                <a:solidFill>
                  <a:srgbClr val="1791E8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REST API 통한 실시간 연동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960120"/>
            <a:ext cx="8229600" cy="45720"/>
          </a:xfrm>
          <a:prstGeom prst="rect">
            <a:avLst/>
          </a:prstGeom>
          <a:solidFill>
            <a:srgbClr val="1791E8"/>
          </a:solidFill>
          <a:ln/>
        </p:spPr>
      </p:sp>
      <p:sp>
        <p:nvSpPr>
          <p:cNvPr id="4" name="Text 2"/>
          <p:cNvSpPr/>
          <p:nvPr/>
        </p:nvSpPr>
        <p:spPr>
          <a:xfrm>
            <a:off x="640080" y="1371600"/>
            <a:ext cx="78638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2E4053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데이터 흐름</a:t>
            </a:r>
            <a:endParaRPr lang="en-US" sz="2000" dirty="0"/>
          </a:p>
        </p:txBody>
      </p:sp>
      <p:sp>
        <p:nvSpPr>
          <p:cNvPr id="5" name="Shape 3"/>
          <p:cNvSpPr/>
          <p:nvPr/>
        </p:nvSpPr>
        <p:spPr>
          <a:xfrm>
            <a:off x="640080" y="1828800"/>
            <a:ext cx="7863840" cy="640080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6" name="Text 4"/>
          <p:cNvSpPr/>
          <p:nvPr/>
        </p:nvSpPr>
        <p:spPr>
          <a:xfrm>
            <a:off x="822960" y="2011680"/>
            <a:ext cx="7498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VDOS → FastAPI 백엔드 → Offline Agent GUI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640080" y="2743200"/>
            <a:ext cx="78638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2E4053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주요 API 엔드포인트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640080" y="3200400"/>
            <a:ext cx="786384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/api/messages - 메시지 수집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/api/emails - 이메일 수집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/api/summary - 요약 생성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200" b="1" dirty="0">
                <a:solidFill>
                  <a:srgbClr val="1791E8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TODO 리스트 관리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960120"/>
            <a:ext cx="8229600" cy="45720"/>
          </a:xfrm>
          <a:prstGeom prst="rect">
            <a:avLst/>
          </a:prstGeom>
          <a:solidFill>
            <a:srgbClr val="1791E8"/>
          </a:solidFill>
          <a:ln/>
        </p:spPr>
      </p:sp>
      <p:sp>
        <p:nvSpPr>
          <p:cNvPr id="4" name="Text 2"/>
          <p:cNvSpPr/>
          <p:nvPr/>
        </p:nvSpPr>
        <p:spPr>
          <a:xfrm>
            <a:off x="640080" y="1371600"/>
            <a:ext cx="78638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2E4053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자동 TODO 생성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640080" y="1828800"/>
            <a:ext cx="786384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메시지/메일에서 액션 아이템 자동 추출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중요도/긴급도 자동 산정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담당자/마감일 식별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640080" y="2926080"/>
            <a:ext cx="78638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2E4053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Top3 필터링</a:t>
            </a:r>
            <a:endParaRPr lang="en-US" sz="2000" dirty="0"/>
          </a:p>
        </p:txBody>
      </p:sp>
      <p:sp>
        <p:nvSpPr>
          <p:cNvPr id="7" name="Shape 5"/>
          <p:cNvSpPr/>
          <p:nvPr/>
        </p:nvSpPr>
        <p:spPr>
          <a:xfrm>
            <a:off x="640080" y="3383280"/>
            <a:ext cx="7863840" cy="731520"/>
          </a:xfrm>
          <a:prstGeom prst="rect">
            <a:avLst/>
          </a:prstGeom>
          <a:solidFill>
            <a:srgbClr val="FFF3CD"/>
          </a:solidFill>
          <a:ln w="50800">
            <a:solidFill>
              <a:srgbClr val="FFC107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822960" y="3474720"/>
            <a:ext cx="7498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856404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자연어 규칙 적용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" y="3794760"/>
            <a:ext cx="749808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dirty="0">
                <a:solidFill>
                  <a:srgbClr val="856404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마감 임박 &gt; 직속 발신자 &gt; 직접 수신(To) &gt; 위험 키워드 순</a:t>
            </a:r>
            <a:endParaRPr lang="en-US" sz="13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200" b="1" dirty="0">
                <a:solidFill>
                  <a:srgbClr val="1791E8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메시지 분석 및 요약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960120"/>
            <a:ext cx="8229600" cy="45720"/>
          </a:xfrm>
          <a:prstGeom prst="rect">
            <a:avLst/>
          </a:prstGeom>
          <a:solidFill>
            <a:srgbClr val="1791E8"/>
          </a:solidFill>
          <a:ln/>
        </p:spPr>
      </p:sp>
      <p:sp>
        <p:nvSpPr>
          <p:cNvPr id="4" name="Text 2"/>
          <p:cNvSpPr/>
          <p:nvPr/>
        </p:nvSpPr>
        <p:spPr>
          <a:xfrm>
            <a:off x="640080" y="1371600"/>
            <a:ext cx="3657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2E4053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이메일 태깅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640080" y="1828800"/>
            <a:ext cx="3657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업무유형별 분류</a:t>
            </a:r>
            <a:endParaRPr lang="en-US" sz="1500" dirty="0"/>
          </a:p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우선순위 레벨링</a:t>
            </a:r>
            <a:endParaRPr lang="en-US" sz="1500" dirty="0"/>
          </a:p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조치유형 식별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640080" y="2926080"/>
            <a:ext cx="3657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2E4053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세미나 참고 분석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640080" y="3291840"/>
            <a:ext cx="3657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일별 메시지 통계</a:t>
            </a:r>
            <a:endParaRPr lang="en-US" sz="1500" dirty="0"/>
          </a:p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주간 트렌드 분석</a:t>
            </a:r>
            <a:endParaRPr lang="en-US" sz="1500" dirty="0"/>
          </a:p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월별 집계 리포트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4846320" y="1371600"/>
            <a:ext cx="3657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2E4053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요약 기능</a:t>
            </a:r>
            <a:endParaRPr lang="en-US" sz="2000" dirty="0"/>
          </a:p>
        </p:txBody>
      </p:sp>
      <p:sp>
        <p:nvSpPr>
          <p:cNvPr id="9" name="Shape 7"/>
          <p:cNvSpPr/>
          <p:nvPr/>
        </p:nvSpPr>
        <p:spPr>
          <a:xfrm>
            <a:off x="4846320" y="1828800"/>
            <a:ext cx="3657600" cy="640080"/>
          </a:xfrm>
          <a:prstGeom prst="rect">
            <a:avLst/>
          </a:prstGeom>
          <a:solidFill>
            <a:srgbClr val="E8F4F8"/>
          </a:solidFill>
          <a:ln/>
        </p:spPr>
      </p:sp>
      <p:sp>
        <p:nvSpPr>
          <p:cNvPr id="10" name="Text 8"/>
          <p:cNvSpPr/>
          <p:nvPr/>
        </p:nvSpPr>
        <p:spPr>
          <a:xfrm>
            <a:off x="5029200" y="1920240"/>
            <a:ext cx="32918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2E4053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일일 요약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5029200" y="2240280"/>
            <a:ext cx="32918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5D6D7E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당일 수신 내역 종합</a:t>
            </a:r>
            <a:endParaRPr lang="en-US" sz="1200" dirty="0"/>
          </a:p>
        </p:txBody>
      </p:sp>
      <p:sp>
        <p:nvSpPr>
          <p:cNvPr id="12" name="Shape 10"/>
          <p:cNvSpPr/>
          <p:nvPr/>
        </p:nvSpPr>
        <p:spPr>
          <a:xfrm>
            <a:off x="4846320" y="2560320"/>
            <a:ext cx="3657600" cy="640080"/>
          </a:xfrm>
          <a:prstGeom prst="rect">
            <a:avLst/>
          </a:prstGeom>
          <a:solidFill>
            <a:srgbClr val="E8F4F8"/>
          </a:solidFill>
          <a:ln/>
        </p:spPr>
      </p:sp>
      <p:sp>
        <p:nvSpPr>
          <p:cNvPr id="13" name="Text 11"/>
          <p:cNvSpPr/>
          <p:nvPr/>
        </p:nvSpPr>
        <p:spPr>
          <a:xfrm>
            <a:off x="5029200" y="2651760"/>
            <a:ext cx="32918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2E4053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주간 요약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5029200" y="2971800"/>
            <a:ext cx="32918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5D6D7E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주간 업무 동향 및 완료율</a:t>
            </a:r>
            <a:endParaRPr 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200" b="1" dirty="0">
                <a:solidFill>
                  <a:srgbClr val="1791E8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향후 확장 및 고도화 계획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960120"/>
            <a:ext cx="8229600" cy="45720"/>
          </a:xfrm>
          <a:prstGeom prst="rect">
            <a:avLst/>
          </a:prstGeom>
          <a:solidFill>
            <a:srgbClr val="1791E8"/>
          </a:solidFill>
          <a:ln/>
        </p:spPr>
      </p:sp>
      <p:sp>
        <p:nvSpPr>
          <p:cNvPr id="4" name="Text 2"/>
          <p:cNvSpPr/>
          <p:nvPr/>
        </p:nvSpPr>
        <p:spPr>
          <a:xfrm>
            <a:off x="640080" y="1371600"/>
            <a:ext cx="78638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2E4053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단기 계획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640080" y="1828800"/>
            <a:ext cx="786384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24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이메일/채팅 RAG 시스템 구축</a:t>
            </a:r>
            <a:endParaRPr lang="en-US" sz="1600" dirty="0"/>
          </a:p>
          <a:p>
            <a:pPr marL="0" indent="0">
              <a:lnSpc>
                <a:spcPts val="24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VDOS와 Offline Agent 완전 연동</a:t>
            </a:r>
            <a:endParaRPr lang="en-US" sz="1600" dirty="0"/>
          </a:p>
          <a:p>
            <a:pPr marL="0" indent="0">
              <a:lnSpc>
                <a:spcPts val="24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이메일 그룹화 및 스레드 관리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640080" y="2834640"/>
            <a:ext cx="78638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2E4053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중장기 계획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640080" y="3200400"/>
            <a:ext cx="786384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24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프로젝트 팀 DM방 자동 생성</a:t>
            </a:r>
            <a:endParaRPr lang="en-US" sz="1600" dirty="0"/>
          </a:p>
          <a:p>
            <a:pPr marL="0" indent="0">
              <a:lnSpc>
                <a:spcPts val="24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개인 지식 그래프 구축</a:t>
            </a:r>
            <a:endParaRPr lang="en-US" sz="1600" dirty="0"/>
          </a:p>
          <a:p>
            <a:pPr marL="0" indent="0">
              <a:lnSpc>
                <a:spcPts val="24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파일시스템 인덱싱 연동</a:t>
            </a:r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200" b="1" dirty="0">
                <a:solidFill>
                  <a:srgbClr val="1791E8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한계사항 및 이후 일정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960120"/>
            <a:ext cx="8229600" cy="45720"/>
          </a:xfrm>
          <a:prstGeom prst="rect">
            <a:avLst/>
          </a:prstGeom>
          <a:solidFill>
            <a:srgbClr val="1791E8"/>
          </a:solidFill>
          <a:ln/>
        </p:spPr>
      </p:sp>
      <p:sp>
        <p:nvSpPr>
          <p:cNvPr id="4" name="Text 2"/>
          <p:cNvSpPr/>
          <p:nvPr/>
        </p:nvSpPr>
        <p:spPr>
          <a:xfrm>
            <a:off x="640080" y="1371600"/>
            <a:ext cx="3657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2E4053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현재 한계사항</a:t>
            </a:r>
            <a:endParaRPr lang="en-US" sz="2000" dirty="0"/>
          </a:p>
        </p:txBody>
      </p:sp>
      <p:sp>
        <p:nvSpPr>
          <p:cNvPr id="5" name="Shape 3"/>
          <p:cNvSpPr/>
          <p:nvPr/>
        </p:nvSpPr>
        <p:spPr>
          <a:xfrm>
            <a:off x="640080" y="1828800"/>
            <a:ext cx="3657600" cy="548640"/>
          </a:xfrm>
          <a:prstGeom prst="rect">
            <a:avLst/>
          </a:prstGeom>
          <a:solidFill>
            <a:srgbClr val="F8D7DA"/>
          </a:solidFill>
          <a:ln w="50800">
            <a:solidFill>
              <a:srgbClr val="DC3545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822960" y="1965960"/>
            <a:ext cx="32918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1800"/>
              </a:lnSpc>
              <a:buNone/>
            </a:pPr>
            <a:r>
              <a:rPr lang="en-US" sz="1300" dirty="0">
                <a:solidFill>
                  <a:srgbClr val="721C24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AI 가상부서 데이터로 인한 실데이터와의 괴리감</a:t>
            </a:r>
            <a:endParaRPr lang="en-US" sz="1300" dirty="0"/>
          </a:p>
        </p:txBody>
      </p:sp>
      <p:sp>
        <p:nvSpPr>
          <p:cNvPr id="7" name="Shape 5"/>
          <p:cNvSpPr/>
          <p:nvPr/>
        </p:nvSpPr>
        <p:spPr>
          <a:xfrm>
            <a:off x="640080" y="2468880"/>
            <a:ext cx="3657600" cy="548640"/>
          </a:xfrm>
          <a:prstGeom prst="rect">
            <a:avLst/>
          </a:prstGeom>
          <a:solidFill>
            <a:srgbClr val="F8D7DA"/>
          </a:solidFill>
          <a:ln w="50800">
            <a:solidFill>
              <a:srgbClr val="DC3545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822960" y="2606040"/>
            <a:ext cx="32918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1800"/>
              </a:lnSpc>
              <a:buNone/>
            </a:pPr>
            <a:r>
              <a:rPr lang="en-US" sz="1300" dirty="0">
                <a:solidFill>
                  <a:srgbClr val="721C24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RAG 구현 시 가상데이터로는 효과 검증 어려움</a:t>
            </a:r>
            <a:endParaRPr lang="en-US" sz="1300" dirty="0"/>
          </a:p>
        </p:txBody>
      </p:sp>
      <p:sp>
        <p:nvSpPr>
          <p:cNvPr id="9" name="Shape 7"/>
          <p:cNvSpPr/>
          <p:nvPr/>
        </p:nvSpPr>
        <p:spPr>
          <a:xfrm>
            <a:off x="640080" y="3108960"/>
            <a:ext cx="3657600" cy="548640"/>
          </a:xfrm>
          <a:prstGeom prst="rect">
            <a:avLst/>
          </a:prstGeom>
          <a:solidFill>
            <a:srgbClr val="F8D7DA"/>
          </a:solidFill>
          <a:ln w="50800">
            <a:solidFill>
              <a:srgbClr val="DC3545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822960" y="3246120"/>
            <a:ext cx="32918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1800"/>
              </a:lnSpc>
              <a:buNone/>
            </a:pPr>
            <a:r>
              <a:rPr lang="en-US" sz="1300" dirty="0">
                <a:solidFill>
                  <a:srgbClr val="721C24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첨부파일 및 파일시스템 정보 구축 제한</a:t>
            </a:r>
            <a:endParaRPr lang="en-US" sz="1300" dirty="0"/>
          </a:p>
        </p:txBody>
      </p:sp>
      <p:sp>
        <p:nvSpPr>
          <p:cNvPr id="11" name="Text 9"/>
          <p:cNvSpPr/>
          <p:nvPr/>
        </p:nvSpPr>
        <p:spPr>
          <a:xfrm>
            <a:off x="4846320" y="1371600"/>
            <a:ext cx="3657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2E4053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향후 일정</a:t>
            </a:r>
            <a:endParaRPr lang="en-US" sz="2000" dirty="0"/>
          </a:p>
        </p:txBody>
      </p:sp>
      <p:sp>
        <p:nvSpPr>
          <p:cNvPr id="12" name="Text 10"/>
          <p:cNvSpPr/>
          <p:nvPr/>
        </p:nvSpPr>
        <p:spPr>
          <a:xfrm>
            <a:off x="4846320" y="1828800"/>
            <a:ext cx="36576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2600"/>
              </a:lnSpc>
              <a:buNone/>
            </a:pPr>
            <a:r>
              <a:rPr lang="en-US" sz="15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10월 31일: 중간 점검</a:t>
            </a:r>
            <a:endParaRPr lang="en-US" sz="15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5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11월 10일: 품질 검증 완료</a:t>
            </a:r>
            <a:endParaRPr lang="en-US" sz="15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5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11월 17-21일: 결과 정리</a:t>
            </a:r>
            <a:endParaRPr lang="en-US" sz="15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5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11월 21일: 최종 발표</a:t>
            </a:r>
            <a:endParaRPr lang="en-US" sz="1500" dirty="0"/>
          </a:p>
        </p:txBody>
      </p:sp>
      <p:sp>
        <p:nvSpPr>
          <p:cNvPr id="13" name="Shape 11"/>
          <p:cNvSpPr/>
          <p:nvPr/>
        </p:nvSpPr>
        <p:spPr>
          <a:xfrm>
            <a:off x="4846320" y="3108960"/>
            <a:ext cx="3657600" cy="548640"/>
          </a:xfrm>
          <a:prstGeom prst="rect">
            <a:avLst/>
          </a:prstGeom>
          <a:solidFill>
            <a:srgbClr val="D1ECF1"/>
          </a:solidFill>
          <a:ln/>
        </p:spPr>
      </p:sp>
      <p:sp>
        <p:nvSpPr>
          <p:cNvPr id="14" name="Text 12"/>
          <p:cNvSpPr/>
          <p:nvPr/>
        </p:nvSpPr>
        <p:spPr>
          <a:xfrm>
            <a:off x="5029200" y="3200400"/>
            <a:ext cx="32918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C5460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참고 POC</a:t>
            </a:r>
            <a:endParaRPr lang="en-US" sz="1300" dirty="0"/>
          </a:p>
        </p:txBody>
      </p:sp>
      <p:sp>
        <p:nvSpPr>
          <p:cNvPr id="15" name="Text 13"/>
          <p:cNvSpPr/>
          <p:nvPr/>
        </p:nvSpPr>
        <p:spPr>
          <a:xfrm>
            <a:off x="5029200" y="3429000"/>
            <a:ext cx="329184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C5460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github.com/Nemit0/markdown-extractor</a:t>
            </a:r>
            <a:endParaRPr lang="en-US" sz="11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2E40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6400" b="1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감사합니다</a:t>
            </a:r>
            <a:endParaRPr lang="en-US" sz="6400" dirty="0"/>
          </a:p>
        </p:txBody>
      </p:sp>
      <p:sp>
        <p:nvSpPr>
          <p:cNvPr id="3" name="Text 1"/>
          <p:cNvSpPr/>
          <p:nvPr/>
        </p:nvSpPr>
        <p:spPr>
          <a:xfrm>
            <a:off x="457200" y="292608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질문과 피드백을 환영합니다</a:t>
            </a:r>
            <a:endParaRPr lang="en-US" sz="2400" dirty="0"/>
          </a:p>
        </p:txBody>
      </p:sp>
      <p:sp>
        <p:nvSpPr>
          <p:cNvPr id="4" name="Shape 2"/>
          <p:cNvSpPr/>
          <p:nvPr/>
        </p:nvSpPr>
        <p:spPr>
          <a:xfrm>
            <a:off x="2286000" y="3657600"/>
            <a:ext cx="4572000" cy="822960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2286000" y="3749040"/>
            <a:ext cx="4572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AI사업부 인턴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2286000" y="4114800"/>
            <a:ext cx="4572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김용준, 유준영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200" b="1" dirty="0">
                <a:solidFill>
                  <a:srgbClr val="1791E8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기획 의도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960120"/>
            <a:ext cx="8229600" cy="45720"/>
          </a:xfrm>
          <a:prstGeom prst="rect">
            <a:avLst/>
          </a:prstGeom>
          <a:solidFill>
            <a:srgbClr val="1791E8"/>
          </a:solidFill>
          <a:ln/>
        </p:spPr>
      </p:sp>
      <p:sp>
        <p:nvSpPr>
          <p:cNvPr id="4" name="Text 2"/>
          <p:cNvSpPr/>
          <p:nvPr/>
        </p:nvSpPr>
        <p:spPr>
          <a:xfrm>
            <a:off x="640080" y="1371600"/>
            <a:ext cx="78638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2E4053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배경 및 문제점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640080" y="1828800"/>
            <a:ext cx="786384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자리비움 중 축적된 이메일/메시지 알림으로 인한 업무 복귀 시 높은 인지 부하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메시지·이메일 통합 확인의 한계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신속한 업무 재개의 어려움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640080" y="3017520"/>
            <a:ext cx="78638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2E4053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프로젝트 목표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640080" y="3474720"/>
            <a:ext cx="786384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이메일·메시지 통합 수집 및 중요도 기반 요약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TODO 리스트 자동 생성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이메일 초안 자동 작성 및 임시저장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200" b="1" dirty="0">
                <a:solidFill>
                  <a:srgbClr val="1791E8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시스템 아키텍쳐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960120"/>
            <a:ext cx="8229600" cy="45720"/>
          </a:xfrm>
          <a:prstGeom prst="rect">
            <a:avLst/>
          </a:prstGeom>
          <a:solidFill>
            <a:srgbClr val="1791E8"/>
          </a:solidFill>
          <a:ln/>
        </p:spPr>
      </p:sp>
      <p:sp>
        <p:nvSpPr>
          <p:cNvPr id="4" name="Text 2"/>
          <p:cNvSpPr/>
          <p:nvPr/>
        </p:nvSpPr>
        <p:spPr>
          <a:xfrm>
            <a:off x="640080" y="1371600"/>
            <a:ext cx="3200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2E4053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주요 구성요소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640080" y="182880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24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VDOS (가상 부서 시뮬레이터)</a:t>
            </a:r>
            <a:endParaRPr lang="en-US" sz="1600" dirty="0"/>
          </a:p>
          <a:p>
            <a:pPr marL="0" indent="0">
              <a:lnSpc>
                <a:spcPts val="24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Offline Agent (PyQt GUI)</a:t>
            </a:r>
            <a:endParaRPr lang="en-US" sz="1600" dirty="0"/>
          </a:p>
          <a:p>
            <a:pPr marL="0" indent="0">
              <a:lnSpc>
                <a:spcPts val="24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FastAPI 백엔드</a:t>
            </a:r>
            <a:endParaRPr lang="en-US" sz="1600" dirty="0"/>
          </a:p>
          <a:p>
            <a:pPr marL="0" indent="0">
              <a:lnSpc>
                <a:spcPts val="24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LLM 처리 계층</a:t>
            </a:r>
            <a:endParaRPr lang="en-US" sz="1600" dirty="0"/>
          </a:p>
          <a:p>
            <a:pPr marL="0" indent="0">
              <a:lnSpc>
                <a:spcPts val="24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데이터 저장소 (SQLite, FAISS)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114800" y="1371600"/>
            <a:ext cx="4572000" cy="3200400"/>
          </a:xfrm>
          <a:prstGeom prst="rect">
            <a:avLst/>
          </a:prstGeom>
          <a:solidFill>
            <a:srgbClr val="F5F5F5"/>
          </a:solidFill>
          <a:ln w="25400">
            <a:solidFill>
              <a:srgbClr val="D5D8DC"/>
            </a:solidFill>
            <a:prstDash val="dash"/>
          </a:ln>
        </p:spPr>
      </p:sp>
      <p:sp>
        <p:nvSpPr>
          <p:cNvPr id="7" name="Text 5"/>
          <p:cNvSpPr/>
          <p:nvPr/>
        </p:nvSpPr>
        <p:spPr>
          <a:xfrm>
            <a:off x="4114800" y="274320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rgbClr val="5D6D7E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[시스템 아키텍쳐 다이어그램]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200" b="1" dirty="0">
                <a:solidFill>
                  <a:srgbClr val="1791E8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초기 기획사항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960120"/>
            <a:ext cx="8229600" cy="45720"/>
          </a:xfrm>
          <a:prstGeom prst="rect">
            <a:avLst/>
          </a:prstGeom>
          <a:solidFill>
            <a:srgbClr val="1791E8"/>
          </a:solidFill>
          <a:ln/>
        </p:spPr>
      </p:sp>
      <p:sp>
        <p:nvSpPr>
          <p:cNvPr id="4" name="Text 2"/>
          <p:cNvSpPr/>
          <p:nvPr/>
        </p:nvSpPr>
        <p:spPr>
          <a:xfrm>
            <a:off x="640080" y="1371600"/>
            <a:ext cx="78638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2E4053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핵심 기능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640080" y="1828800"/>
            <a:ext cx="7863840" cy="1463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28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PyQt6 GUI를 이용한 두 개의 모니터링 인터페이스</a:t>
            </a:r>
            <a:endParaRPr lang="en-US" sz="1600" dirty="0"/>
          </a:p>
          <a:p>
            <a:pPr marL="0" indent="0">
              <a:lnSpc>
                <a:spcPts val="28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이메일 초안 작성 시 RAG 시스템 활용</a:t>
            </a:r>
            <a:endParaRPr lang="en-US" sz="1600" dirty="0"/>
          </a:p>
          <a:p>
            <a:pPr marL="0" indent="0">
              <a:lnSpc>
                <a:spcPts val="28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중요도/긴급도 기반 메시지 분류</a:t>
            </a:r>
            <a:endParaRPr lang="en-US" sz="1600" dirty="0"/>
          </a:p>
          <a:p>
            <a:pPr marL="0" indent="0">
              <a:lnSpc>
                <a:spcPts val="28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자동 TODO 리스트 생성</a:t>
            </a:r>
            <a:endParaRPr lang="en-US" sz="1600" dirty="0"/>
          </a:p>
          <a:p>
            <a:pPr marL="0" indent="0">
              <a:lnSpc>
                <a:spcPts val="28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일일/주간 요약 리포트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640080" y="3566160"/>
            <a:ext cx="7863840" cy="73152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7" name="Text 5"/>
          <p:cNvSpPr/>
          <p:nvPr/>
        </p:nvSpPr>
        <p:spPr>
          <a:xfrm>
            <a:off x="822960" y="3657600"/>
            <a:ext cx="7498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800" b="1" dirty="0">
                <a:solidFill>
                  <a:srgbClr val="2E4053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기술 스택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822960" y="3977640"/>
            <a:ext cx="7498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Python, PyQt6, FastAPI, SQLite, FAISS, LLM (Claude/GPT)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200" b="1" dirty="0">
                <a:solidFill>
                  <a:srgbClr val="1791E8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현재 작업 내용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960120"/>
            <a:ext cx="8229600" cy="45720"/>
          </a:xfrm>
          <a:prstGeom prst="rect">
            <a:avLst/>
          </a:prstGeom>
          <a:solidFill>
            <a:srgbClr val="1791E8"/>
          </a:solidFill>
          <a:ln/>
        </p:spPr>
      </p:sp>
      <p:sp>
        <p:nvSpPr>
          <p:cNvPr id="4" name="Text 2"/>
          <p:cNvSpPr/>
          <p:nvPr/>
        </p:nvSpPr>
        <p:spPr>
          <a:xfrm>
            <a:off x="640080" y="1371600"/>
            <a:ext cx="3657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2E4053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VDOS 시스템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640080" y="1828800"/>
            <a:ext cx="36576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가상 부서 시뮬레이터 구축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웹 대시보드 구현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가상 직원 페르소나 생성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이메일/채팅 생성 엔진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846320" y="1371600"/>
            <a:ext cx="3657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2E4053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Offline Agent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4846320" y="1828800"/>
            <a:ext cx="3657600" cy="1280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PyQt GUI 구현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REST API 통한 실시간 연동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이메일 태깅 시스템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TODO List Top3 생성</a:t>
            </a:r>
            <a:endParaRPr lang="en-US" sz="16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일일/주간 요약 기능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200" b="1" dirty="0">
                <a:solidFill>
                  <a:srgbClr val="1791E8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계획 대비 변경사항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960120"/>
            <a:ext cx="8229600" cy="45720"/>
          </a:xfrm>
          <a:prstGeom prst="rect">
            <a:avLst/>
          </a:prstGeom>
          <a:solidFill>
            <a:srgbClr val="1791E8"/>
          </a:solidFill>
          <a:ln/>
        </p:spPr>
      </p:sp>
      <p:sp>
        <p:nvSpPr>
          <p:cNvPr id="4" name="Text 2"/>
          <p:cNvSpPr/>
          <p:nvPr/>
        </p:nvSpPr>
        <p:spPr>
          <a:xfrm>
            <a:off x="640080" y="1371600"/>
            <a:ext cx="78638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2E4053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주요 변경점</a:t>
            </a:r>
            <a:endParaRPr lang="en-US" sz="2000" dirty="0"/>
          </a:p>
        </p:txBody>
      </p:sp>
      <p:sp>
        <p:nvSpPr>
          <p:cNvPr id="5" name="Shape 3"/>
          <p:cNvSpPr/>
          <p:nvPr/>
        </p:nvSpPr>
        <p:spPr>
          <a:xfrm>
            <a:off x="640080" y="1828800"/>
            <a:ext cx="7863840" cy="731520"/>
          </a:xfrm>
          <a:prstGeom prst="rect">
            <a:avLst/>
          </a:prstGeom>
          <a:solidFill>
            <a:srgbClr val="FFF3CD"/>
          </a:solidFill>
          <a:ln w="50800">
            <a:solidFill>
              <a:srgbClr val="FFC10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822960" y="1920240"/>
            <a:ext cx="7498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856404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VDOS 인터페이스 변경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822960" y="2240280"/>
            <a:ext cx="749808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dirty="0">
                <a:solidFill>
                  <a:srgbClr val="856404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PyQt → 웹 대시보드 (모니터링 용이성 향상)</a:t>
            </a:r>
            <a:endParaRPr lang="en-US" sz="1300" dirty="0"/>
          </a:p>
        </p:txBody>
      </p:sp>
      <p:sp>
        <p:nvSpPr>
          <p:cNvPr id="8" name="Shape 6"/>
          <p:cNvSpPr/>
          <p:nvPr/>
        </p:nvSpPr>
        <p:spPr>
          <a:xfrm>
            <a:off x="640080" y="2743200"/>
            <a:ext cx="7863840" cy="731520"/>
          </a:xfrm>
          <a:prstGeom prst="rect">
            <a:avLst/>
          </a:prstGeom>
          <a:solidFill>
            <a:srgbClr val="D1ECF1"/>
          </a:solidFill>
          <a:ln w="50800">
            <a:solidFill>
              <a:srgbClr val="17A2B8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822960" y="2834640"/>
            <a:ext cx="7498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0C5460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RAG 시스템 미구현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822960" y="3154680"/>
            <a:ext cx="749808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dirty="0">
                <a:solidFill>
                  <a:srgbClr val="0C5460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LLM만으로 초안 작성 (가상 데이터로는 RAG 효과 미미)</a:t>
            </a:r>
            <a:endParaRPr lang="en-US" sz="1300" dirty="0"/>
          </a:p>
        </p:txBody>
      </p:sp>
      <p:sp>
        <p:nvSpPr>
          <p:cNvPr id="11" name="Shape 9"/>
          <p:cNvSpPr/>
          <p:nvPr/>
        </p:nvSpPr>
        <p:spPr>
          <a:xfrm>
            <a:off x="640080" y="3657600"/>
            <a:ext cx="7863840" cy="731520"/>
          </a:xfrm>
          <a:prstGeom prst="rect">
            <a:avLst/>
          </a:prstGeom>
          <a:solidFill>
            <a:srgbClr val="D4EDDA"/>
          </a:solidFill>
          <a:ln w="50800">
            <a:solidFill>
              <a:srgbClr val="28A745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822960" y="3749040"/>
            <a:ext cx="7498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155724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추가 구현 기능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" y="4069080"/>
            <a:ext cx="749808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dirty="0">
                <a:solidFill>
                  <a:srgbClr val="155724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자연어 규칙, 날씨 정보, 메시지 분석 (일별/주간)</a:t>
            </a:r>
            <a:endParaRPr lang="en-US" sz="13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200" b="1" dirty="0">
                <a:solidFill>
                  <a:srgbClr val="1791E8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VDOS: 가상 부서 시뮬레이터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960120"/>
            <a:ext cx="8229600" cy="45720"/>
          </a:xfrm>
          <a:prstGeom prst="rect">
            <a:avLst/>
          </a:prstGeom>
          <a:solidFill>
            <a:srgbClr val="1791E8"/>
          </a:solidFill>
          <a:ln/>
        </p:spPr>
      </p:sp>
      <p:sp>
        <p:nvSpPr>
          <p:cNvPr id="4" name="Text 2"/>
          <p:cNvSpPr/>
          <p:nvPr/>
        </p:nvSpPr>
        <p:spPr>
          <a:xfrm>
            <a:off x="640080" y="1371600"/>
            <a:ext cx="3200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2E4053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시스템 목적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640080" y="1828800"/>
            <a:ext cx="32004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2200"/>
              </a:lnSpc>
              <a:buNone/>
            </a:pPr>
            <a:r>
              <a:rPr lang="en-US" sz="14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실제 사내 데이터 없이 현실적인 업무 환경을 시뮬레이션하여 Offline Agent 테스트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640080" y="2651760"/>
            <a:ext cx="3200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2E4053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주요 기능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640080" y="3017520"/>
            <a:ext cx="32004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2600"/>
              </a:lnSpc>
              <a:buNone/>
            </a:pPr>
            <a:r>
              <a:rPr lang="en-US" sz="15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가상 직원 페르소나 생성</a:t>
            </a:r>
            <a:endParaRPr lang="en-US" sz="15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5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업무 이벤트 시뮬레이션</a:t>
            </a:r>
            <a:endParaRPr lang="en-US" sz="15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5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이메일/채팅 자동 생성</a:t>
            </a:r>
            <a:endParaRPr lang="en-US" sz="1500" dirty="0"/>
          </a:p>
          <a:p>
            <a:pPr marL="0" indent="0">
              <a:lnSpc>
                <a:spcPts val="2600"/>
              </a:lnSpc>
              <a:buNone/>
            </a:pPr>
            <a:r>
              <a:rPr lang="en-US" sz="15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시간 기반 스케줄링 (1틱=1분)</a:t>
            </a:r>
            <a:endParaRPr lang="en-US" sz="1500" dirty="0"/>
          </a:p>
        </p:txBody>
      </p:sp>
      <p:sp>
        <p:nvSpPr>
          <p:cNvPr id="8" name="Shape 6"/>
          <p:cNvSpPr/>
          <p:nvPr/>
        </p:nvSpPr>
        <p:spPr>
          <a:xfrm>
            <a:off x="4114800" y="1371600"/>
            <a:ext cx="4572000" cy="3200400"/>
          </a:xfrm>
          <a:prstGeom prst="rect">
            <a:avLst/>
          </a:prstGeom>
          <a:solidFill>
            <a:srgbClr val="F5F5F5"/>
          </a:solidFill>
          <a:ln w="25400">
            <a:solidFill>
              <a:srgbClr val="D5D8DC"/>
            </a:solidFill>
            <a:prstDash val="dash"/>
          </a:ln>
        </p:spPr>
      </p:sp>
      <p:sp>
        <p:nvSpPr>
          <p:cNvPr id="9" name="Text 7"/>
          <p:cNvSpPr/>
          <p:nvPr/>
        </p:nvSpPr>
        <p:spPr>
          <a:xfrm>
            <a:off x="4114800" y="274320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rgbClr val="5D6D7E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[VDOS 웹 대시보드 스크린샷]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200" b="1" dirty="0">
                <a:solidFill>
                  <a:srgbClr val="1791E8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VDOS 시스템 구조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960120"/>
            <a:ext cx="8229600" cy="45720"/>
          </a:xfrm>
          <a:prstGeom prst="rect">
            <a:avLst/>
          </a:prstGeom>
          <a:solidFill>
            <a:srgbClr val="1791E8"/>
          </a:solidFill>
          <a:ln/>
        </p:spPr>
      </p:sp>
      <p:sp>
        <p:nvSpPr>
          <p:cNvPr id="4" name="Text 2"/>
          <p:cNvSpPr/>
          <p:nvPr/>
        </p:nvSpPr>
        <p:spPr>
          <a:xfrm>
            <a:off x="640080" y="1371600"/>
            <a:ext cx="3200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2E4053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핵심 구성요소</a:t>
            </a:r>
            <a:endParaRPr lang="en-US" sz="2000" dirty="0"/>
          </a:p>
        </p:txBody>
      </p:sp>
      <p:sp>
        <p:nvSpPr>
          <p:cNvPr id="5" name="Shape 3"/>
          <p:cNvSpPr/>
          <p:nvPr/>
        </p:nvSpPr>
        <p:spPr>
          <a:xfrm>
            <a:off x="640080" y="1828800"/>
            <a:ext cx="3200400" cy="64008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6" name="Text 4"/>
          <p:cNvSpPr/>
          <p:nvPr/>
        </p:nvSpPr>
        <p:spPr>
          <a:xfrm>
            <a:off x="822960" y="1874520"/>
            <a:ext cx="28346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2E4053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Email 서버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822960" y="2194560"/>
            <a:ext cx="283464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5D6D7E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가상 이메일 생성 및 전송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640080" y="2560320"/>
            <a:ext cx="3200400" cy="64008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9" name="Text 7"/>
          <p:cNvSpPr/>
          <p:nvPr/>
        </p:nvSpPr>
        <p:spPr>
          <a:xfrm>
            <a:off x="822960" y="2606040"/>
            <a:ext cx="28346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2E4053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Chat 서버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822960" y="2926080"/>
            <a:ext cx="283464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5D6D7E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메신저 메시지 시뮬레이션</a:t>
            </a:r>
            <a:endParaRPr lang="en-US" sz="1200" dirty="0"/>
          </a:p>
        </p:txBody>
      </p:sp>
      <p:sp>
        <p:nvSpPr>
          <p:cNvPr id="11" name="Shape 9"/>
          <p:cNvSpPr/>
          <p:nvPr/>
        </p:nvSpPr>
        <p:spPr>
          <a:xfrm>
            <a:off x="640080" y="3291840"/>
            <a:ext cx="3200400" cy="64008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12" name="Text 10"/>
          <p:cNvSpPr/>
          <p:nvPr/>
        </p:nvSpPr>
        <p:spPr>
          <a:xfrm>
            <a:off x="822960" y="3337560"/>
            <a:ext cx="28346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2E4053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Simulation Manager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" y="3657600"/>
            <a:ext cx="283464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5D6D7E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이벤트 스케줄링 및 관리</a:t>
            </a:r>
            <a:endParaRPr lang="en-US" sz="1200" dirty="0"/>
          </a:p>
        </p:txBody>
      </p:sp>
      <p:sp>
        <p:nvSpPr>
          <p:cNvPr id="14" name="Shape 12"/>
          <p:cNvSpPr/>
          <p:nvPr/>
        </p:nvSpPr>
        <p:spPr>
          <a:xfrm>
            <a:off x="4114800" y="1371600"/>
            <a:ext cx="4572000" cy="3200400"/>
          </a:xfrm>
          <a:prstGeom prst="rect">
            <a:avLst/>
          </a:prstGeom>
          <a:solidFill>
            <a:srgbClr val="F5F5F5"/>
          </a:solidFill>
          <a:ln w="25400">
            <a:solidFill>
              <a:srgbClr val="D5D8DC"/>
            </a:solidFill>
            <a:prstDash val="dash"/>
          </a:ln>
        </p:spPr>
      </p:sp>
      <p:sp>
        <p:nvSpPr>
          <p:cNvPr id="15" name="Text 13"/>
          <p:cNvSpPr/>
          <p:nvPr/>
        </p:nvSpPr>
        <p:spPr>
          <a:xfrm>
            <a:off x="4114800" y="2743200"/>
            <a:ext cx="45720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rgbClr val="5D6D7E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[VDOS 시스템 구조 다이어그램]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3200" b="1" dirty="0">
                <a:solidFill>
                  <a:srgbClr val="1791E8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가상부서원 소통 방식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960120"/>
            <a:ext cx="8229600" cy="45720"/>
          </a:xfrm>
          <a:prstGeom prst="rect">
            <a:avLst/>
          </a:prstGeom>
          <a:solidFill>
            <a:srgbClr val="1791E8"/>
          </a:solidFill>
          <a:ln/>
        </p:spPr>
      </p:sp>
      <p:sp>
        <p:nvSpPr>
          <p:cNvPr id="4" name="Text 2"/>
          <p:cNvSpPr/>
          <p:nvPr/>
        </p:nvSpPr>
        <p:spPr>
          <a:xfrm>
            <a:off x="640080" y="1371600"/>
            <a:ext cx="78638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000" b="1" dirty="0">
                <a:solidFill>
                  <a:srgbClr val="2E4053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시뮬레이션 특징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640080" y="1828800"/>
            <a:ext cx="7863840" cy="1188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28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시간 단위: 1틱 = 1분, 기본 5영업일 시나리오</a:t>
            </a:r>
            <a:endParaRPr lang="en-US" sz="1600" dirty="0"/>
          </a:p>
          <a:p>
            <a:pPr marL="0" indent="0">
              <a:lnSpc>
                <a:spcPts val="28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가상 직원: Manager(1명), IC(3-5명) 역할별 페르소나</a:t>
            </a:r>
            <a:endParaRPr lang="en-US" sz="1600" dirty="0"/>
          </a:p>
          <a:p>
            <a:pPr marL="0" indent="0">
              <a:lnSpc>
                <a:spcPts val="28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이벤트: 일일 스탠드업, 고객 변경요청, 블로커 발생 등</a:t>
            </a:r>
            <a:endParaRPr lang="en-US" sz="1600" dirty="0"/>
          </a:p>
          <a:p>
            <a:pPr marL="0" indent="0">
              <a:lnSpc>
                <a:spcPts val="2800"/>
              </a:lnSpc>
              <a:buNone/>
            </a:pPr>
            <a:r>
              <a:rPr lang="en-US" sz="16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• 상태 전이: Working ↔ Away ↔ OffDuty ↔ Overtime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640080" y="3200400"/>
            <a:ext cx="7863840" cy="1097280"/>
          </a:xfrm>
          <a:prstGeom prst="rect">
            <a:avLst/>
          </a:prstGeom>
          <a:solidFill>
            <a:srgbClr val="E8F4F8"/>
          </a:solidFill>
          <a:ln/>
        </p:spPr>
      </p:sp>
      <p:sp>
        <p:nvSpPr>
          <p:cNvPr id="7" name="Text 5"/>
          <p:cNvSpPr/>
          <p:nvPr/>
        </p:nvSpPr>
        <p:spPr>
          <a:xfrm>
            <a:off x="822960" y="3383280"/>
            <a:ext cx="74980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800" b="1" dirty="0">
                <a:solidFill>
                  <a:srgbClr val="2E4053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메시지 생성 규칙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822960" y="3703320"/>
            <a:ext cx="749808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lnSpc>
                <a:spcPts val="2200"/>
              </a:lnSpc>
              <a:buNone/>
            </a:pPr>
            <a:r>
              <a:rPr lang="en-US" sz="1400" dirty="0">
                <a:solidFill>
                  <a:srgbClr val="1D1D1D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마감 신호, 발신자 가중치, 위험 키워드, 스레드 길이, 첨부/링크 등 실제 업무 환경을 반영한 다양한 패턴 생성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738</Words>
  <Application>Microsoft Office PowerPoint</Application>
  <PresentationFormat>화면 슬라이드 쇼(16:9)</PresentationFormat>
  <Paragraphs>158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오프라인 에이전트 시스템 - 중간발표</dc:title>
  <dc:subject>PptxGenJS Presentation</dc:subject>
  <dc:creator>김용준, 유준영</dc:creator>
  <cp:lastModifiedBy>USER</cp:lastModifiedBy>
  <cp:revision>3</cp:revision>
  <dcterms:created xsi:type="dcterms:W3CDTF">2025-10-28T00:07:43Z</dcterms:created>
  <dcterms:modified xsi:type="dcterms:W3CDTF">2025-10-29T08:52:51Z</dcterms:modified>
</cp:coreProperties>
</file>