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8" r:id="rId2"/>
    <p:sldId id="2620" r:id="rId3"/>
    <p:sldId id="2669" r:id="rId4"/>
    <p:sldId id="2619" r:id="rId5"/>
    <p:sldId id="2634" r:id="rId6"/>
    <p:sldId id="2668" r:id="rId7"/>
    <p:sldId id="2621" r:id="rId8"/>
    <p:sldId id="2629" r:id="rId9"/>
    <p:sldId id="2670" r:id="rId10"/>
    <p:sldId id="2644" r:id="rId11"/>
    <p:sldId id="2645" r:id="rId12"/>
    <p:sldId id="2646" r:id="rId13"/>
    <p:sldId id="2628" r:id="rId14"/>
    <p:sldId id="2631" r:id="rId15"/>
    <p:sldId id="2627" r:id="rId16"/>
    <p:sldId id="2659" r:id="rId17"/>
    <p:sldId id="2637" r:id="rId1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36" userDrawn="1">
          <p15:clr>
            <a:srgbClr val="A4A3A4"/>
          </p15:clr>
        </p15:guide>
        <p15:guide id="4" pos="14777" userDrawn="1">
          <p15:clr>
            <a:srgbClr val="A4A3A4"/>
          </p15:clr>
        </p15:guide>
        <p15:guide id="6" pos="557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10" pos="6998" userDrawn="1">
          <p15:clr>
            <a:srgbClr val="A4A3A4"/>
          </p15:clr>
        </p15:guide>
        <p15:guide id="11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2D6"/>
    <a:srgbClr val="63A8CC"/>
    <a:srgbClr val="5B9ABA"/>
    <a:srgbClr val="F0F0F0"/>
    <a:srgbClr val="DEDEDE"/>
    <a:srgbClr val="00ADE6"/>
    <a:srgbClr val="F8F8F8"/>
    <a:srgbClr val="F9F9F9"/>
    <a:srgbClr val="F7F7F7"/>
    <a:srgbClr val="BB49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8" autoAdjust="0"/>
    <p:restoredTop sz="96279" autoAdjust="0"/>
  </p:normalViewPr>
  <p:slideViewPr>
    <p:cSldViewPr snapToObjects="1">
      <p:cViewPr>
        <p:scale>
          <a:sx n="33" d="100"/>
          <a:sy n="33" d="100"/>
        </p:scale>
        <p:origin x="2328" y="1188"/>
      </p:cViewPr>
      <p:guideLst>
        <p:guide orient="horz" pos="8136"/>
        <p:guide pos="14777"/>
        <p:guide pos="557"/>
        <p:guide orient="horz" pos="504"/>
        <p:guide pos="6998"/>
        <p:guide orient="horz" pos="4320"/>
      </p:guideLst>
    </p:cSldViewPr>
  </p:slideViewPr>
  <p:outlineViewPr>
    <p:cViewPr>
      <p:scale>
        <a:sx n="33" d="100"/>
        <a:sy n="33" d="100"/>
      </p:scale>
      <p:origin x="0" y="-27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napToObjects="1" showGuides="1">
      <p:cViewPr varScale="1">
        <p:scale>
          <a:sx n="87" d="100"/>
          <a:sy n="87" d="100"/>
        </p:scale>
        <p:origin x="298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7A611-2048-4605-8D03-E3095CC75915}" type="datetimeFigureOut">
              <a:rPr lang="ru-RU" smtClean="0"/>
              <a:pPr/>
              <a:t>20.02.2023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5B5DF-ECC1-4884-9553-BC4B4E4A44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355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27BFA98-11F9-4987-A591-51178D16BF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855825" y="1181100"/>
            <a:ext cx="8382000" cy="113538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928708"/>
      </p:ext>
    </p:extLst>
  </p:cSld>
  <p:clrMapOvr>
    <a:masterClrMapping/>
  </p:clrMapOvr>
  <p:transition spd="slow" advClick="0" advTm="1000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24D2F6B-749A-4FAC-B2F3-D6EE1B9B46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22300" y="4699000"/>
            <a:ext cx="9601199" cy="5283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957539"/>
      </p:ext>
    </p:extLst>
  </p:cSld>
  <p:clrMapOvr>
    <a:masterClrMapping/>
  </p:clrMapOvr>
  <p:transition spd="slow" advClick="0" advTm="1000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1F0AFA0-9A87-48A8-A26B-9F9A4F2F00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6025" y="6934200"/>
            <a:ext cx="6858000" cy="5410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34C90E00-326C-498E-869C-B7D55D76A82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266037" y="6934200"/>
            <a:ext cx="6858000" cy="5410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7D20AEF7-9068-4230-8057-03E88F0AE6E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41031" y="6934200"/>
            <a:ext cx="6858000" cy="5410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580390"/>
      </p:ext>
    </p:extLst>
  </p:cSld>
  <p:clrMapOvr>
    <a:masterClrMapping/>
  </p:clrMapOvr>
  <p:transition spd="slow" advClick="0" advTm="1000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99F8C2E-8728-494D-A9A4-C0C7BC2BF8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60425" y="1417744"/>
            <a:ext cx="9448800" cy="10880512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023784"/>
      </p:ext>
    </p:extLst>
  </p:cSld>
  <p:clrMapOvr>
    <a:masterClrMapping/>
  </p:clrMapOvr>
  <p:transition spd="slow" advClick="0" advTm="1000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56B3683-051E-4808-9D92-AB313505D4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31427" y="0"/>
            <a:ext cx="14246223" cy="7543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792720"/>
      </p:ext>
    </p:extLst>
  </p:cSld>
  <p:clrMapOvr>
    <a:masterClrMapping/>
  </p:clrMapOvr>
  <p:transition spd="slow" advClick="0" advTm="1000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035029"/>
      </p:ext>
    </p:extLst>
  </p:cSld>
  <p:clrMapOvr>
    <a:masterClrMapping/>
  </p:clrMapOvr>
  <p:transition spd="slow" advClick="0" advTm="1000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B109D-A113-4D27-9CBC-DE70B075A1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550025" cy="13716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2579390-EB66-4ED6-9153-E5966F38597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827627" y="0"/>
            <a:ext cx="6550025" cy="13716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971999"/>
      </p:ext>
    </p:extLst>
  </p:cSld>
  <p:clrMapOvr>
    <a:masterClrMapping/>
  </p:clrMapOvr>
  <p:transition spd="slow" advClick="0" advTm="1000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5FED4B-CACC-49AA-9D07-30635C0B11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2707" y="4343400"/>
            <a:ext cx="8125884" cy="7391400"/>
          </a:xfrm>
          <a:prstGeom prst="rect">
            <a:avLst/>
          </a:prstGeom>
        </p:spPr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547D5BE-3D66-4745-8C3F-CE6C591AFA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981200"/>
            <a:ext cx="8119532" cy="7429500"/>
          </a:xfrm>
          <a:prstGeom prst="rect">
            <a:avLst/>
          </a:prstGeom>
        </p:spPr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19EF8F0-3A91-4175-9AD0-8DBEF85AE18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248591" y="1981200"/>
            <a:ext cx="8125884" cy="74295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24053343"/>
      </p:ext>
    </p:extLst>
  </p:cSld>
  <p:clrMapOvr>
    <a:masterClrMapping/>
  </p:clrMapOvr>
  <p:transition spd="slow" advClick="0" advTm="1000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525700"/>
      </p:ext>
    </p:extLst>
  </p:cSld>
  <p:clrMapOvr>
    <a:masterClrMapping/>
  </p:clrMapOvr>
  <p:transition spd="slow" advClick="0" advTm="1000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AAD50A-0F36-4E47-9749-6476B8DA7F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629400"/>
            <a:ext cx="24377649" cy="70866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246943"/>
      </p:ext>
    </p:extLst>
  </p:cSld>
  <p:clrMapOvr>
    <a:masterClrMapping/>
  </p:clrMapOvr>
  <p:transition spd="slow" advClick="0" advTm="1000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E03FB2C-05EE-48BE-92C8-C4F499D13B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3363" y="4114800"/>
            <a:ext cx="8557536" cy="8558332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887939"/>
      </p:ext>
    </p:extLst>
  </p:cSld>
  <p:clrMapOvr>
    <a:masterClrMapping/>
  </p:clrMapOvr>
  <p:transition spd="slow" advClick="0" advTm="1000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53FCA9-474E-4B10-B136-49BDD19A65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379194"/>
            <a:ext cx="24377649" cy="733680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680479"/>
      </p:ext>
    </p:extLst>
  </p:cSld>
  <p:clrMapOvr>
    <a:masterClrMapping/>
  </p:clrMapOvr>
  <p:transition spd="slow" advClick="0" advTm="1000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FA2BF-1BB7-4E23-83D5-4E1DABF105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49" cy="13716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354373"/>
      </p:ext>
    </p:extLst>
  </p:cSld>
  <p:clrMapOvr>
    <a:masterClrMapping/>
  </p:clrMapOvr>
  <p:transition spd="slow" advClick="0" advTm="1000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398737"/>
      </p:ext>
    </p:extLst>
  </p:cSld>
  <p:clrMapOvr>
    <a:masterClrMapping/>
  </p:clrMapOvr>
  <p:transition spd="slow" advClick="0" advTm="1000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589624"/>
      </p:ext>
    </p:extLst>
  </p:cSld>
  <p:clrMapOvr>
    <a:masterClrMapping/>
  </p:clrMapOvr>
  <p:transition spd="slow" advClick="0" advTm="1000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04E62-8656-4210-A3BD-F4233F612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22376" y="4492625"/>
            <a:ext cx="12195175" cy="12195175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43756"/>
      </p:ext>
    </p:extLst>
  </p:cSld>
  <p:clrMapOvr>
    <a:masterClrMapping/>
  </p:clrMapOvr>
  <p:transition spd="slow" advClick="0" advTm="1000">
    <p:push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F54A68-F3E0-454B-B136-7D38CC551A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6025" y="3962400"/>
            <a:ext cx="10287000" cy="70866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757762"/>
      </p:ext>
    </p:extLst>
  </p:cSld>
  <p:clrMapOvr>
    <a:masterClrMapping/>
  </p:clrMapOvr>
  <p:transition spd="slow" advClick="0" advTm="1000">
    <p:push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0ABFD-39AF-4DD8-9CD5-19C5D8C6AE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39412" y="2176212"/>
            <a:ext cx="9329988" cy="932998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390232"/>
      </p:ext>
    </p:extLst>
  </p:cSld>
  <p:clrMapOvr>
    <a:masterClrMapping/>
  </p:clrMapOvr>
  <p:transition spd="slow" advClick="0" advTm="1000">
    <p:push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9D8FC-B0C2-4EDF-98D7-412A7D4442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255625" y="0"/>
            <a:ext cx="8382000" cy="13716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347960"/>
      </p:ext>
    </p:extLst>
  </p:cSld>
  <p:clrMapOvr>
    <a:masterClrMapping/>
  </p:clrMapOvr>
  <p:transition spd="slow" advClick="0" advTm="1000">
    <p:push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B75D5A6-4C64-46C6-8BB0-D93FB0DAF0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495722"/>
            <a:ext cx="5820946" cy="6220278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9835"/>
      </p:ext>
    </p:extLst>
  </p:cSld>
  <p:clrMapOvr>
    <a:masterClrMapping/>
  </p:clrMapOvr>
  <p:transition spd="slow" advClick="0" advTm="1000">
    <p:push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AB3CB47-6EBE-405E-9862-E491AB06525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708649" cy="6207332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39914"/>
      </p:ext>
    </p:extLst>
  </p:cSld>
  <p:clrMapOvr>
    <a:masterClrMapping/>
  </p:clrMapOvr>
  <p:transition spd="slow" advClick="0" advTm="1000">
    <p:push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18BBACA-9278-4FF1-9394-4202DFBAA0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495722"/>
            <a:ext cx="5820945" cy="6220278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27686"/>
      </p:ext>
    </p:extLst>
  </p:cSld>
  <p:clrMapOvr>
    <a:masterClrMapping/>
  </p:clrMapOvr>
  <p:transition spd="slow" advClick="0" advTm="1000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767906"/>
      </p:ext>
    </p:extLst>
  </p:cSld>
  <p:clrMapOvr>
    <a:masterClrMapping/>
  </p:clrMapOvr>
  <p:transition spd="slow" advClick="0" advTm="1000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124599"/>
      </p:ext>
    </p:extLst>
  </p:cSld>
  <p:clrMapOvr>
    <a:masterClrMapping/>
  </p:clrMapOvr>
  <p:transition spd="slow" advClick="0" advTm="1000">
    <p:push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113821"/>
      </p:ext>
    </p:extLst>
  </p:cSld>
  <p:clrMapOvr>
    <a:masterClrMapping/>
  </p:clrMapOvr>
  <p:transition spd="slow" advClick="0" advTm="1000">
    <p:push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723952"/>
      </p:ext>
    </p:extLst>
  </p:cSld>
  <p:clrMapOvr>
    <a:masterClrMapping/>
  </p:clrMapOvr>
  <p:transition spd="slow" advClick="0" advTm="1000">
    <p:push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27439C-AA5D-4E73-A4C4-39446064DC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71449" y="1257503"/>
            <a:ext cx="10137776" cy="4812169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230973"/>
      </p:ext>
    </p:extLst>
  </p:cSld>
  <p:clrMapOvr>
    <a:masterClrMapping/>
  </p:clrMapOvr>
  <p:transition spd="slow" advClick="0" advTm="1000">
    <p:push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0A5B20-80E0-40B3-B581-492703248A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49" cy="628670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545073"/>
      </p:ext>
    </p:extLst>
  </p:cSld>
  <p:clrMapOvr>
    <a:masterClrMapping/>
  </p:clrMapOvr>
  <p:transition spd="slow" advClick="0" advTm="1000">
    <p:push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1FC783A-C4EA-4193-AEBC-760EDEB082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9050" y="0"/>
            <a:ext cx="6139673" cy="674244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469C100-33B1-4605-83AA-523C67E591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81529" y="0"/>
            <a:ext cx="6139673" cy="674244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6C766623-2FDD-43FC-A32D-3E806BC1334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81529" y="7011659"/>
            <a:ext cx="6139673" cy="674244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00E95144-4B7E-44E5-A7AD-76D95B319E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9050" y="7011659"/>
            <a:ext cx="6139673" cy="674244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156080"/>
      </p:ext>
    </p:extLst>
  </p:cSld>
  <p:clrMapOvr>
    <a:masterClrMapping/>
  </p:clrMapOvr>
  <p:transition spd="slow" advClick="0" advTm="1000">
    <p:push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9E22981-0662-4D90-8835-45731C240E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07425" y="0"/>
            <a:ext cx="5105400" cy="6858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6D9EF70E-3C57-4DB6-97E3-B1949917E0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7425" y="7112000"/>
            <a:ext cx="5105400" cy="6604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CDC091B-8430-4447-A03D-2D966B5E37B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941425" y="0"/>
            <a:ext cx="5105400" cy="496824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2FDD40E4-E364-4DAF-8EC2-F872AC9E2C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941425" y="5200650"/>
            <a:ext cx="5105400" cy="851535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7A921A9-7881-48B9-BCE2-B4141C4D10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288125" y="0"/>
            <a:ext cx="5105400" cy="883158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CBBF8816-D967-4CCD-A1F1-3E1A17CAF9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288125" y="9067800"/>
            <a:ext cx="5105400" cy="462915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774197"/>
      </p:ext>
    </p:extLst>
  </p:cSld>
  <p:clrMapOvr>
    <a:masterClrMapping/>
  </p:clrMapOvr>
  <p:transition spd="slow" advClick="0" advTm="1000">
    <p:push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3CD8E-851E-487A-B922-0726120AEA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37450" y="0"/>
            <a:ext cx="7391400" cy="13716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051674"/>
      </p:ext>
    </p:extLst>
  </p:cSld>
  <p:clrMapOvr>
    <a:masterClrMapping/>
  </p:clrMapOvr>
  <p:transition spd="slow" advClick="0" advTm="1000">
    <p:push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8D9B083-32FA-4A1B-BF05-08683D9ECC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1225" y="914400"/>
            <a:ext cx="22402800" cy="67818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7173"/>
      </p:ext>
    </p:extLst>
  </p:cSld>
  <p:clrMapOvr>
    <a:masterClrMapping/>
  </p:clrMapOvr>
  <p:transition spd="slow" advClick="0" advTm="1000">
    <p:push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A78BD17-B254-451D-BEC0-1520AD0639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576425" y="4051300"/>
            <a:ext cx="5613400" cy="56134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836731"/>
      </p:ext>
    </p:extLst>
  </p:cSld>
  <p:clrMapOvr>
    <a:masterClrMapping/>
  </p:clrMapOvr>
  <p:transition spd="slow" advClick="0" advTm="100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8AFD879-87D4-456F-B032-C2800B1067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4125" y="10210800"/>
            <a:ext cx="2324100" cy="23241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6BFD4AF-D29A-4F59-B6AC-A96AB03656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83025" y="10210800"/>
            <a:ext cx="4267200" cy="23241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DD9E7EC-AD87-4C81-87BD-7B5038A0729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5025" y="10210800"/>
            <a:ext cx="2324100" cy="23241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360128"/>
      </p:ext>
    </p:extLst>
  </p:cSld>
  <p:clrMapOvr>
    <a:masterClrMapping/>
  </p:clrMapOvr>
  <p:transition spd="slow" advClick="0" advTm="1000">
    <p:push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190599"/>
      </p:ext>
    </p:extLst>
  </p:cSld>
  <p:clrMapOvr>
    <a:masterClrMapping/>
  </p:clrMapOvr>
  <p:transition spd="slow" advClick="0" advTm="1000">
    <p:push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34DD42F-B1AE-49DA-AD75-39DC288DCCD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776824" y="3067050"/>
            <a:ext cx="4257675" cy="748665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531060"/>
      </p:ext>
    </p:extLst>
  </p:cSld>
  <p:clrMapOvr>
    <a:masterClrMapping/>
  </p:clrMapOvr>
  <p:transition spd="slow" advClick="0" advTm="1000">
    <p:push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20097-17AD-42E6-8EF3-097750FC85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13716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692946"/>
      </p:ext>
    </p:extLst>
  </p:cSld>
  <p:clrMapOvr>
    <a:masterClrMapping/>
  </p:clrMapOvr>
  <p:transition spd="slow" advClick="0" advTm="1000">
    <p:push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BD19FA-EB79-4C7E-B685-A19BE998D7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49" cy="13716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30796"/>
      </p:ext>
    </p:extLst>
  </p:cSld>
  <p:clrMapOvr>
    <a:masterClrMapping/>
  </p:clrMapOvr>
  <p:transition spd="slow" advClick="0" advTm="1000">
    <p:push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5CC6D7A-D2CA-44F0-9D26-FF384C9BFB7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969625" y="10943303"/>
            <a:ext cx="10828492" cy="2772697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1BB27A-11C1-4034-8F59-E0B179B8F4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0969626" cy="10943302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34529"/>
      </p:ext>
    </p:extLst>
  </p:cSld>
  <p:clrMapOvr>
    <a:masterClrMapping/>
  </p:clrMapOvr>
  <p:transition spd="slow" advClick="0" advTm="1000">
    <p:push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9286CED-80D6-42AF-A0F0-9DA4F66BA0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69324" y="0"/>
            <a:ext cx="15808326" cy="13716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107735"/>
      </p:ext>
    </p:extLst>
  </p:cSld>
  <p:clrMapOvr>
    <a:masterClrMapping/>
  </p:clrMapOvr>
  <p:transition spd="slow" advClick="0" advTm="1000">
    <p:push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E842B4B-5DD0-44AD-8C22-081C77DADA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97925" y="0"/>
            <a:ext cx="6972300" cy="683956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ACA7CFE4-99BB-4BCD-AABF-4E016F5E21B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770225" y="6839564"/>
            <a:ext cx="6972300" cy="683956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82063"/>
      </p:ext>
    </p:extLst>
  </p:cSld>
  <p:clrMapOvr>
    <a:masterClrMapping/>
  </p:clrMapOvr>
  <p:transition spd="slow" advClick="0" advTm="1000">
    <p:push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4EDD2BD9-752C-4E8D-98B1-6519D5C904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97925" y="0"/>
            <a:ext cx="6972300" cy="683956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EDD54C4E-2281-4645-859E-D367CD010C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26137" y="6839564"/>
            <a:ext cx="6972300" cy="683956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648034"/>
      </p:ext>
    </p:extLst>
  </p:cSld>
  <p:clrMapOvr>
    <a:masterClrMapping/>
  </p:clrMapOvr>
  <p:transition spd="slow" advClick="0" advTm="1000">
    <p:push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776658"/>
      </p:ext>
    </p:extLst>
  </p:cSld>
  <p:clrMapOvr>
    <a:masterClrMapping/>
  </p:clrMapOvr>
  <p:transition spd="slow" advClick="0" advTm="1000">
    <p:push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193351-3E3F-40DB-9232-72D40DB279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88825" y="0"/>
            <a:ext cx="12188824" cy="13716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891463"/>
      </p:ext>
    </p:extLst>
  </p:cSld>
  <p:clrMapOvr>
    <a:masterClrMapping/>
  </p:clrMapOvr>
  <p:transition spd="slow" advClick="0" advTm="1000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26363C8-5971-4517-A982-FC52D24267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855825" y="1181100"/>
            <a:ext cx="8382000" cy="113538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482088"/>
      </p:ext>
    </p:extLst>
  </p:cSld>
  <p:clrMapOvr>
    <a:masterClrMapping/>
  </p:clrMapOvr>
  <p:transition spd="slow" advClick="0" advTm="1000">
    <p:push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75C560-48EB-4914-9EF9-D2ADB89DAB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21225" y="0"/>
            <a:ext cx="19656425" cy="13716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469481"/>
      </p:ext>
    </p:extLst>
  </p:cSld>
  <p:clrMapOvr>
    <a:masterClrMapping/>
  </p:clrMapOvr>
  <p:transition spd="slow" advClick="0" advTm="1000">
    <p:push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593512"/>
      </p:ext>
    </p:extLst>
  </p:cSld>
  <p:clrMapOvr>
    <a:masterClrMapping/>
  </p:clrMapOvr>
  <p:transition spd="slow" advClick="0" advTm="1000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E825AEE-1BC7-4C88-8C3B-330FB3A717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6025" y="3581400"/>
            <a:ext cx="5410200" cy="605902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5FB594D7-73D6-4058-99FF-E517AEA86D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83425" y="3581400"/>
            <a:ext cx="5410200" cy="605902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A80DAEC-C1D9-4196-938E-34AB3C5715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35360" y="3581400"/>
            <a:ext cx="5410200" cy="605902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141386"/>
      </p:ext>
    </p:extLst>
  </p:cSld>
  <p:clrMapOvr>
    <a:masterClrMapping/>
  </p:clrMapOvr>
  <p:transition spd="slow" advClick="0" advTm="1000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B9AA611-78D9-415C-B706-1B1B4FD4C9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969625" y="1181100"/>
            <a:ext cx="12268200" cy="113538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486683"/>
      </p:ext>
    </p:extLst>
  </p:cSld>
  <p:clrMapOvr>
    <a:masterClrMapping/>
  </p:clrMapOvr>
  <p:transition spd="slow" advClick="0" advTm="1000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60F51F7-5A09-4E74-82D5-F2AB8FB063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665326" y="0"/>
            <a:ext cx="9712324" cy="13716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917224"/>
      </p:ext>
    </p:extLst>
  </p:cSld>
  <p:clrMapOvr>
    <a:masterClrMapping/>
  </p:clrMapOvr>
  <p:transition spd="slow" advClick="0" advTm="1000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85440"/>
      </p:ext>
    </p:extLst>
  </p:cSld>
  <p:clrMapOvr>
    <a:masterClrMapping/>
  </p:clrMapOvr>
  <p:transition spd="slow" advClick="0" advTm="1000">
    <p:push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  <p:sldLayoutId id="2147484170" r:id="rId15"/>
    <p:sldLayoutId id="2147484171" r:id="rId16"/>
    <p:sldLayoutId id="2147484172" r:id="rId17"/>
    <p:sldLayoutId id="2147484173" r:id="rId18"/>
    <p:sldLayoutId id="2147484174" r:id="rId19"/>
    <p:sldLayoutId id="2147484175" r:id="rId20"/>
    <p:sldLayoutId id="2147484176" r:id="rId21"/>
    <p:sldLayoutId id="2147484177" r:id="rId22"/>
    <p:sldLayoutId id="2147484178" r:id="rId23"/>
    <p:sldLayoutId id="2147484179" r:id="rId24"/>
    <p:sldLayoutId id="2147484180" r:id="rId25"/>
    <p:sldLayoutId id="2147484181" r:id="rId26"/>
    <p:sldLayoutId id="2147484182" r:id="rId27"/>
    <p:sldLayoutId id="2147484183" r:id="rId28"/>
    <p:sldLayoutId id="2147484184" r:id="rId29"/>
    <p:sldLayoutId id="2147484185" r:id="rId30"/>
    <p:sldLayoutId id="2147484186" r:id="rId31"/>
    <p:sldLayoutId id="2147484187" r:id="rId32"/>
    <p:sldLayoutId id="2147484188" r:id="rId33"/>
    <p:sldLayoutId id="2147484189" r:id="rId34"/>
    <p:sldLayoutId id="2147484190" r:id="rId35"/>
    <p:sldLayoutId id="2147484191" r:id="rId36"/>
    <p:sldLayoutId id="2147484192" r:id="rId37"/>
    <p:sldLayoutId id="2147484193" r:id="rId38"/>
    <p:sldLayoutId id="2147484194" r:id="rId39"/>
    <p:sldLayoutId id="2147484195" r:id="rId40"/>
    <p:sldLayoutId id="2147484196" r:id="rId41"/>
    <p:sldLayoutId id="2147484197" r:id="rId42"/>
    <p:sldLayoutId id="2147484198" r:id="rId43"/>
    <p:sldLayoutId id="2147484199" r:id="rId44"/>
    <p:sldLayoutId id="2147484200" r:id="rId45"/>
    <p:sldLayoutId id="2147484201" r:id="rId46"/>
    <p:sldLayoutId id="2147484202" r:id="rId47"/>
    <p:sldLayoutId id="2147484203" r:id="rId48"/>
    <p:sldLayoutId id="2147484204" r:id="rId49"/>
    <p:sldLayoutId id="2147484205" r:id="rId50"/>
    <p:sldLayoutId id="2147484206" r:id="rId51"/>
  </p:sldLayoutIdLst>
  <p:transition spd="slow" advClick="0" advTm="1000">
    <p:push/>
  </p:transition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2AD975-22D4-4F2C-8FAD-C552BB2C9E6C}"/>
              </a:ext>
            </a:extLst>
          </p:cNvPr>
          <p:cNvSpPr/>
          <p:nvPr/>
        </p:nvSpPr>
        <p:spPr>
          <a:xfrm>
            <a:off x="10459381" y="1"/>
            <a:ext cx="13918267" cy="13715998"/>
          </a:xfrm>
          <a:custGeom>
            <a:avLst/>
            <a:gdLst>
              <a:gd name="connsiteX0" fmla="*/ 10388351 w 13918267"/>
              <a:gd name="connsiteY0" fmla="*/ 0 h 13715998"/>
              <a:gd name="connsiteX1" fmla="*/ 13918267 w 13918267"/>
              <a:gd name="connsiteY1" fmla="*/ 0 h 13715998"/>
              <a:gd name="connsiteX2" fmla="*/ 13918267 w 13918267"/>
              <a:gd name="connsiteY2" fmla="*/ 2089359 h 13715998"/>
              <a:gd name="connsiteX3" fmla="*/ 5112374 w 13918267"/>
              <a:gd name="connsiteY3" fmla="*/ 13715998 h 13715998"/>
              <a:gd name="connsiteX4" fmla="*/ 0 w 13918267"/>
              <a:gd name="connsiteY4" fmla="*/ 13715998 h 1371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8267" h="13715998">
                <a:moveTo>
                  <a:pt x="10388351" y="0"/>
                </a:moveTo>
                <a:lnTo>
                  <a:pt x="13918267" y="0"/>
                </a:lnTo>
                <a:lnTo>
                  <a:pt x="13918267" y="2089359"/>
                </a:lnTo>
                <a:lnTo>
                  <a:pt x="5112374" y="13715998"/>
                </a:lnTo>
                <a:lnTo>
                  <a:pt x="0" y="137159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E1BDC93-2DA1-4F7C-A234-17FDDA165B23}"/>
              </a:ext>
            </a:extLst>
          </p:cNvPr>
          <p:cNvGrpSpPr/>
          <p:nvPr/>
        </p:nvGrpSpPr>
        <p:grpSpPr>
          <a:xfrm>
            <a:off x="1270635" y="-990600"/>
            <a:ext cx="12899390" cy="12532122"/>
            <a:chOff x="1194435" y="-1066800"/>
            <a:chExt cx="12899390" cy="1253212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B88114-960B-45BD-8B5D-2FC0D0247E38}"/>
                </a:ext>
              </a:extLst>
            </p:cNvPr>
            <p:cNvSpPr txBox="1"/>
            <p:nvPr/>
          </p:nvSpPr>
          <p:spPr>
            <a:xfrm>
              <a:off x="1292225" y="6190327"/>
              <a:ext cx="128016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0" b="1" kern="100" spc="-300" dirty="0">
                  <a:solidFill>
                    <a:schemeClr val="tx2"/>
                  </a:solidFill>
                  <a:latin typeface="Montserrat" panose="00000500000000000000" pitchFamily="50" charset="-52"/>
                </a:rPr>
                <a:t>Runner</a:t>
              </a:r>
              <a:endParaRPr lang="ru-RU" sz="20000" b="1" kern="100" spc="-300" dirty="0">
                <a:solidFill>
                  <a:schemeClr val="accent1"/>
                </a:solidFill>
                <a:latin typeface="Montserrat" panose="00000500000000000000" pitchFamily="50" charset="-52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C472586-D6D0-4280-932A-8B01C71C0BC9}"/>
                </a:ext>
              </a:extLst>
            </p:cNvPr>
            <p:cNvGrpSpPr/>
            <p:nvPr/>
          </p:nvGrpSpPr>
          <p:grpSpPr>
            <a:xfrm>
              <a:off x="6245225" y="5181600"/>
              <a:ext cx="5638800" cy="1014413"/>
              <a:chOff x="9140825" y="4953000"/>
              <a:chExt cx="5638800" cy="1014413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B63950-EF8D-4124-B69D-D9311D73CF90}"/>
                  </a:ext>
                </a:extLst>
              </p:cNvPr>
              <p:cNvSpPr txBox="1"/>
              <p:nvPr/>
            </p:nvSpPr>
            <p:spPr>
              <a:xfrm>
                <a:off x="10969625" y="4953000"/>
                <a:ext cx="3810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7000" kern="100" spc="-300" dirty="0">
                    <a:solidFill>
                      <a:schemeClr val="accent1"/>
                    </a:solidFill>
                    <a:latin typeface="Montserrat" panose="00000500000000000000" pitchFamily="50" charset="-52"/>
                  </a:rPr>
                  <a:t>Forest</a:t>
                </a:r>
                <a:endParaRPr lang="ru-RU" sz="7000" kern="100" spc="-300" dirty="0">
                  <a:solidFill>
                    <a:schemeClr val="accent1"/>
                  </a:solidFill>
                  <a:latin typeface="Montserrat" panose="00000500000000000000" pitchFamily="50" charset="-52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237D8C0-5AAF-4CEC-B793-1E4274428669}"/>
                  </a:ext>
                </a:extLst>
              </p:cNvPr>
              <p:cNvSpPr txBox="1"/>
              <p:nvPr/>
            </p:nvSpPr>
            <p:spPr>
              <a:xfrm>
                <a:off x="9140825" y="5013306"/>
                <a:ext cx="1676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80000"/>
                  </a:lnSpc>
                </a:pPr>
                <a:r>
                  <a:rPr lang="en-US" sz="7000" kern="100" spc="-300">
                    <a:solidFill>
                      <a:schemeClr val="accent1"/>
                    </a:solidFill>
                    <a:latin typeface="Montserrat ExtraBold" panose="00000900000000000000" pitchFamily="50" charset="-52"/>
                  </a:rPr>
                  <a:t>&gt;&gt;</a:t>
                </a:r>
                <a:endParaRPr lang="ru-RU" sz="7000" kern="100" spc="-300">
                  <a:solidFill>
                    <a:schemeClr val="accent1"/>
                  </a:solidFill>
                  <a:latin typeface="Montserrat ExtraBold" panose="00000900000000000000" pitchFamily="50" charset="-52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DE0661-93FC-4B6F-A1D3-1A73A211EEAA}"/>
                </a:ext>
              </a:extLst>
            </p:cNvPr>
            <p:cNvSpPr txBox="1"/>
            <p:nvPr/>
          </p:nvSpPr>
          <p:spPr>
            <a:xfrm>
              <a:off x="1444625" y="9321145"/>
              <a:ext cx="7315200" cy="2144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b="1" baseline="30000" dirty="0" smtClean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NUMERICAL ALGORITHMS AND NUMERICAL SOFTWARE</a:t>
              </a:r>
            </a:p>
            <a:p>
              <a:endParaRPr lang="en-US" sz="5000" b="1" baseline="300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en-US" sz="5000" b="1" baseline="30000" dirty="0" smtClean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SUBJECT PROJECT</a:t>
              </a:r>
              <a:endParaRPr lang="en-US" sz="5000" b="1" baseline="300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TextBox 7">
              <a:extLst>
                <a:ext uri="{FF2B5EF4-FFF2-40B4-BE49-F238E27FC236}">
                  <a16:creationId xmlns:a16="http://schemas.microsoft.com/office/drawing/2014/main" id="{D657D4DD-03C3-46BA-A2A9-47B752234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4435" y="-1066800"/>
              <a:ext cx="3740150" cy="6959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9pPr>
            </a:lstStyle>
            <a:p>
              <a:pPr algn="ctr">
                <a:lnSpc>
                  <a:spcPct val="190000"/>
                </a:lnSpc>
              </a:pPr>
              <a:r>
                <a:rPr lang="en-US" altLang="ru-RU" sz="30000" dirty="0">
                  <a:solidFill>
                    <a:schemeClr val="tx2"/>
                  </a:solidFill>
                  <a:latin typeface="Pe-icon-7-stroke" pitchFamily="2" charset="0"/>
                </a:rPr>
                <a:t></a:t>
              </a:r>
            </a:p>
          </p:txBody>
        </p:sp>
      </p:grpSp>
      <p:pic>
        <p:nvPicPr>
          <p:cNvPr id="11" name="Picture Placeholder 10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74" b="17274"/>
          <a:stretch>
            <a:fillRect/>
          </a:stretch>
        </p:blipFill>
        <p:spPr>
          <a:xfrm>
            <a:off x="13941425" y="1181100"/>
            <a:ext cx="9296400" cy="12592396"/>
          </a:xfrm>
        </p:spPr>
      </p:pic>
    </p:spTree>
    <p:extLst>
      <p:ext uri="{BB962C8B-B14F-4D97-AF65-F5344CB8AC3E}">
        <p14:creationId xmlns:p14="http://schemas.microsoft.com/office/powerpoint/2010/main" val="34102722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42B9A-9BA6-4452-9FEA-7E8FD9F701E0}"/>
              </a:ext>
            </a:extLst>
          </p:cNvPr>
          <p:cNvSpPr txBox="1"/>
          <p:nvPr/>
        </p:nvSpPr>
        <p:spPr>
          <a:xfrm>
            <a:off x="1063625" y="1371600"/>
            <a:ext cx="8305800" cy="10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0" b="1" kern="100" dirty="0" smtClean="0">
                <a:solidFill>
                  <a:schemeClr val="tx2"/>
                </a:solidFill>
                <a:latin typeface="Antonio" panose="02000503000000000000" pitchFamily="2" charset="0"/>
              </a:rPr>
              <a:t>COLLISION DETECTION</a:t>
            </a:r>
            <a:endParaRPr lang="ru-RU" sz="8000" b="1" kern="100" dirty="0">
              <a:solidFill>
                <a:schemeClr val="accent1"/>
              </a:solidFill>
              <a:latin typeface="Montserrat" panose="00000500000000000000" pitchFamily="50" charset="-52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79880D8-7DE3-4BBD-8EDB-5B5D702056B6}"/>
              </a:ext>
            </a:extLst>
          </p:cNvPr>
          <p:cNvCxnSpPr>
            <a:cxnSpLocks/>
          </p:cNvCxnSpPr>
          <p:nvPr/>
        </p:nvCxnSpPr>
        <p:spPr>
          <a:xfrm>
            <a:off x="1216025" y="2514600"/>
            <a:ext cx="7543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45FAAB-49F3-417F-8C92-C910F2695115}"/>
              </a:ext>
            </a:extLst>
          </p:cNvPr>
          <p:cNvCxnSpPr>
            <a:cxnSpLocks/>
          </p:cNvCxnSpPr>
          <p:nvPr/>
        </p:nvCxnSpPr>
        <p:spPr>
          <a:xfrm flipV="1">
            <a:off x="15097314" y="3687415"/>
            <a:ext cx="0" cy="10028585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>
            <a:extLst>
              <a:ext uri="{FF2B5EF4-FFF2-40B4-BE49-F238E27FC236}">
                <a16:creationId xmlns:a16="http://schemas.microsoft.com/office/drawing/2014/main" id="{DDED3513-37AD-4E33-8D4A-E3B502171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8549" y="5506030"/>
            <a:ext cx="6126876" cy="26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ru-RU" sz="2800" dirty="0" smtClean="0">
                <a:solidFill>
                  <a:schemeClr val="tx2"/>
                </a:solidFill>
                <a:latin typeface="Montserrat ExtraBold" panose="00000900000000000000" pitchFamily="50" charset="-52"/>
              </a:rPr>
              <a:t>PLAYER – SURFACE COLLISION</a:t>
            </a:r>
            <a:endParaRPr lang="sr-Latn-RS" altLang="ru-RU" sz="2800" dirty="0">
              <a:solidFill>
                <a:schemeClr val="tx2"/>
              </a:solidFill>
              <a:latin typeface="Montserrat ExtraBold" panose="00000900000000000000" pitchFamily="50" charset="-52"/>
            </a:endParaRPr>
          </a:p>
          <a:p>
            <a:pPr>
              <a:lnSpc>
                <a:spcPct val="150000"/>
              </a:lnSpc>
            </a:pPr>
            <a:endParaRPr lang="en-US" sz="10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lvl="0"/>
            <a:r>
              <a:rPr lang="en-US" sz="28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In order to limit the player’s movement on the map, we used square-by-square collision detection.</a:t>
            </a:r>
            <a:endParaRPr lang="en-US" altLang="ru-RU" sz="2800" dirty="0">
              <a:solidFill>
                <a:schemeClr val="tx2"/>
              </a:solidFill>
              <a:latin typeface="Montserrat SemiBold" panose="00000700000000000000" pitchFamily="50" charset="-5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0F6201-56D5-4271-A9EF-AA1DC0CFDFDD}"/>
              </a:ext>
            </a:extLst>
          </p:cNvPr>
          <p:cNvSpPr/>
          <p:nvPr/>
        </p:nvSpPr>
        <p:spPr>
          <a:xfrm>
            <a:off x="14199237" y="23622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E5F44C-6CDE-4D9B-A74B-D9CDEA103BDA}"/>
              </a:ext>
            </a:extLst>
          </p:cNvPr>
          <p:cNvSpPr/>
          <p:nvPr/>
        </p:nvSpPr>
        <p:spPr>
          <a:xfrm>
            <a:off x="14819541" y="6934200"/>
            <a:ext cx="561522" cy="5615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C3EC7B-97AC-4859-91E8-0417A804302A}"/>
              </a:ext>
            </a:extLst>
          </p:cNvPr>
          <p:cNvSpPr/>
          <p:nvPr/>
        </p:nvSpPr>
        <p:spPr>
          <a:xfrm>
            <a:off x="14819541" y="10182678"/>
            <a:ext cx="561522" cy="5615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E43C2FC9-1CB8-4110-AD2F-A125322F6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2179" y="8596213"/>
            <a:ext cx="5669676" cy="3485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ru-RU" sz="2500" dirty="0" smtClean="0">
                <a:solidFill>
                  <a:schemeClr val="tx2"/>
                </a:solidFill>
                <a:latin typeface="Montserrat ExtraBold" panose="00000900000000000000" pitchFamily="50" charset="-52"/>
              </a:rPr>
              <a:t>PLAYER – BALL COLLISION</a:t>
            </a:r>
            <a:endParaRPr lang="en-US" altLang="ru-RU" sz="2500" dirty="0">
              <a:solidFill>
                <a:schemeClr val="tx2"/>
              </a:solidFill>
              <a:latin typeface="Montserrat ExtraBold" panose="00000900000000000000" pitchFamily="50" charset="-52"/>
            </a:endParaRPr>
          </a:p>
          <a:p>
            <a:pPr algn="r">
              <a:lnSpc>
                <a:spcPct val="150000"/>
              </a:lnSpc>
            </a:pPr>
            <a:endParaRPr lang="en-US" sz="10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lvl="0" algn="r"/>
            <a:r>
              <a:rPr lang="en-US" altLang="ru-RU" sz="28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If the player fired the ball and it did not fall out of the map, the player is able to pick it up</a:t>
            </a:r>
            <a:r>
              <a:rPr lang="sr-Latn-RS" altLang="ru-RU" sz="28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.</a:t>
            </a:r>
            <a:r>
              <a:rPr lang="en-US" altLang="ru-RU" sz="28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 For each collected ball, the player gets a free throw. Here we used circle-on-square collision.</a:t>
            </a:r>
            <a:endParaRPr lang="en-US" altLang="ru-RU" sz="2500" dirty="0">
              <a:solidFill>
                <a:schemeClr val="tx2"/>
              </a:solidFill>
              <a:latin typeface="Montserrat SemiBold" panose="00000700000000000000" pitchFamily="50" charset="-52"/>
            </a:endParaRP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9A161762-1DE4-42F3-8A84-486E262DF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724" y="3276600"/>
            <a:ext cx="11547475" cy="297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ru-RU" sz="2500" dirty="0" smtClean="0">
                <a:solidFill>
                  <a:schemeClr val="tx2"/>
                </a:solidFill>
                <a:latin typeface="Montserrat SemiBold" panose="00000700000000000000" pitchFamily="50" charset="-52"/>
              </a:rPr>
              <a:t>Collision detection was performed using the SAT method in two forms:</a:t>
            </a:r>
            <a:endParaRPr lang="sr-Latn-RS" altLang="ru-RU" sz="2500" dirty="0">
              <a:solidFill>
                <a:schemeClr val="tx2"/>
              </a:solidFill>
              <a:latin typeface="Montserrat SemiBold" panose="00000700000000000000" pitchFamily="50" charset="-5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ru-RU" sz="2500" dirty="0" smtClean="0">
                <a:solidFill>
                  <a:schemeClr val="tx2"/>
                </a:solidFill>
                <a:latin typeface="Montserrat SemiBold" panose="00000700000000000000" pitchFamily="50" charset="-52"/>
              </a:rPr>
              <a:t>Square-on-square</a:t>
            </a:r>
            <a:endParaRPr lang="sr-Latn-RS" altLang="ru-RU" sz="2500" dirty="0">
              <a:solidFill>
                <a:schemeClr val="tx2"/>
              </a:solidFill>
              <a:latin typeface="Montserrat SemiBold" panose="00000700000000000000" pitchFamily="50" charset="-5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ru-RU" sz="2500" dirty="0" smtClean="0">
                <a:solidFill>
                  <a:schemeClr val="tx2"/>
                </a:solidFill>
                <a:latin typeface="Montserrat SemiBold" panose="00000700000000000000" pitchFamily="50" charset="-52"/>
              </a:rPr>
              <a:t>Circle-on-square</a:t>
            </a:r>
            <a:endParaRPr lang="en-US" altLang="ru-RU" sz="2500" dirty="0">
              <a:solidFill>
                <a:schemeClr val="tx2"/>
              </a:solidFill>
              <a:latin typeface="Montserrat SemiBold" panose="00000700000000000000" pitchFamily="50" charset="-52"/>
            </a:endParaRPr>
          </a:p>
          <a:p>
            <a:pPr>
              <a:lnSpc>
                <a:spcPct val="150000"/>
              </a:lnSpc>
            </a:pPr>
            <a:endParaRPr lang="en-US" altLang="ru-RU" sz="2500" dirty="0">
              <a:solidFill>
                <a:schemeClr val="tx2"/>
              </a:solidFill>
              <a:latin typeface="Montserrat SemiBold" panose="00000700000000000000" pitchFamily="50" charset="-52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" r="648"/>
          <a:stretch>
            <a:fillRect/>
          </a:stretch>
        </p:blipFill>
        <p:spPr/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3888DA-9120-8A54-CB45-4A34E6212FF2}"/>
              </a:ext>
            </a:extLst>
          </p:cNvPr>
          <p:cNvSpPr/>
          <p:nvPr/>
        </p:nvSpPr>
        <p:spPr>
          <a:xfrm>
            <a:off x="14708268" y="2868004"/>
            <a:ext cx="810738" cy="817192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732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4908F3-8F8F-4254-B68E-F0A496B60A10}"/>
              </a:ext>
            </a:extLst>
          </p:cNvPr>
          <p:cNvCxnSpPr>
            <a:cxnSpLocks/>
          </p:cNvCxnSpPr>
          <p:nvPr/>
        </p:nvCxnSpPr>
        <p:spPr>
          <a:xfrm flipV="1">
            <a:off x="15097314" y="0"/>
            <a:ext cx="0" cy="13716001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>
            <a:extLst>
              <a:ext uri="{FF2B5EF4-FFF2-40B4-BE49-F238E27FC236}">
                <a16:creationId xmlns:a16="http://schemas.microsoft.com/office/drawing/2014/main" id="{68212100-AA36-4ABD-A13D-F15B471CE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8549" y="1600200"/>
            <a:ext cx="5669676" cy="305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ru-RU" sz="2500" dirty="0" smtClean="0">
                <a:solidFill>
                  <a:schemeClr val="tx2"/>
                </a:solidFill>
                <a:latin typeface="Montserrat ExtraBold" panose="00000900000000000000" pitchFamily="50" charset="-52"/>
              </a:rPr>
              <a:t>BALL – SURFACE COLLISION</a:t>
            </a:r>
            <a:endParaRPr lang="en-US" altLang="ru-RU" sz="2500" dirty="0">
              <a:solidFill>
                <a:schemeClr val="tx2"/>
              </a:solidFill>
              <a:latin typeface="Montserrat ExtraBold" panose="00000900000000000000" pitchFamily="50" charset="-52"/>
            </a:endParaRPr>
          </a:p>
          <a:p>
            <a:pPr>
              <a:lnSpc>
                <a:spcPct val="150000"/>
              </a:lnSpc>
            </a:pPr>
            <a:endParaRPr lang="en-US" sz="10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lvl="0"/>
            <a:r>
              <a:rPr lang="en-US" sz="28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If the player misses the enemy, the ball </a:t>
            </a:r>
            <a:r>
              <a:rPr lang="en-US" sz="28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comes into contact with the surface which should limit its further movement. We used circle-on-square collision.</a:t>
            </a:r>
            <a:endParaRPr lang="en-US" altLang="ru-RU" sz="2500" dirty="0">
              <a:solidFill>
                <a:schemeClr val="tx2"/>
              </a:solidFill>
              <a:latin typeface="Montserrat SemiBold" panose="00000700000000000000" pitchFamily="50" charset="-5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281B7D-02DD-46F4-A6F7-EECE68A565F0}"/>
              </a:ext>
            </a:extLst>
          </p:cNvPr>
          <p:cNvSpPr/>
          <p:nvPr/>
        </p:nvSpPr>
        <p:spPr>
          <a:xfrm>
            <a:off x="14819541" y="3097193"/>
            <a:ext cx="561522" cy="5615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F26B30-D8B0-43E1-9BF3-4462C6327C65}"/>
              </a:ext>
            </a:extLst>
          </p:cNvPr>
          <p:cNvSpPr/>
          <p:nvPr/>
        </p:nvSpPr>
        <p:spPr>
          <a:xfrm>
            <a:off x="14819541" y="6621814"/>
            <a:ext cx="561522" cy="5615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D1CA51B0-881D-4D69-9B07-C02FECE51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135" y="5410200"/>
            <a:ext cx="6065720" cy="262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ru-RU" sz="2500" dirty="0" smtClean="0">
                <a:solidFill>
                  <a:schemeClr val="tx2"/>
                </a:solidFill>
                <a:latin typeface="Montserrat ExtraBold" panose="00000900000000000000" pitchFamily="50" charset="-52"/>
              </a:rPr>
              <a:t>BALL – ENEMY COLLISION</a:t>
            </a:r>
            <a:endParaRPr lang="en-US" altLang="ru-RU" sz="2500" dirty="0">
              <a:solidFill>
                <a:schemeClr val="tx2"/>
              </a:solidFill>
              <a:latin typeface="Montserrat ExtraBold" panose="00000900000000000000" pitchFamily="50" charset="-52"/>
            </a:endParaRPr>
          </a:p>
          <a:p>
            <a:pPr algn="r">
              <a:lnSpc>
                <a:spcPct val="150000"/>
              </a:lnSpc>
            </a:pPr>
            <a:endParaRPr lang="en-US" sz="1000" dirty="0" smtClean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lvl="0" algn="r"/>
            <a:r>
              <a:rPr lang="en-US" altLang="ru-RU" sz="28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If the player did not miss, there is a collision between the enemy and the ball and this also represents a circle-on-square collision</a:t>
            </a:r>
            <a:r>
              <a:rPr lang="sr-Latn-RS" altLang="ru-RU" sz="28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.</a:t>
            </a:r>
            <a:endParaRPr lang="en-US" altLang="ru-RU" sz="2500" dirty="0">
              <a:solidFill>
                <a:schemeClr val="tx2"/>
              </a:solidFill>
              <a:latin typeface="Montserrat SemiBold" panose="00000700000000000000" pitchFamily="50" charset="-52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EF56835C-B6D4-4901-925B-523C426AC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8549" y="8782630"/>
            <a:ext cx="5669676" cy="3485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ru-RU" sz="2500" dirty="0" smtClean="0">
                <a:solidFill>
                  <a:schemeClr val="tx2"/>
                </a:solidFill>
                <a:latin typeface="Montserrat ExtraBold" panose="00000900000000000000" pitchFamily="50" charset="-52"/>
              </a:rPr>
              <a:t>PLAYER – ENEMY COLLISION</a:t>
            </a:r>
            <a:endParaRPr lang="en-US" altLang="ru-RU" sz="2500" dirty="0">
              <a:solidFill>
                <a:schemeClr val="tx2"/>
              </a:solidFill>
              <a:latin typeface="Montserrat ExtraBold" panose="00000900000000000000" pitchFamily="50" charset="-52"/>
            </a:endParaRPr>
          </a:p>
          <a:p>
            <a:pPr>
              <a:lnSpc>
                <a:spcPct val="150000"/>
              </a:lnSpc>
            </a:pPr>
            <a:endParaRPr lang="en-US" sz="10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lvl="0"/>
            <a:r>
              <a:rPr lang="en-US" sz="28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If the player and the enemy come into contact, it is necessary to detect it and remove one life from the player. Collision detection used for this case is square-on-square.</a:t>
            </a:r>
            <a:endParaRPr lang="en-US" altLang="ru-RU" sz="2500" dirty="0">
              <a:solidFill>
                <a:schemeClr val="tx2"/>
              </a:solidFill>
              <a:latin typeface="Montserrat SemiBold" panose="00000700000000000000" pitchFamily="50" charset="-52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56956DF-CE83-462A-BFD1-98D01C6FF4A7}"/>
              </a:ext>
            </a:extLst>
          </p:cNvPr>
          <p:cNvSpPr/>
          <p:nvPr/>
        </p:nvSpPr>
        <p:spPr>
          <a:xfrm>
            <a:off x="14819541" y="10146435"/>
            <a:ext cx="561522" cy="5615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1" r="3331"/>
          <a:stretch>
            <a:fillRect/>
          </a:stretch>
        </p:blipFill>
        <p:spPr>
          <a:xfrm>
            <a:off x="0" y="0"/>
            <a:ext cx="5818449" cy="6207332"/>
          </a:xfrm>
        </p:spPr>
      </p:pic>
    </p:spTree>
    <p:extLst>
      <p:ext uri="{BB962C8B-B14F-4D97-AF65-F5344CB8AC3E}">
        <p14:creationId xmlns:p14="http://schemas.microsoft.com/office/powerpoint/2010/main" val="3910940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AA9B8F-183D-484C-BEE1-00B6EA76C72A}"/>
              </a:ext>
            </a:extLst>
          </p:cNvPr>
          <p:cNvCxnSpPr>
            <a:cxnSpLocks/>
          </p:cNvCxnSpPr>
          <p:nvPr/>
        </p:nvCxnSpPr>
        <p:spPr>
          <a:xfrm flipV="1">
            <a:off x="15097314" y="1"/>
            <a:ext cx="0" cy="11125199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5">
            <a:extLst>
              <a:ext uri="{FF2B5EF4-FFF2-40B4-BE49-F238E27FC236}">
                <a16:creationId xmlns:a16="http://schemas.microsoft.com/office/drawing/2014/main" id="{9FE954DB-A2E0-4EF4-AF47-DA74FABE7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8549" y="1600200"/>
            <a:ext cx="5669676" cy="219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ru-RU" sz="2500" dirty="0" smtClean="0">
                <a:solidFill>
                  <a:schemeClr val="tx2"/>
                </a:solidFill>
                <a:latin typeface="Montserrat ExtraBold" panose="00000900000000000000" pitchFamily="50" charset="-52"/>
              </a:rPr>
              <a:t>PLAYER – OBJECT COLLISION</a:t>
            </a:r>
            <a:endParaRPr lang="en-US" altLang="ru-RU" sz="2500" dirty="0">
              <a:solidFill>
                <a:schemeClr val="tx2"/>
              </a:solidFill>
              <a:latin typeface="Montserrat ExtraBold" panose="00000900000000000000" pitchFamily="50" charset="-52"/>
            </a:endParaRPr>
          </a:p>
          <a:p>
            <a:pPr>
              <a:lnSpc>
                <a:spcPct val="150000"/>
              </a:lnSpc>
            </a:pPr>
            <a:endParaRPr lang="en-US" sz="10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lvl="0"/>
            <a:r>
              <a:rPr lang="en-US" altLang="ru-RU" sz="28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By starting a leve</a:t>
            </a:r>
            <a:r>
              <a:rPr lang="en-US" altLang="ru-RU" sz="28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l, the objects that are intended for the given level are loaded on the map</a:t>
            </a:r>
            <a:r>
              <a:rPr lang="sr-Latn-RS" altLang="ru-RU" sz="28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.</a:t>
            </a:r>
            <a:endParaRPr lang="en-US" altLang="ru-RU" sz="2500" dirty="0">
              <a:solidFill>
                <a:schemeClr val="tx2"/>
              </a:solidFill>
              <a:latin typeface="Montserrat SemiBold" panose="00000700000000000000" pitchFamily="50" charset="-52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B84DE-C526-471C-81A8-904E7008ADF0}"/>
              </a:ext>
            </a:extLst>
          </p:cNvPr>
          <p:cNvSpPr/>
          <p:nvPr/>
        </p:nvSpPr>
        <p:spPr>
          <a:xfrm>
            <a:off x="14819541" y="3097193"/>
            <a:ext cx="561522" cy="5615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5F5E2E-EB85-48C0-A8BE-C7A726C37A92}"/>
              </a:ext>
            </a:extLst>
          </p:cNvPr>
          <p:cNvSpPr/>
          <p:nvPr/>
        </p:nvSpPr>
        <p:spPr>
          <a:xfrm>
            <a:off x="14819541" y="6621814"/>
            <a:ext cx="561522" cy="5615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434C2CA5-FD87-466C-9BB3-F8C2082F7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2179" y="5410200"/>
            <a:ext cx="5669676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The player collects objects by coming into contact with each one of them and then one of two forms of collision is detected depending on the object</a:t>
            </a:r>
            <a:r>
              <a:rPr lang="sr-Latn-RS" sz="28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.</a:t>
            </a:r>
            <a:endParaRPr lang="en-US" altLang="ru-RU" sz="2500" dirty="0">
              <a:solidFill>
                <a:schemeClr val="tx2"/>
              </a:solidFill>
              <a:latin typeface="Montserrat SemiBold" panose="00000700000000000000" pitchFamily="50" charset="-5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16F19B-C029-4E22-AECB-3256B299FEE2}"/>
              </a:ext>
            </a:extLst>
          </p:cNvPr>
          <p:cNvSpPr/>
          <p:nvPr/>
        </p:nvSpPr>
        <p:spPr>
          <a:xfrm>
            <a:off x="14199237" y="10391322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B9D651-E634-4909-9211-D5E1B5F53BC7}"/>
              </a:ext>
            </a:extLst>
          </p:cNvPr>
          <p:cNvSpPr txBox="1"/>
          <p:nvPr/>
        </p:nvSpPr>
        <p:spPr>
          <a:xfrm>
            <a:off x="1063625" y="1485900"/>
            <a:ext cx="8305800" cy="161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0" b="1" kern="100" dirty="0" smtClean="0">
                <a:solidFill>
                  <a:schemeClr val="tx2"/>
                </a:solidFill>
                <a:latin typeface="Antonio" panose="02000503000000000000" pitchFamily="2" charset="0"/>
              </a:rPr>
              <a:t>COLLISION DETECTION</a:t>
            </a:r>
            <a:endParaRPr lang="sr-Latn-RS" sz="8000" b="1" kern="100" dirty="0">
              <a:solidFill>
                <a:schemeClr val="tx2"/>
              </a:solidFill>
              <a:latin typeface="Antonio" panose="02000503000000000000" pitchFamily="2" charset="0"/>
            </a:endParaRPr>
          </a:p>
          <a:p>
            <a:pPr>
              <a:lnSpc>
                <a:spcPct val="80000"/>
              </a:lnSpc>
            </a:pPr>
            <a:r>
              <a:rPr lang="sr-Latn-RS" sz="4400" b="1" kern="100" dirty="0" smtClean="0">
                <a:solidFill>
                  <a:schemeClr val="tx2"/>
                </a:solidFill>
                <a:latin typeface="Antonio" panose="02000503000000000000" pitchFamily="2" charset="0"/>
              </a:rPr>
              <a:t>(</a:t>
            </a:r>
            <a:r>
              <a:rPr lang="en-US" sz="4400" b="1" kern="100" dirty="0" smtClean="0">
                <a:solidFill>
                  <a:schemeClr val="tx2"/>
                </a:solidFill>
                <a:latin typeface="Antonio" panose="02000503000000000000" pitchFamily="2" charset="0"/>
              </a:rPr>
              <a:t>COLLECTING</a:t>
            </a:r>
            <a:r>
              <a:rPr lang="sr-Latn-RS" sz="4400" b="1" kern="100" dirty="0" smtClean="0">
                <a:solidFill>
                  <a:schemeClr val="tx2"/>
                </a:solidFill>
                <a:latin typeface="Antonio" panose="02000503000000000000" pitchFamily="2" charset="0"/>
              </a:rPr>
              <a:t> </a:t>
            </a:r>
            <a:r>
              <a:rPr lang="en-US" sz="4400" b="1" kern="100" dirty="0" smtClean="0">
                <a:solidFill>
                  <a:schemeClr val="tx2"/>
                </a:solidFill>
                <a:latin typeface="Antonio" panose="02000503000000000000" pitchFamily="2" charset="0"/>
              </a:rPr>
              <a:t>OBJECTS</a:t>
            </a:r>
            <a:r>
              <a:rPr lang="sr-Latn-RS" sz="4400" b="1" kern="100" dirty="0" smtClean="0">
                <a:solidFill>
                  <a:schemeClr val="tx2"/>
                </a:solidFill>
                <a:latin typeface="Antonio" panose="02000503000000000000" pitchFamily="2" charset="0"/>
              </a:rPr>
              <a:t>)</a:t>
            </a:r>
            <a:endParaRPr lang="ru-RU" sz="4400" b="1" kern="100" dirty="0">
              <a:solidFill>
                <a:schemeClr val="accent1"/>
              </a:solidFill>
              <a:latin typeface="Montserrat" panose="00000500000000000000" pitchFamily="50" charset="-52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FEA35ECA-A33D-4415-9FC8-C3A046306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586" y="3104805"/>
            <a:ext cx="10085440" cy="182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ru-RU" sz="2500" dirty="0" smtClean="0">
                <a:solidFill>
                  <a:schemeClr val="tx2"/>
                </a:solidFill>
                <a:latin typeface="Montserrat SemiBold" panose="00000700000000000000" pitchFamily="50" charset="-52"/>
              </a:rPr>
              <a:t>During the game, the player is able to collect objects around the map such as coins, extra life and key that leads him to the next map.</a:t>
            </a:r>
            <a:endParaRPr lang="en-US" altLang="ru-RU" sz="2500" dirty="0">
              <a:solidFill>
                <a:schemeClr val="tx2"/>
              </a:solidFill>
              <a:latin typeface="Montserrat SemiBold" panose="00000700000000000000" pitchFamily="50" charset="-52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" r="714"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E2FEC4-B02C-2E9A-7DFE-825ABF9A57F6}"/>
              </a:ext>
            </a:extLst>
          </p:cNvPr>
          <p:cNvSpPr/>
          <p:nvPr/>
        </p:nvSpPr>
        <p:spPr>
          <a:xfrm>
            <a:off x="14691945" y="10897126"/>
            <a:ext cx="810738" cy="817192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07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717B45-9778-4764-8D51-F97E431E0780}"/>
              </a:ext>
            </a:extLst>
          </p:cNvPr>
          <p:cNvGrpSpPr/>
          <p:nvPr/>
        </p:nvGrpSpPr>
        <p:grpSpPr>
          <a:xfrm>
            <a:off x="1060450" y="1371600"/>
            <a:ext cx="7318375" cy="1143000"/>
            <a:chOff x="1060450" y="1371600"/>
            <a:chExt cx="7318375" cy="11430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0D4E9B3-C885-4234-973C-4D355B40B491}"/>
                </a:ext>
              </a:extLst>
            </p:cNvPr>
            <p:cNvSpPr txBox="1"/>
            <p:nvPr/>
          </p:nvSpPr>
          <p:spPr>
            <a:xfrm>
              <a:off x="1060450" y="1371600"/>
              <a:ext cx="6705600" cy="1083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sr-Latn-RS" sz="8000" b="1" kern="100" dirty="0">
                  <a:solidFill>
                    <a:schemeClr val="tx2"/>
                  </a:solidFill>
                  <a:latin typeface="Antonio" panose="02000503000000000000" pitchFamily="2" charset="0"/>
                </a:rPr>
                <a:t>SAT </a:t>
              </a:r>
              <a:r>
                <a:rPr lang="sr-Latn-RS" sz="8000" b="1" kern="100" dirty="0" smtClean="0">
                  <a:solidFill>
                    <a:schemeClr val="tx2"/>
                  </a:solidFill>
                  <a:latin typeface="Antonio" panose="02000503000000000000" pitchFamily="2" charset="0"/>
                </a:rPr>
                <a:t>MET</a:t>
              </a:r>
              <a:r>
                <a:rPr lang="en-US" sz="8000" b="1" kern="100" dirty="0" smtClean="0">
                  <a:solidFill>
                    <a:schemeClr val="tx2"/>
                  </a:solidFill>
                  <a:latin typeface="Antonio" panose="02000503000000000000" pitchFamily="2" charset="0"/>
                </a:rPr>
                <a:t>HODS</a:t>
              </a:r>
              <a:endParaRPr lang="ru-RU" sz="8000" b="1" kern="100" dirty="0">
                <a:solidFill>
                  <a:schemeClr val="accent1"/>
                </a:solidFill>
                <a:latin typeface="Montserrat" panose="00000500000000000000" pitchFamily="50" charset="-52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418E689-8C2B-4064-8BFC-96F916CCE56B}"/>
                </a:ext>
              </a:extLst>
            </p:cNvPr>
            <p:cNvCxnSpPr>
              <a:cxnSpLocks/>
            </p:cNvCxnSpPr>
            <p:nvPr/>
          </p:nvCxnSpPr>
          <p:spPr>
            <a:xfrm>
              <a:off x="1216025" y="2514600"/>
              <a:ext cx="71628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1FD9E2D-2D2C-443E-9E99-0F77A073ABF1}"/>
              </a:ext>
            </a:extLst>
          </p:cNvPr>
          <p:cNvSpPr/>
          <p:nvPr/>
        </p:nvSpPr>
        <p:spPr>
          <a:xfrm>
            <a:off x="1216025" y="3806334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C6407029-3926-4DF2-AAB3-68F352E80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225" y="3581400"/>
            <a:ext cx="7467600" cy="171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ru-RU" sz="2400" dirty="0" smtClean="0">
                <a:solidFill>
                  <a:schemeClr val="tx2"/>
                </a:solidFill>
                <a:latin typeface="Montserrat ExtraBold" panose="00000900000000000000" pitchFamily="50" charset="-52"/>
              </a:rPr>
              <a:t>SQUARE-on-SQUARE</a:t>
            </a:r>
            <a:endParaRPr lang="en-US" altLang="ru-RU" sz="2500" dirty="0">
              <a:solidFill>
                <a:schemeClr val="tx2"/>
              </a:solidFill>
              <a:latin typeface="Montserrat ExtraBold" panose="00000900000000000000" pitchFamily="50" charset="-52"/>
            </a:endParaRP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tx2"/>
              </a:solidFill>
              <a:latin typeface="Open Sans" panose="020B0606030504020204" pitchFamily="34" charset="0"/>
            </a:endParaRPr>
          </a:p>
          <a:p>
            <a:pPr lvl="0"/>
            <a:r>
              <a:rPr lang="en-US" altLang="ru-RU" sz="2800" dirty="0" smtClean="0">
                <a:solidFill>
                  <a:schemeClr val="tx2"/>
                </a:solidFill>
                <a:latin typeface="Open Sans" panose="020B0606030504020204" pitchFamily="34" charset="0"/>
              </a:rPr>
              <a:t>Classic SAT method to which we pass the </a:t>
            </a:r>
            <a:r>
              <a:rPr lang="en-US" altLang="ru-RU" sz="2800" dirty="0" err="1" smtClean="0">
                <a:solidFill>
                  <a:schemeClr val="tx2"/>
                </a:solidFill>
                <a:latin typeface="Open Sans" panose="020B0606030504020204" pitchFamily="34" charset="0"/>
              </a:rPr>
              <a:t>rect’s</a:t>
            </a:r>
            <a:r>
              <a:rPr lang="en-US" altLang="ru-RU" sz="2800" dirty="0" smtClean="0">
                <a:solidFill>
                  <a:schemeClr val="tx2"/>
                </a:solidFill>
                <a:latin typeface="Open Sans" panose="020B0606030504020204" pitchFamily="34" charset="0"/>
              </a:rPr>
              <a:t> of the objects to be collided.</a:t>
            </a:r>
            <a:endParaRPr lang="en-US" altLang="ru-RU" sz="2800" dirty="0">
              <a:solidFill>
                <a:schemeClr val="tx2"/>
              </a:solidFill>
              <a:latin typeface="Montserrat SemiBold" panose="00000700000000000000" pitchFamily="50" charset="-52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8A35A79-FA54-4A6A-BDBD-DC98BA07E0AC}"/>
              </a:ext>
            </a:extLst>
          </p:cNvPr>
          <p:cNvGrpSpPr/>
          <p:nvPr/>
        </p:nvGrpSpPr>
        <p:grpSpPr>
          <a:xfrm>
            <a:off x="13427843" y="3581400"/>
            <a:ext cx="9886182" cy="2146742"/>
            <a:chOff x="1216025" y="3581400"/>
            <a:chExt cx="9886182" cy="214674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9D4A828-3295-4DA9-A864-C4EB6AC6E1F0}"/>
                </a:ext>
              </a:extLst>
            </p:cNvPr>
            <p:cNvSpPr/>
            <p:nvPr/>
          </p:nvSpPr>
          <p:spPr>
            <a:xfrm>
              <a:off x="1216025" y="3806334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TextBox 5">
              <a:extLst>
                <a:ext uri="{FF2B5EF4-FFF2-40B4-BE49-F238E27FC236}">
                  <a16:creationId xmlns:a16="http://schemas.microsoft.com/office/drawing/2014/main" id="{C46F774B-19F8-4356-A23D-7AC24816E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225" y="3581400"/>
              <a:ext cx="7523982" cy="2146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ru-RU" sz="2400" dirty="0" smtClean="0">
                  <a:solidFill>
                    <a:schemeClr val="tx2"/>
                  </a:solidFill>
                  <a:latin typeface="Montserrat ExtraBold" panose="00000900000000000000" pitchFamily="50" charset="-52"/>
                </a:rPr>
                <a:t>CIRCLE-on-SQUARE</a:t>
              </a:r>
              <a:endParaRPr lang="en-US" altLang="ru-RU" sz="2400" dirty="0">
                <a:solidFill>
                  <a:schemeClr val="tx2"/>
                </a:solidFill>
                <a:latin typeface="Montserrat ExtraBold" panose="00000900000000000000" pitchFamily="50" charset="-52"/>
              </a:endParaRPr>
            </a:p>
            <a:p>
              <a:pPr>
                <a:lnSpc>
                  <a:spcPct val="150000"/>
                </a:lnSpc>
              </a:pPr>
              <a:endParaRPr lang="en-US" sz="900" dirty="0">
                <a:solidFill>
                  <a:schemeClr val="tx2"/>
                </a:solidFill>
                <a:latin typeface="Open Sans" panose="020B0606030504020204" pitchFamily="34" charset="0"/>
              </a:endParaRPr>
            </a:p>
            <a:p>
              <a:pPr lvl="0"/>
              <a:r>
                <a:rPr lang="en-US" sz="2800" dirty="0" smtClean="0">
                  <a:solidFill>
                    <a:schemeClr val="tx2"/>
                  </a:solidFill>
                  <a:latin typeface="Open Sans" panose="020B0606030504020204" pitchFamily="34" charset="0"/>
                </a:rPr>
                <a:t>SAT method to which, unlike the previous one, we pass the </a:t>
              </a:r>
              <a:r>
                <a:rPr lang="en-US" sz="2800" dirty="0" err="1" smtClean="0">
                  <a:solidFill>
                    <a:schemeClr val="tx2"/>
                  </a:solidFill>
                  <a:latin typeface="Open Sans" panose="020B0606030504020204" pitchFamily="34" charset="0"/>
                </a:rPr>
                <a:t>rect</a:t>
              </a:r>
              <a:r>
                <a:rPr lang="en-US" sz="2800" dirty="0" smtClean="0">
                  <a:solidFill>
                    <a:schemeClr val="tx2"/>
                  </a:solidFill>
                  <a:latin typeface="Open Sans" panose="020B0606030504020204" pitchFamily="34" charset="0"/>
                </a:rPr>
                <a:t> of the square object along with the center and radius of the ball</a:t>
              </a:r>
              <a:r>
                <a:rPr lang="sr-Latn-RS" sz="2800" dirty="0" smtClean="0">
                  <a:solidFill>
                    <a:schemeClr val="tx2"/>
                  </a:solidFill>
                  <a:latin typeface="Open Sans" panose="020B0606030504020204" pitchFamily="34" charset="0"/>
                </a:rPr>
                <a:t>.</a:t>
              </a:r>
              <a:endParaRPr lang="en-US" altLang="ru-RU" sz="2800" dirty="0">
                <a:solidFill>
                  <a:schemeClr val="tx2"/>
                </a:solidFill>
                <a:latin typeface="Montserrat SemiBold" panose="00000700000000000000" pitchFamily="50" charset="-52"/>
              </a:endParaRPr>
            </a:p>
          </p:txBody>
        </p:sp>
      </p:grp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6025" y="6363895"/>
            <a:ext cx="9696194" cy="6251787"/>
          </a:xfrm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"/>
          <a:stretch/>
        </p:blipFill>
        <p:spPr>
          <a:xfrm>
            <a:off x="13408025" y="6299200"/>
            <a:ext cx="9715500" cy="62484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4D0E29-3D9A-FC60-4CF3-94F16E8CED39}"/>
              </a:ext>
            </a:extLst>
          </p:cNvPr>
          <p:cNvSpPr/>
          <p:nvPr/>
        </p:nvSpPr>
        <p:spPr>
          <a:xfrm>
            <a:off x="13936874" y="4312138"/>
            <a:ext cx="810738" cy="817192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4D61CF-D3B2-AE8D-D6FD-A3D773223FA3}"/>
              </a:ext>
            </a:extLst>
          </p:cNvPr>
          <p:cNvSpPr/>
          <p:nvPr/>
        </p:nvSpPr>
        <p:spPr>
          <a:xfrm>
            <a:off x="1700687" y="4343400"/>
            <a:ext cx="810738" cy="817192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7105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029DBA-0C0F-4A6D-BA6E-B9A373B809C0}"/>
              </a:ext>
            </a:extLst>
          </p:cNvPr>
          <p:cNvSpPr/>
          <p:nvPr/>
        </p:nvSpPr>
        <p:spPr>
          <a:xfrm>
            <a:off x="-3176" y="0"/>
            <a:ext cx="24380825" cy="13754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A1AA1C-0451-4EA1-9179-7FFEC7371570}"/>
              </a:ext>
            </a:extLst>
          </p:cNvPr>
          <p:cNvGrpSpPr/>
          <p:nvPr/>
        </p:nvGrpSpPr>
        <p:grpSpPr>
          <a:xfrm>
            <a:off x="6775450" y="3200400"/>
            <a:ext cx="15509876" cy="6986837"/>
            <a:chOff x="942975" y="5470018"/>
            <a:chExt cx="15509876" cy="698683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279661-5F63-435E-84EE-A8D9D8578AAB}"/>
                </a:ext>
              </a:extLst>
            </p:cNvPr>
            <p:cNvGrpSpPr/>
            <p:nvPr/>
          </p:nvGrpSpPr>
          <p:grpSpPr>
            <a:xfrm>
              <a:off x="1063625" y="5470018"/>
              <a:ext cx="2667000" cy="1676400"/>
              <a:chOff x="1063625" y="536069"/>
              <a:chExt cx="2667000" cy="167640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5075C1-CECD-4CE9-A423-8D1DA3F6BFD6}"/>
                  </a:ext>
                </a:extLst>
              </p:cNvPr>
              <p:cNvSpPr txBox="1"/>
              <p:nvPr/>
            </p:nvSpPr>
            <p:spPr>
              <a:xfrm>
                <a:off x="1063625" y="536069"/>
                <a:ext cx="2667000" cy="1083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8000" b="1" kern="100" dirty="0">
                    <a:solidFill>
                      <a:schemeClr val="bg1"/>
                    </a:solidFill>
                    <a:latin typeface="Antonio" panose="02000503000000000000" pitchFamily="2" charset="0"/>
                  </a:rPr>
                  <a:t>0</a:t>
                </a:r>
                <a:r>
                  <a:rPr lang="sr-Latn-RS" sz="8000" b="1" kern="100" dirty="0">
                    <a:solidFill>
                      <a:schemeClr val="bg1"/>
                    </a:solidFill>
                    <a:latin typeface="Antonio" panose="02000503000000000000" pitchFamily="2" charset="0"/>
                  </a:rPr>
                  <a:t>3</a:t>
                </a:r>
                <a:r>
                  <a:rPr lang="en-US" sz="8000" b="1" kern="100" dirty="0">
                    <a:solidFill>
                      <a:schemeClr val="bg1"/>
                    </a:solidFill>
                    <a:latin typeface="Antonio" panose="02000503000000000000" pitchFamily="2" charset="0"/>
                  </a:rPr>
                  <a:t>.</a:t>
                </a:r>
                <a:endParaRPr lang="ru-RU" sz="8000" b="1" kern="100" dirty="0">
                  <a:solidFill>
                    <a:schemeClr val="bg1"/>
                  </a:solidFill>
                  <a:latin typeface="Montserrat" panose="00000500000000000000" pitchFamily="50" charset="-52"/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15FA3EE-1D06-426D-B27F-50A89CCF4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6025" y="2212469"/>
                <a:ext cx="2514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1EE57C-11FA-4355-A43E-1F440F1B0E7B}"/>
                </a:ext>
              </a:extLst>
            </p:cNvPr>
            <p:cNvSpPr txBox="1"/>
            <p:nvPr/>
          </p:nvSpPr>
          <p:spPr>
            <a:xfrm>
              <a:off x="942975" y="7440097"/>
              <a:ext cx="15509876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0" b="1" kern="100" spc="-300" dirty="0" smtClean="0">
                  <a:solidFill>
                    <a:schemeClr val="bg1"/>
                  </a:solidFill>
                  <a:latin typeface="Montserrat" panose="00000500000000000000" pitchFamily="50" charset="-52"/>
                </a:rPr>
                <a:t>FINAL</a:t>
              </a:r>
            </a:p>
            <a:p>
              <a:pPr>
                <a:lnSpc>
                  <a:spcPct val="80000"/>
                </a:lnSpc>
              </a:pPr>
              <a:r>
                <a:rPr lang="en-US" sz="20000" b="1" kern="100" spc="-300" dirty="0" smtClean="0">
                  <a:solidFill>
                    <a:schemeClr val="bg1"/>
                  </a:solidFill>
                  <a:latin typeface="Montserrat" panose="00000500000000000000" pitchFamily="50" charset="-52"/>
                </a:rPr>
                <a:t>SOLUTION</a:t>
              </a:r>
              <a:endParaRPr lang="ru-RU" sz="20000" b="1" kern="100" spc="-300" dirty="0">
                <a:solidFill>
                  <a:schemeClr val="bg1"/>
                </a:solidFill>
                <a:latin typeface="Montserrat" panose="00000500000000000000" pitchFamily="50" charset="-52"/>
              </a:endParaRPr>
            </a:p>
          </p:txBody>
        </p:sp>
      </p:grpSp>
      <p:sp>
        <p:nvSpPr>
          <p:cNvPr id="21" name="TextBox 7">
            <a:extLst>
              <a:ext uri="{FF2B5EF4-FFF2-40B4-BE49-F238E27FC236}">
                <a16:creationId xmlns:a16="http://schemas.microsoft.com/office/drawing/2014/main" id="{064B6E84-76AE-461F-8C95-F38B88CDE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025" y="3406691"/>
            <a:ext cx="2562225" cy="467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>
              <a:lnSpc>
                <a:spcPct val="190000"/>
              </a:lnSpc>
            </a:pPr>
            <a:r>
              <a:rPr lang="en-US" altLang="ru-RU" sz="20000" dirty="0">
                <a:solidFill>
                  <a:schemeClr val="bg1"/>
                </a:solidFill>
                <a:latin typeface="Pe-icon-7-stroke" pitchFamily="2" charset="0"/>
              </a:rPr>
              <a:t></a:t>
            </a:r>
          </a:p>
        </p:txBody>
      </p:sp>
    </p:spTree>
    <p:extLst>
      <p:ext uri="{BB962C8B-B14F-4D97-AF65-F5344CB8AC3E}">
        <p14:creationId xmlns:p14="http://schemas.microsoft.com/office/powerpoint/2010/main" val="14626845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61AD2E0-80CB-42BB-B2B2-A01FEC761749}"/>
              </a:ext>
            </a:extLst>
          </p:cNvPr>
          <p:cNvGrpSpPr/>
          <p:nvPr/>
        </p:nvGrpSpPr>
        <p:grpSpPr>
          <a:xfrm>
            <a:off x="1063625" y="1371600"/>
            <a:ext cx="8763000" cy="1143000"/>
            <a:chOff x="1063625" y="1371600"/>
            <a:chExt cx="8763000" cy="11430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82B260-61B5-47FD-BA8F-1B13D9760F8B}"/>
                </a:ext>
              </a:extLst>
            </p:cNvPr>
            <p:cNvSpPr txBox="1"/>
            <p:nvPr/>
          </p:nvSpPr>
          <p:spPr>
            <a:xfrm>
              <a:off x="1063625" y="1371600"/>
              <a:ext cx="8763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8000" b="1" kern="100" dirty="0" smtClean="0">
                  <a:solidFill>
                    <a:schemeClr val="tx2"/>
                  </a:solidFill>
                  <a:latin typeface="Antonio" panose="02000503000000000000" pitchFamily="2" charset="0"/>
                </a:rPr>
                <a:t>GRAPHICS PROCESSING</a:t>
              </a:r>
              <a:endParaRPr lang="ru-RU" sz="8000" b="1" kern="100" dirty="0">
                <a:solidFill>
                  <a:schemeClr val="accent1"/>
                </a:solidFill>
                <a:latin typeface="Montserrat" panose="00000500000000000000" pitchFamily="50" charset="-52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F4B940-28B8-4073-ABA1-8DC18BABC4EE}"/>
                </a:ext>
              </a:extLst>
            </p:cNvPr>
            <p:cNvCxnSpPr>
              <a:cxnSpLocks/>
            </p:cNvCxnSpPr>
            <p:nvPr/>
          </p:nvCxnSpPr>
          <p:spPr>
            <a:xfrm>
              <a:off x="1216025" y="2514600"/>
              <a:ext cx="8610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CF697E9-3C8E-4867-83C4-DA9C3B47AB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760987"/>
              </p:ext>
            </p:extLst>
          </p:nvPr>
        </p:nvGraphicFramePr>
        <p:xfrm>
          <a:off x="12957175" y="4293892"/>
          <a:ext cx="10356850" cy="8660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Image" r:id="rId3" imgW="34057080" imgH="28495080" progId="Photoshop.Image.13">
                  <p:embed/>
                </p:oleObj>
              </mc:Choice>
              <mc:Fallback>
                <p:oleObj name="Image" r:id="rId3" imgW="34057080" imgH="284950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7175" y="4293892"/>
                        <a:ext cx="10356850" cy="8660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5">
            <a:extLst>
              <a:ext uri="{FF2B5EF4-FFF2-40B4-BE49-F238E27FC236}">
                <a16:creationId xmlns:a16="http://schemas.microsoft.com/office/drawing/2014/main" id="{CA72BA08-D447-43A4-A315-B16275F25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724" y="3276600"/>
            <a:ext cx="11547475" cy="117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ru-RU" sz="2500" dirty="0" smtClean="0">
                <a:solidFill>
                  <a:schemeClr val="tx2"/>
                </a:solidFill>
                <a:latin typeface="Montserrat SemiBold" panose="00000700000000000000" pitchFamily="50" charset="-52"/>
              </a:rPr>
              <a:t>Since it has already been said that the game is based on the popular platformer Super Mario, the graphics have been done accordingly.</a:t>
            </a:r>
            <a:endParaRPr lang="en-US" altLang="ru-RU" sz="2500" dirty="0">
              <a:solidFill>
                <a:schemeClr val="tx2"/>
              </a:solidFill>
              <a:latin typeface="Montserrat SemiBold" panose="00000700000000000000" pitchFamily="50" charset="-52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305ACF-77AF-4144-8EE9-7F85B5241642}"/>
              </a:ext>
            </a:extLst>
          </p:cNvPr>
          <p:cNvGrpSpPr/>
          <p:nvPr/>
        </p:nvGrpSpPr>
        <p:grpSpPr>
          <a:xfrm>
            <a:off x="1212850" y="5553179"/>
            <a:ext cx="10442575" cy="1914421"/>
            <a:chOff x="1212850" y="5934179"/>
            <a:chExt cx="10442575" cy="19144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3BF3B6-1CF1-4F03-8E89-7251328EF7A1}"/>
                </a:ext>
              </a:extLst>
            </p:cNvPr>
            <p:cNvSpPr/>
            <p:nvPr/>
          </p:nvSpPr>
          <p:spPr>
            <a:xfrm>
              <a:off x="1212850" y="6019800"/>
              <a:ext cx="1828800" cy="1828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5">
              <a:extLst>
                <a:ext uri="{FF2B5EF4-FFF2-40B4-BE49-F238E27FC236}">
                  <a16:creationId xmlns:a16="http://schemas.microsoft.com/office/drawing/2014/main" id="{D81CC09B-810A-4D51-94A2-EDF159757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5739" y="5934179"/>
              <a:ext cx="7769686" cy="1762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ru-RU" sz="2500" dirty="0" smtClean="0">
                  <a:solidFill>
                    <a:schemeClr val="accent1"/>
                  </a:solidFill>
                  <a:latin typeface="Montserrat ExtraBold" panose="00000900000000000000" pitchFamily="50" charset="-52"/>
                </a:rPr>
                <a:t>ANIMATIONS</a:t>
              </a:r>
              <a:endParaRPr lang="en-US" altLang="ru-RU" sz="2500" dirty="0">
                <a:solidFill>
                  <a:schemeClr val="accent1"/>
                </a:solidFill>
                <a:latin typeface="Montserrat ExtraBold" panose="00000900000000000000" pitchFamily="50" charset="-52"/>
              </a:endParaRPr>
            </a:p>
            <a:p>
              <a:pPr>
                <a:lnSpc>
                  <a:spcPct val="150000"/>
                </a:lnSpc>
              </a:pPr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</a:endParaRPr>
            </a:p>
            <a:p>
              <a:pPr lvl="0"/>
              <a:r>
                <a:rPr lang="en-US" sz="2800" dirty="0" smtClean="0">
                  <a:solidFill>
                    <a:srgbClr val="000000"/>
                  </a:solidFill>
                  <a:latin typeface="Open Sans" panose="020B0606030504020204" pitchFamily="34" charset="0"/>
                </a:rPr>
                <a:t>For a better experience, the player and most part of the game environment is animated.</a:t>
              </a:r>
              <a:endParaRPr lang="en-US" altLang="ru-RU" sz="2500" dirty="0">
                <a:solidFill>
                  <a:schemeClr val="tx2"/>
                </a:solidFill>
                <a:latin typeface="Montserrat SemiBold" panose="00000700000000000000" pitchFamily="50" charset="-52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B63E17-4142-4394-807F-1508696BAC9B}"/>
              </a:ext>
            </a:extLst>
          </p:cNvPr>
          <p:cNvGrpSpPr/>
          <p:nvPr/>
        </p:nvGrpSpPr>
        <p:grpSpPr>
          <a:xfrm>
            <a:off x="1212850" y="8096458"/>
            <a:ext cx="10442575" cy="1847642"/>
            <a:chOff x="1212850" y="6000958"/>
            <a:chExt cx="10442575" cy="184764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944D99F-79C8-47FE-8965-96D5EB605BE4}"/>
                </a:ext>
              </a:extLst>
            </p:cNvPr>
            <p:cNvSpPr/>
            <p:nvPr/>
          </p:nvSpPr>
          <p:spPr>
            <a:xfrm>
              <a:off x="1212850" y="6019800"/>
              <a:ext cx="1828800" cy="1828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5">
              <a:extLst>
                <a:ext uri="{FF2B5EF4-FFF2-40B4-BE49-F238E27FC236}">
                  <a16:creationId xmlns:a16="http://schemas.microsoft.com/office/drawing/2014/main" id="{EC374D6B-C937-40F1-827B-362FB5B77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5739" y="6000958"/>
              <a:ext cx="7769686" cy="1762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ru-RU" sz="2500" dirty="0" smtClean="0">
                  <a:solidFill>
                    <a:schemeClr val="accent1"/>
                  </a:solidFill>
                  <a:latin typeface="Montserrat ExtraBold" panose="00000900000000000000" pitchFamily="50" charset="-52"/>
                </a:rPr>
                <a:t>MAP</a:t>
              </a:r>
              <a:endParaRPr lang="en-US" altLang="ru-RU" sz="2500" dirty="0">
                <a:solidFill>
                  <a:schemeClr val="accent1"/>
                </a:solidFill>
                <a:latin typeface="Montserrat ExtraBold" panose="00000900000000000000" pitchFamily="50" charset="-52"/>
              </a:endParaRPr>
            </a:p>
            <a:p>
              <a:pPr>
                <a:lnSpc>
                  <a:spcPct val="150000"/>
                </a:lnSpc>
              </a:pPr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</a:endParaRPr>
            </a:p>
            <a:p>
              <a:pPr lvl="0"/>
              <a:r>
                <a:rPr lang="en-US" sz="2800" dirty="0" smtClean="0">
                  <a:solidFill>
                    <a:srgbClr val="000000"/>
                  </a:solidFill>
                  <a:latin typeface="Open Sans" panose="020B0606030504020204" pitchFamily="34" charset="0"/>
                </a:rPr>
                <a:t>Each level has its own map and every other map is bigger then the previous one.</a:t>
              </a:r>
              <a:endParaRPr lang="en-US" altLang="ru-RU" sz="2500" dirty="0">
                <a:solidFill>
                  <a:schemeClr val="tx2"/>
                </a:solidFill>
                <a:latin typeface="Montserrat SemiBold" panose="00000700000000000000" pitchFamily="50" charset="-52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1F5F84E-06DF-4C47-830F-4049BA1F3FAC}"/>
              </a:ext>
            </a:extLst>
          </p:cNvPr>
          <p:cNvSpPr/>
          <p:nvPr/>
        </p:nvSpPr>
        <p:spPr>
          <a:xfrm>
            <a:off x="1212850" y="10591800"/>
            <a:ext cx="1828800" cy="18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77FA4EEE-89D1-4776-871D-BBA4C527D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5739" y="10572958"/>
            <a:ext cx="7769686" cy="262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ru-RU" sz="2500" dirty="0" smtClean="0">
                <a:solidFill>
                  <a:schemeClr val="accent1"/>
                </a:solidFill>
                <a:latin typeface="Montserrat ExtraBold" panose="00000900000000000000" pitchFamily="50" charset="-52"/>
              </a:rPr>
              <a:t>END OF THE GAME</a:t>
            </a:r>
            <a:endParaRPr lang="en-US" altLang="ru-RU" sz="2500" dirty="0">
              <a:solidFill>
                <a:schemeClr val="accent1"/>
              </a:solidFill>
              <a:latin typeface="Montserrat ExtraBold" panose="00000900000000000000" pitchFamily="50" charset="-52"/>
            </a:endParaRPr>
          </a:p>
          <a:p>
            <a:pPr>
              <a:lnSpc>
                <a:spcPct val="150000"/>
              </a:lnSpc>
            </a:pPr>
            <a:endParaRPr lang="en-US" sz="10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lvl="0"/>
            <a:r>
              <a:rPr lang="en-US" sz="28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After the player has passed all of the offered levels he is considered to have passed the game and is free to choose the map he wants to play.</a:t>
            </a:r>
            <a:endParaRPr lang="en-US" altLang="ru-RU" sz="2500" dirty="0">
              <a:solidFill>
                <a:schemeClr val="tx2"/>
              </a:solidFill>
              <a:latin typeface="Montserrat SemiBold" panose="00000700000000000000" pitchFamily="50" charset="-52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b="3208"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B63F6DC-5641-9F4B-F2DF-B5C7F84B9D8E}"/>
              </a:ext>
            </a:extLst>
          </p:cNvPr>
          <p:cNvSpPr/>
          <p:nvPr/>
        </p:nvSpPr>
        <p:spPr>
          <a:xfrm>
            <a:off x="1721881" y="11097604"/>
            <a:ext cx="810738" cy="817192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94009E-3673-B10E-C564-ECFD258B4AC1}"/>
              </a:ext>
            </a:extLst>
          </p:cNvPr>
          <p:cNvSpPr/>
          <p:nvPr/>
        </p:nvSpPr>
        <p:spPr>
          <a:xfrm>
            <a:off x="1721881" y="8623946"/>
            <a:ext cx="810738" cy="817192"/>
          </a:xfrm>
          <a:prstGeom prst="rect">
            <a:avLst/>
          </a:prstGeom>
          <a:noFill/>
          <a:ln w="127000">
            <a:solidFill>
              <a:srgbClr val="63A8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B837D2-7C55-9CC7-4668-960392681C11}"/>
              </a:ext>
            </a:extLst>
          </p:cNvPr>
          <p:cNvSpPr/>
          <p:nvPr/>
        </p:nvSpPr>
        <p:spPr>
          <a:xfrm>
            <a:off x="1721881" y="6144604"/>
            <a:ext cx="810738" cy="817192"/>
          </a:xfrm>
          <a:prstGeom prst="rect">
            <a:avLst/>
          </a:prstGeom>
          <a:noFill/>
          <a:ln w="127000">
            <a:solidFill>
              <a:srgbClr val="63A8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8435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2AD87B5-DA9A-B3EB-DECC-FBEFF789D55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3" r="14305"/>
          <a:stretch/>
        </p:blipFill>
        <p:spPr>
          <a:xfrm>
            <a:off x="-15875" y="0"/>
            <a:ext cx="12166600" cy="1371600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0D5F94-17B8-4432-84F6-D0D26191F7C1}"/>
              </a:ext>
            </a:extLst>
          </p:cNvPr>
          <p:cNvSpPr/>
          <p:nvPr/>
        </p:nvSpPr>
        <p:spPr>
          <a:xfrm>
            <a:off x="12150724" y="3505200"/>
            <a:ext cx="10150475" cy="9448800"/>
          </a:xfrm>
          <a:prstGeom prst="rect">
            <a:avLst/>
          </a:prstGeom>
          <a:solidFill>
            <a:schemeClr val="accent2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508EAF-CE26-4B66-8B51-0ADA01414BA8}"/>
              </a:ext>
            </a:extLst>
          </p:cNvPr>
          <p:cNvSpPr/>
          <p:nvPr/>
        </p:nvSpPr>
        <p:spPr>
          <a:xfrm>
            <a:off x="9194800" y="3505200"/>
            <a:ext cx="2971800" cy="9448800"/>
          </a:xfrm>
          <a:prstGeom prst="rect">
            <a:avLst/>
          </a:prstGeom>
          <a:solidFill>
            <a:srgbClr val="9DC2D6">
              <a:alpha val="88000"/>
            </a:srgbClr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45DB42F0-0C49-49E5-AE18-947CFA926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2804" y="4066374"/>
            <a:ext cx="6456371" cy="12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ru-RU" sz="2600" dirty="0">
                <a:solidFill>
                  <a:schemeClr val="bg1"/>
                </a:solidFill>
                <a:latin typeface="Montserrat SemiBold" panose="00000700000000000000" pitchFamily="50" charset="-52"/>
              </a:rPr>
              <a:t>https://silo.tips/download/projectile-motion-using-runge-kutta-methods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FE705-7993-416C-BAE3-130326A3F011}"/>
              </a:ext>
            </a:extLst>
          </p:cNvPr>
          <p:cNvSpPr txBox="1"/>
          <p:nvPr/>
        </p:nvSpPr>
        <p:spPr>
          <a:xfrm>
            <a:off x="13157200" y="4386151"/>
            <a:ext cx="1492762" cy="10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0" b="1" kern="100" dirty="0">
                <a:solidFill>
                  <a:schemeClr val="bg1"/>
                </a:solidFill>
                <a:latin typeface="Antonio" panose="02000503000000000000" pitchFamily="2" charset="0"/>
              </a:rPr>
              <a:t>01.</a:t>
            </a:r>
            <a:endParaRPr lang="ru-RU" sz="8000" b="1" kern="100" dirty="0">
              <a:solidFill>
                <a:schemeClr val="bg1"/>
              </a:solidFill>
              <a:latin typeface="Montserrat" panose="00000500000000000000" pitchFamily="50" charset="-52"/>
            </a:endParaRPr>
          </a:p>
        </p:txBody>
      </p:sp>
      <p:sp>
        <p:nvSpPr>
          <p:cNvPr id="14" name="TextBox 34">
            <a:extLst>
              <a:ext uri="{FF2B5EF4-FFF2-40B4-BE49-F238E27FC236}">
                <a16:creationId xmlns:a16="http://schemas.microsoft.com/office/drawing/2014/main" id="{E50D2998-B148-497A-8A3E-2A5855A78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5029" y="8254108"/>
            <a:ext cx="6456371" cy="113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ru-RU" sz="2400" dirty="0">
                <a:solidFill>
                  <a:schemeClr val="bg1"/>
                </a:solidFill>
                <a:latin typeface="Montserrat SemiBold" panose="00000700000000000000" pitchFamily="50" charset="-52"/>
              </a:rPr>
              <a:t>https://www.youtube.com/watch?v=uJXs4ICg95g&amp;ab_channel=ShamsElFouly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BC4A6-1F8F-4ACC-9D5F-2F92DB0F9E39}"/>
              </a:ext>
            </a:extLst>
          </p:cNvPr>
          <p:cNvSpPr txBox="1"/>
          <p:nvPr/>
        </p:nvSpPr>
        <p:spPr>
          <a:xfrm>
            <a:off x="13157200" y="8518018"/>
            <a:ext cx="1492762" cy="10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0" b="1" kern="100" dirty="0">
                <a:solidFill>
                  <a:schemeClr val="bg1"/>
                </a:solidFill>
                <a:latin typeface="Antonio" panose="02000503000000000000" pitchFamily="2" charset="0"/>
              </a:rPr>
              <a:t>03.</a:t>
            </a:r>
            <a:endParaRPr lang="ru-RU" sz="8000" b="1" kern="100" dirty="0">
              <a:solidFill>
                <a:schemeClr val="bg1"/>
              </a:solidFill>
              <a:latin typeface="Montserrat" panose="00000500000000000000" pitchFamily="50" charset="-52"/>
            </a:endParaRPr>
          </a:p>
        </p:txBody>
      </p:sp>
      <p:sp>
        <p:nvSpPr>
          <p:cNvPr id="17" name="TextBox 34">
            <a:extLst>
              <a:ext uri="{FF2B5EF4-FFF2-40B4-BE49-F238E27FC236}">
                <a16:creationId xmlns:a16="http://schemas.microsoft.com/office/drawing/2014/main" id="{B884A2B2-7402-45CC-BE15-ECA4ED3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5029" y="10469481"/>
            <a:ext cx="6456371" cy="96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ru-RU" sz="2000" dirty="0">
                <a:solidFill>
                  <a:schemeClr val="bg1"/>
                </a:solidFill>
                <a:latin typeface="Montserrat SemiBold" panose="00000700000000000000" pitchFamily="50" charset="-52"/>
              </a:rPr>
              <a:t>https://www.youtube.com/watch?v=YWN8GcmJ-jA&amp;t=5608s&amp;ab_channel=ClearCode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9E4085-0453-47DE-8668-ED8EB607370D}"/>
              </a:ext>
            </a:extLst>
          </p:cNvPr>
          <p:cNvSpPr txBox="1"/>
          <p:nvPr/>
        </p:nvSpPr>
        <p:spPr>
          <a:xfrm>
            <a:off x="13157200" y="10554721"/>
            <a:ext cx="1492762" cy="10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0" b="1" kern="100" dirty="0">
                <a:solidFill>
                  <a:schemeClr val="bg1"/>
                </a:solidFill>
                <a:latin typeface="Antonio" panose="02000503000000000000" pitchFamily="2" charset="0"/>
              </a:rPr>
              <a:t>04.</a:t>
            </a:r>
            <a:endParaRPr lang="ru-RU" sz="8000" b="1" kern="100" dirty="0">
              <a:solidFill>
                <a:schemeClr val="bg1"/>
              </a:solidFill>
              <a:latin typeface="Montserrat" panose="00000500000000000000" pitchFamily="50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68FF39-D97E-EF46-48A8-F09D67B9C9D3}"/>
              </a:ext>
            </a:extLst>
          </p:cNvPr>
          <p:cNvSpPr txBox="1"/>
          <p:nvPr/>
        </p:nvSpPr>
        <p:spPr>
          <a:xfrm>
            <a:off x="12646025" y="1643017"/>
            <a:ext cx="8305800" cy="10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0" b="1" kern="100" dirty="0" smtClean="0">
                <a:solidFill>
                  <a:schemeClr val="tx2"/>
                </a:solidFill>
                <a:latin typeface="Antonio" panose="02000503000000000000" pitchFamily="2" charset="0"/>
              </a:rPr>
              <a:t>REFERENCES</a:t>
            </a:r>
            <a:endParaRPr lang="ru-RU" sz="8000" b="1" kern="100" dirty="0">
              <a:solidFill>
                <a:schemeClr val="accent1"/>
              </a:solidFill>
              <a:latin typeface="Montserrat" panose="00000500000000000000" pitchFamily="50" charset="-52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BF7B046-895C-CDDB-F92A-235356720101}"/>
              </a:ext>
            </a:extLst>
          </p:cNvPr>
          <p:cNvCxnSpPr>
            <a:cxnSpLocks/>
          </p:cNvCxnSpPr>
          <p:nvPr/>
        </p:nvCxnSpPr>
        <p:spPr>
          <a:xfrm>
            <a:off x="12798425" y="2786017"/>
            <a:ext cx="7543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49421AD-63B8-9C17-BB8A-3E56FF71397B}"/>
              </a:ext>
            </a:extLst>
          </p:cNvPr>
          <p:cNvSpPr txBox="1"/>
          <p:nvPr/>
        </p:nvSpPr>
        <p:spPr>
          <a:xfrm>
            <a:off x="13157200" y="6460618"/>
            <a:ext cx="1492762" cy="10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0" b="1" kern="100" dirty="0">
                <a:solidFill>
                  <a:schemeClr val="bg1"/>
                </a:solidFill>
                <a:latin typeface="Antonio" panose="02000503000000000000" pitchFamily="2" charset="0"/>
              </a:rPr>
              <a:t>02.</a:t>
            </a:r>
            <a:endParaRPr lang="ru-RU" sz="8000" b="1" kern="100" dirty="0">
              <a:solidFill>
                <a:schemeClr val="bg1"/>
              </a:solidFill>
              <a:latin typeface="Montserrat" panose="00000500000000000000" pitchFamily="50" charset="-52"/>
            </a:endParaRPr>
          </a:p>
        </p:txBody>
      </p:sp>
      <p:sp>
        <p:nvSpPr>
          <p:cNvPr id="6" name="TextBox 34">
            <a:extLst>
              <a:ext uri="{FF2B5EF4-FFF2-40B4-BE49-F238E27FC236}">
                <a16:creationId xmlns:a16="http://schemas.microsoft.com/office/drawing/2014/main" id="{97121F2F-67D3-B059-475B-8A8160605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2803" y="6381620"/>
            <a:ext cx="6456371" cy="96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ru-RU" sz="2000" dirty="0">
                <a:solidFill>
                  <a:schemeClr val="bg1"/>
                </a:solidFill>
                <a:latin typeface="Montserrat SemiBold" panose="00000700000000000000" pitchFamily="50" charset="-52"/>
              </a:rPr>
              <a:t>https://stackoverflow.com/questions/75347257/sat-algorithm-for-collision-detection-problem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2FAB96-17FC-0162-FCAD-084F7E578539}"/>
              </a:ext>
            </a:extLst>
          </p:cNvPr>
          <p:cNvSpPr/>
          <p:nvPr/>
        </p:nvSpPr>
        <p:spPr>
          <a:xfrm>
            <a:off x="10152876" y="7491600"/>
            <a:ext cx="1067574" cy="1329586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5749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59" b="2259"/>
          <a:stretch>
            <a:fillRect/>
          </a:stretch>
        </p:blipFill>
        <p:spPr>
          <a:xfrm>
            <a:off x="-2559050" y="-5715000"/>
            <a:ext cx="34929554" cy="19652992"/>
          </a:xfrm>
          <a:noFill/>
          <a:effectLst>
            <a:glow>
              <a:schemeClr val="accent1"/>
            </a:glow>
            <a:reflection endPos="0" dist="50800" dir="5400000" sy="-100000" algn="bl" rotWithShape="0"/>
          </a:effectLst>
        </p:spPr>
      </p:pic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07F400E3-1174-4E8C-B197-45AF62A729DF}"/>
              </a:ext>
            </a:extLst>
          </p:cNvPr>
          <p:cNvSpPr/>
          <p:nvPr/>
        </p:nvSpPr>
        <p:spPr>
          <a:xfrm>
            <a:off x="911225" y="3657600"/>
            <a:ext cx="22555200" cy="6705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E1205-C016-4E33-BAA0-6181DAB3EE00}"/>
              </a:ext>
            </a:extLst>
          </p:cNvPr>
          <p:cNvSpPr txBox="1"/>
          <p:nvPr/>
        </p:nvSpPr>
        <p:spPr>
          <a:xfrm>
            <a:off x="1746250" y="4724400"/>
            <a:ext cx="217201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5000" b="1" kern="100" spc="-300" dirty="0" smtClean="0">
                <a:solidFill>
                  <a:schemeClr val="bg1"/>
                </a:solidFill>
                <a:latin typeface="Montserrat" panose="00000500000000000000" pitchFamily="50" charset="-52"/>
              </a:rPr>
              <a:t>THANK YOU FOR YOUR ATTENTION</a:t>
            </a:r>
            <a:endParaRPr lang="ru-RU" sz="15000" b="1" kern="100" spc="-300" dirty="0">
              <a:solidFill>
                <a:schemeClr val="bg1"/>
              </a:solidFill>
              <a:latin typeface="Montserrat" panose="000005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021098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9D4CEF4-2D66-4FA0-9922-9872A9B69E1E}"/>
              </a:ext>
            </a:extLst>
          </p:cNvPr>
          <p:cNvGrpSpPr/>
          <p:nvPr/>
        </p:nvGrpSpPr>
        <p:grpSpPr>
          <a:xfrm>
            <a:off x="1063625" y="1371600"/>
            <a:ext cx="9525000" cy="1143000"/>
            <a:chOff x="911225" y="1371600"/>
            <a:chExt cx="9525000" cy="11430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90BB62-D5DC-4B6C-8EF8-CB683E3B6211}"/>
                </a:ext>
              </a:extLst>
            </p:cNvPr>
            <p:cNvSpPr txBox="1"/>
            <p:nvPr/>
          </p:nvSpPr>
          <p:spPr>
            <a:xfrm>
              <a:off x="911225" y="1371600"/>
              <a:ext cx="9525000" cy="1083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8000" b="1" kern="100" dirty="0" smtClean="0">
                  <a:solidFill>
                    <a:schemeClr val="tx2"/>
                  </a:solidFill>
                  <a:latin typeface="Antonio" panose="02000503000000000000" pitchFamily="2" charset="0"/>
                </a:rPr>
                <a:t>THE CONTENT</a:t>
              </a:r>
              <a:endParaRPr lang="ru-RU" sz="8000" b="1" kern="100" dirty="0">
                <a:solidFill>
                  <a:schemeClr val="accent1"/>
                </a:solidFill>
                <a:latin typeface="Montserrat" panose="00000500000000000000" pitchFamily="50" charset="-52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4CAB0E4-B7D0-4E20-9980-AE8B55C21BFE}"/>
                </a:ext>
              </a:extLst>
            </p:cNvPr>
            <p:cNvCxnSpPr>
              <a:cxnSpLocks/>
            </p:cNvCxnSpPr>
            <p:nvPr/>
          </p:nvCxnSpPr>
          <p:spPr>
            <a:xfrm>
              <a:off x="1063625" y="2514600"/>
              <a:ext cx="7620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0F9CBF1-1051-487D-AC39-2D80F03E0832}"/>
              </a:ext>
            </a:extLst>
          </p:cNvPr>
          <p:cNvSpPr/>
          <p:nvPr/>
        </p:nvSpPr>
        <p:spPr>
          <a:xfrm>
            <a:off x="0" y="6096008"/>
            <a:ext cx="24377649" cy="7619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DBD96344-2627-40AF-A6E7-649227245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2225" y="9442862"/>
            <a:ext cx="6289675" cy="297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ru-RU" sz="2500" dirty="0" smtClean="0">
                <a:solidFill>
                  <a:schemeClr val="tx2"/>
                </a:solidFill>
                <a:latin typeface="Montserrat SemiBold" panose="00000700000000000000" pitchFamily="50" charset="-52"/>
              </a:rPr>
              <a:t>In the introductory part of the presentation, we will deal with the basic problems that should have been dealt with during the development of the project.</a:t>
            </a:r>
            <a:endParaRPr lang="en-US" altLang="ru-RU" sz="2500" dirty="0">
              <a:solidFill>
                <a:schemeClr val="tx2"/>
              </a:solidFill>
              <a:latin typeface="Montserrat SemiBold" panose="00000700000000000000" pitchFamily="50" charset="-52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52E3DA-E43F-4AD3-9067-3F95F71DA44A}"/>
              </a:ext>
            </a:extLst>
          </p:cNvPr>
          <p:cNvGrpSpPr/>
          <p:nvPr/>
        </p:nvGrpSpPr>
        <p:grpSpPr>
          <a:xfrm>
            <a:off x="1368425" y="3657600"/>
            <a:ext cx="4191000" cy="4648200"/>
            <a:chOff x="7429500" y="5334000"/>
            <a:chExt cx="4191000" cy="46482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17E2AC-23F5-4C37-A15A-E3B9EAECBC5F}"/>
                </a:ext>
              </a:extLst>
            </p:cNvPr>
            <p:cNvSpPr/>
            <p:nvPr/>
          </p:nvSpPr>
          <p:spPr>
            <a:xfrm>
              <a:off x="7429500" y="5791200"/>
              <a:ext cx="4191000" cy="4191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8BD0900E-5648-4DB0-8CD8-E9F5EAD85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0475" y="5334000"/>
              <a:ext cx="3740150" cy="3297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9pPr>
            </a:lstStyle>
            <a:p>
              <a:pPr algn="ctr">
                <a:lnSpc>
                  <a:spcPct val="190000"/>
                </a:lnSpc>
              </a:pPr>
              <a:r>
                <a:rPr lang="en-US" altLang="ru-RU" sz="14000" dirty="0">
                  <a:solidFill>
                    <a:schemeClr val="tx2"/>
                  </a:solidFill>
                  <a:latin typeface="Pe-icon-7-stroke" pitchFamily="2" charset="0"/>
                </a:rPr>
                <a:t></a:t>
              </a:r>
            </a:p>
          </p:txBody>
        </p:sp>
      </p:grpSp>
      <p:sp>
        <p:nvSpPr>
          <p:cNvPr id="13" name="TextBox 5">
            <a:extLst>
              <a:ext uri="{FF2B5EF4-FFF2-40B4-BE49-F238E27FC236}">
                <a16:creationId xmlns:a16="http://schemas.microsoft.com/office/drawing/2014/main" id="{4A60F623-B8E7-417D-AC0A-27FE07151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0" y="9442862"/>
            <a:ext cx="6289675" cy="233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ru-RU" sz="2500" dirty="0" smtClean="0">
                <a:solidFill>
                  <a:schemeClr val="tx2"/>
                </a:solidFill>
                <a:latin typeface="Montserrat SemiBold" panose="00000700000000000000" pitchFamily="50" charset="-52"/>
              </a:rPr>
              <a:t>We will further deal with the realization of the project and the way in which we solved the mentioned problems.</a:t>
            </a:r>
            <a:endParaRPr lang="en-US" altLang="ru-RU" sz="2500" dirty="0">
              <a:solidFill>
                <a:schemeClr val="tx2"/>
              </a:solidFill>
              <a:latin typeface="Montserrat SemiBold" panose="00000700000000000000" pitchFamily="50" charset="-52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4365A4-2AB0-4A1C-ABA3-1403FCF36192}"/>
              </a:ext>
            </a:extLst>
          </p:cNvPr>
          <p:cNvGrpSpPr/>
          <p:nvPr/>
        </p:nvGrpSpPr>
        <p:grpSpPr>
          <a:xfrm>
            <a:off x="9251950" y="3719988"/>
            <a:ext cx="4191000" cy="4585812"/>
            <a:chOff x="7429500" y="5396388"/>
            <a:chExt cx="4191000" cy="458581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2E128BA-681B-4D5E-92BA-03735C0582A3}"/>
                </a:ext>
              </a:extLst>
            </p:cNvPr>
            <p:cNvSpPr/>
            <p:nvPr/>
          </p:nvSpPr>
          <p:spPr>
            <a:xfrm>
              <a:off x="7429500" y="5791200"/>
              <a:ext cx="4191000" cy="4191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7">
              <a:extLst>
                <a:ext uri="{FF2B5EF4-FFF2-40B4-BE49-F238E27FC236}">
                  <a16:creationId xmlns:a16="http://schemas.microsoft.com/office/drawing/2014/main" id="{19143056-BC8B-43BA-8B86-F17C96F43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4925" y="5396388"/>
              <a:ext cx="3740150" cy="3525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9pPr>
            </a:lstStyle>
            <a:p>
              <a:pPr algn="ctr">
                <a:lnSpc>
                  <a:spcPct val="190000"/>
                </a:lnSpc>
              </a:pPr>
              <a:r>
                <a:rPr lang="en-US" altLang="ru-RU" sz="15000" dirty="0">
                  <a:solidFill>
                    <a:schemeClr val="tx2"/>
                  </a:solidFill>
                  <a:latin typeface="Pe-icon-7-stroke"/>
                </a:rPr>
                <a:t></a:t>
              </a:r>
            </a:p>
          </p:txBody>
        </p:sp>
      </p:grpSp>
      <p:sp>
        <p:nvSpPr>
          <p:cNvPr id="17" name="TextBox 5">
            <a:extLst>
              <a:ext uri="{FF2B5EF4-FFF2-40B4-BE49-F238E27FC236}">
                <a16:creationId xmlns:a16="http://schemas.microsoft.com/office/drawing/2014/main" id="{EAE2C87A-9C54-4FB8-B053-CD9335A15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4350" y="9442862"/>
            <a:ext cx="6289675" cy="175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ru-RU" sz="2500" dirty="0" smtClean="0">
                <a:solidFill>
                  <a:schemeClr val="tx2"/>
                </a:solidFill>
                <a:latin typeface="Montserrat SemiBold" panose="00000700000000000000" pitchFamily="50" charset="-52"/>
              </a:rPr>
              <a:t>At the end, we will present the project itself and solutions to the problems we came up with.</a:t>
            </a:r>
            <a:endParaRPr lang="en-US" altLang="ru-RU" sz="2500" dirty="0">
              <a:solidFill>
                <a:schemeClr val="tx2"/>
              </a:solidFill>
              <a:latin typeface="Montserrat SemiBold" panose="00000700000000000000" pitchFamily="50" charset="-52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79A431-75B3-4F4B-8BB9-A0F20BD52106}"/>
              </a:ext>
            </a:extLst>
          </p:cNvPr>
          <p:cNvGrpSpPr/>
          <p:nvPr/>
        </p:nvGrpSpPr>
        <p:grpSpPr>
          <a:xfrm>
            <a:off x="17100550" y="3719988"/>
            <a:ext cx="4191000" cy="4585812"/>
            <a:chOff x="7429500" y="5396388"/>
            <a:chExt cx="4191000" cy="458581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17D2AE-6FF2-4C20-BB9F-4CFB0D27D1D6}"/>
                </a:ext>
              </a:extLst>
            </p:cNvPr>
            <p:cNvSpPr/>
            <p:nvPr/>
          </p:nvSpPr>
          <p:spPr>
            <a:xfrm>
              <a:off x="7429500" y="5791200"/>
              <a:ext cx="4191000" cy="4191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7">
              <a:extLst>
                <a:ext uri="{FF2B5EF4-FFF2-40B4-BE49-F238E27FC236}">
                  <a16:creationId xmlns:a16="http://schemas.microsoft.com/office/drawing/2014/main" id="{C38837C4-818E-4BDF-86DE-A5C1D07BF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4925" y="5396388"/>
              <a:ext cx="3740150" cy="3525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9pPr>
            </a:lstStyle>
            <a:p>
              <a:pPr algn="ctr">
                <a:lnSpc>
                  <a:spcPct val="190000"/>
                </a:lnSpc>
              </a:pPr>
              <a:r>
                <a:rPr lang="en-US" altLang="ru-RU" sz="15000" dirty="0">
                  <a:solidFill>
                    <a:schemeClr val="tx2"/>
                  </a:solidFill>
                  <a:latin typeface="Pe-icon-7-stroke" pitchFamily="2" charset="0"/>
                </a:rPr>
                <a:t>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7204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029DBA-0C0F-4A6D-BA6E-B9A373B809C0}"/>
              </a:ext>
            </a:extLst>
          </p:cNvPr>
          <p:cNvSpPr/>
          <p:nvPr/>
        </p:nvSpPr>
        <p:spPr>
          <a:xfrm>
            <a:off x="-3176" y="0"/>
            <a:ext cx="24380825" cy="13754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A1AA1C-0451-4EA1-9179-7FFEC7371570}"/>
              </a:ext>
            </a:extLst>
          </p:cNvPr>
          <p:cNvGrpSpPr/>
          <p:nvPr/>
        </p:nvGrpSpPr>
        <p:grpSpPr>
          <a:xfrm>
            <a:off x="6739618" y="3200400"/>
            <a:ext cx="15509876" cy="5096090"/>
            <a:chOff x="907143" y="5470018"/>
            <a:chExt cx="15509876" cy="509609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279661-5F63-435E-84EE-A8D9D8578AAB}"/>
                </a:ext>
              </a:extLst>
            </p:cNvPr>
            <p:cNvGrpSpPr/>
            <p:nvPr/>
          </p:nvGrpSpPr>
          <p:grpSpPr>
            <a:xfrm>
              <a:off x="1063625" y="5470018"/>
              <a:ext cx="2667000" cy="1676400"/>
              <a:chOff x="1063625" y="536069"/>
              <a:chExt cx="2667000" cy="167640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5075C1-CECD-4CE9-A423-8D1DA3F6BFD6}"/>
                  </a:ext>
                </a:extLst>
              </p:cNvPr>
              <p:cNvSpPr txBox="1"/>
              <p:nvPr/>
            </p:nvSpPr>
            <p:spPr>
              <a:xfrm>
                <a:off x="1063625" y="536069"/>
                <a:ext cx="2667000" cy="1083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8000" b="1" kern="100" dirty="0">
                    <a:solidFill>
                      <a:schemeClr val="bg1"/>
                    </a:solidFill>
                    <a:latin typeface="Antonio" panose="02000503000000000000" pitchFamily="2" charset="0"/>
                  </a:rPr>
                  <a:t>0</a:t>
                </a:r>
                <a:r>
                  <a:rPr lang="sr-Latn-RS" sz="8000" b="1" kern="100" dirty="0">
                    <a:solidFill>
                      <a:schemeClr val="bg1"/>
                    </a:solidFill>
                    <a:latin typeface="Antonio" panose="02000503000000000000" pitchFamily="2" charset="0"/>
                  </a:rPr>
                  <a:t>1</a:t>
                </a:r>
                <a:r>
                  <a:rPr lang="en-US" sz="8000" b="1" kern="100" dirty="0">
                    <a:solidFill>
                      <a:schemeClr val="bg1"/>
                    </a:solidFill>
                    <a:latin typeface="Antonio" panose="02000503000000000000" pitchFamily="2" charset="0"/>
                  </a:rPr>
                  <a:t>.</a:t>
                </a:r>
                <a:endParaRPr lang="ru-RU" sz="8000" b="1" kern="100" dirty="0">
                  <a:solidFill>
                    <a:schemeClr val="bg1"/>
                  </a:solidFill>
                  <a:latin typeface="Montserrat" panose="00000500000000000000" pitchFamily="50" charset="-52"/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15FA3EE-1D06-426D-B27F-50A89CCF4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6025" y="2212469"/>
                <a:ext cx="2514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1EE57C-11FA-4355-A43E-1F440F1B0E7B}"/>
                </a:ext>
              </a:extLst>
            </p:cNvPr>
            <p:cNvSpPr txBox="1"/>
            <p:nvPr/>
          </p:nvSpPr>
          <p:spPr>
            <a:xfrm>
              <a:off x="907143" y="8011563"/>
              <a:ext cx="155098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0" b="1" kern="100" spc="-300" dirty="0" smtClean="0">
                  <a:solidFill>
                    <a:schemeClr val="bg1"/>
                  </a:solidFill>
                  <a:latin typeface="Montserrat" panose="00000500000000000000" pitchFamily="50" charset="-52"/>
                </a:rPr>
                <a:t>INTRODUCTION</a:t>
              </a:r>
              <a:r>
                <a:rPr lang="en-US" sz="20000" b="1" kern="100" spc="-300" dirty="0" smtClean="0">
                  <a:solidFill>
                    <a:schemeClr val="bg1"/>
                  </a:solidFill>
                  <a:latin typeface="Montserrat" panose="00000500000000000000" pitchFamily="50" charset="-52"/>
                </a:rPr>
                <a:t> </a:t>
              </a:r>
              <a:endParaRPr lang="ru-RU" sz="20000" b="1" kern="100" spc="-300" dirty="0">
                <a:solidFill>
                  <a:schemeClr val="bg1"/>
                </a:solidFill>
                <a:latin typeface="Montserrat" panose="00000500000000000000" pitchFamily="50" charset="-52"/>
              </a:endParaRPr>
            </a:p>
          </p:txBody>
        </p:sp>
      </p:grpSp>
      <p:sp>
        <p:nvSpPr>
          <p:cNvPr id="21" name="TextBox 7">
            <a:extLst>
              <a:ext uri="{FF2B5EF4-FFF2-40B4-BE49-F238E27FC236}">
                <a16:creationId xmlns:a16="http://schemas.microsoft.com/office/drawing/2014/main" id="{064B6E84-76AE-461F-8C95-F38B88CDE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025" y="3406691"/>
            <a:ext cx="2562225" cy="467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>
              <a:lnSpc>
                <a:spcPct val="190000"/>
              </a:lnSpc>
            </a:pPr>
            <a:r>
              <a:rPr lang="en-US" altLang="ru-RU" sz="20000" dirty="0" smtClean="0">
                <a:solidFill>
                  <a:schemeClr val="bg1"/>
                </a:solidFill>
                <a:latin typeface="Pe-icon-7-stroke" pitchFamily="2" charset="0"/>
              </a:rPr>
              <a:t></a:t>
            </a:r>
            <a:endParaRPr lang="en-US" altLang="ru-RU" sz="20000" dirty="0">
              <a:solidFill>
                <a:schemeClr val="bg1"/>
              </a:solidFill>
              <a:latin typeface="Pe-icon-7-stro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0384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D65DDD0-2E08-46A2-A10B-0EE91A8F0863}"/>
              </a:ext>
            </a:extLst>
          </p:cNvPr>
          <p:cNvSpPr/>
          <p:nvPr/>
        </p:nvSpPr>
        <p:spPr>
          <a:xfrm>
            <a:off x="0" y="6379194"/>
            <a:ext cx="24377648" cy="733680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58A4B0-B21D-468B-B1C2-D2AAE1CA8DFB}"/>
              </a:ext>
            </a:extLst>
          </p:cNvPr>
          <p:cNvGrpSpPr/>
          <p:nvPr/>
        </p:nvGrpSpPr>
        <p:grpSpPr>
          <a:xfrm>
            <a:off x="1063625" y="1371600"/>
            <a:ext cx="9525000" cy="1143000"/>
            <a:chOff x="911225" y="1371600"/>
            <a:chExt cx="9525000" cy="11430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D589C7F-868C-4AF5-A910-76DB6D4E5CF7}"/>
                </a:ext>
              </a:extLst>
            </p:cNvPr>
            <p:cNvSpPr txBox="1"/>
            <p:nvPr/>
          </p:nvSpPr>
          <p:spPr>
            <a:xfrm>
              <a:off x="911225" y="1371600"/>
              <a:ext cx="9525000" cy="1083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8000" b="1" kern="100" dirty="0" smtClean="0">
                  <a:solidFill>
                    <a:schemeClr val="tx2"/>
                  </a:solidFill>
                  <a:latin typeface="Antonio" panose="02000503000000000000" pitchFamily="2" charset="0"/>
                </a:rPr>
                <a:t>WHAT IS </a:t>
              </a:r>
              <a:r>
                <a:rPr lang="sr-Latn-RS" sz="8000" b="1" kern="100" dirty="0" smtClean="0">
                  <a:solidFill>
                    <a:schemeClr val="tx2"/>
                  </a:solidFill>
                  <a:latin typeface="Antonio" panose="02000503000000000000" pitchFamily="2" charset="0"/>
                </a:rPr>
                <a:t>FOREST </a:t>
              </a:r>
              <a:r>
                <a:rPr lang="sr-Latn-RS" sz="8000" b="1" kern="100" dirty="0">
                  <a:solidFill>
                    <a:schemeClr val="tx2"/>
                  </a:solidFill>
                  <a:latin typeface="Antonio" panose="02000503000000000000" pitchFamily="2" charset="0"/>
                </a:rPr>
                <a:t>RUNNER</a:t>
              </a:r>
              <a:endParaRPr lang="ru-RU" sz="8000" b="1" kern="100" dirty="0">
                <a:solidFill>
                  <a:schemeClr val="accent1"/>
                </a:solidFill>
                <a:latin typeface="Montserrat" panose="00000500000000000000" pitchFamily="50" charset="-52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91EF6B5-B10A-4F63-A0C8-C1CAF4A217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3625" y="2514600"/>
              <a:ext cx="8763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DDC5DD1-E2CD-4CFA-9016-A783B8AA7BF3}"/>
              </a:ext>
            </a:extLst>
          </p:cNvPr>
          <p:cNvSpPr/>
          <p:nvPr/>
        </p:nvSpPr>
        <p:spPr>
          <a:xfrm>
            <a:off x="1216025" y="10210800"/>
            <a:ext cx="220980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8FB1C-5B3A-4F63-8C4E-67948D2F5825}"/>
              </a:ext>
            </a:extLst>
          </p:cNvPr>
          <p:cNvSpPr/>
          <p:nvPr/>
        </p:nvSpPr>
        <p:spPr>
          <a:xfrm>
            <a:off x="4111625" y="10210800"/>
            <a:ext cx="19050000" cy="220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79514-24B3-4CEB-BBC1-839592FA5F97}"/>
              </a:ext>
            </a:extLst>
          </p:cNvPr>
          <p:cNvSpPr txBox="1"/>
          <p:nvPr/>
        </p:nvSpPr>
        <p:spPr>
          <a:xfrm>
            <a:off x="1216026" y="11069915"/>
            <a:ext cx="220980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0" baseline="30000">
                <a:solidFill>
                  <a:schemeClr val="tx2"/>
                </a:solidFill>
                <a:latin typeface="FontAwesome" pitchFamily="50" charset="0"/>
              </a:rPr>
              <a:t>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386F78-3CAE-4ECA-A18F-C30D7C39CEF2}"/>
              </a:ext>
            </a:extLst>
          </p:cNvPr>
          <p:cNvSpPr txBox="1"/>
          <p:nvPr/>
        </p:nvSpPr>
        <p:spPr>
          <a:xfrm>
            <a:off x="5407025" y="10934045"/>
            <a:ext cx="1722120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aseline="30000">
                <a:solidFill>
                  <a:schemeClr val="bg1"/>
                </a:solidFill>
                <a:latin typeface="Open Sans ExtraBold" panose="020B0906030804020204" pitchFamily="34" charset="0"/>
              </a:rPr>
              <a:t>SADIPISCING ELITESI PRAESENT ETES QUAM DIAMES MORBIS MALESUDA NISL EPSUM, EGET DIGNISSIM ESTUS MORONO PORTOS CORDO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DAD030F3-2496-4778-BF63-83C9609D0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3505200"/>
            <a:ext cx="11734800" cy="117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lnSpc>
                <a:spcPct val="150000"/>
              </a:lnSpc>
            </a:pPr>
            <a:r>
              <a:rPr lang="sr-Latn-RS" altLang="ru-RU" sz="2500" dirty="0">
                <a:solidFill>
                  <a:schemeClr val="tx2"/>
                </a:solidFill>
                <a:latin typeface="Montserrat SemiBold" panose="00000700000000000000" pitchFamily="50" charset="-52"/>
              </a:rPr>
              <a:t>Forest </a:t>
            </a:r>
            <a:r>
              <a:rPr lang="sr-Latn-RS" altLang="ru-RU" sz="2500" dirty="0" smtClean="0">
                <a:solidFill>
                  <a:schemeClr val="tx2"/>
                </a:solidFill>
                <a:latin typeface="Montserrat SemiBold" panose="00000700000000000000" pitchFamily="50" charset="-52"/>
              </a:rPr>
              <a:t>Runner</a:t>
            </a:r>
            <a:r>
              <a:rPr lang="en-US" altLang="ru-RU" sz="2500" dirty="0">
                <a:solidFill>
                  <a:schemeClr val="tx2"/>
                </a:solidFill>
                <a:latin typeface="Montserrat SemiBold" panose="00000700000000000000" pitchFamily="50" charset="-52"/>
              </a:rPr>
              <a:t> </a:t>
            </a:r>
            <a:r>
              <a:rPr lang="en-US" altLang="ru-RU" sz="2500" dirty="0" smtClean="0">
                <a:solidFill>
                  <a:schemeClr val="tx2"/>
                </a:solidFill>
                <a:latin typeface="Montserrat SemiBold" panose="00000700000000000000" pitchFamily="50" charset="-52"/>
              </a:rPr>
              <a:t>is a platformer game based on already existing Super Mario game.</a:t>
            </a:r>
            <a:endParaRPr lang="en-US" altLang="ru-RU" sz="2500" dirty="0">
              <a:solidFill>
                <a:schemeClr val="tx2"/>
              </a:solidFill>
              <a:latin typeface="Montserrat SemiBold" panose="00000700000000000000" pitchFamily="50" charset="-52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E68D37BF-BEDC-49F2-A9F8-A79460A8D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09550" y="3505200"/>
            <a:ext cx="10633075" cy="182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ru-RU" sz="2500" dirty="0" smtClean="0">
                <a:solidFill>
                  <a:schemeClr val="tx2"/>
                </a:solidFill>
                <a:latin typeface="Montserrat SemiBold" panose="00000700000000000000" pitchFamily="50" charset="-52"/>
              </a:rPr>
              <a:t>The goal of the game is to neutralize all enemies, collect as many gold coins as possible and collect the key that takes you to the next map.</a:t>
            </a:r>
            <a:endParaRPr lang="en-US" altLang="ru-RU" sz="2500" dirty="0">
              <a:solidFill>
                <a:schemeClr val="tx2"/>
              </a:solidFill>
              <a:latin typeface="Montserrat SemiBold" panose="00000700000000000000" pitchFamily="50" charset="-52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" r="4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082668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E8E8FFA2-5006-4A55-8DA4-5A09DC0F8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343400"/>
            <a:ext cx="6550025" cy="219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ru-RU" sz="2500" dirty="0" smtClean="0">
                <a:solidFill>
                  <a:schemeClr val="tx2"/>
                </a:solidFill>
                <a:latin typeface="Montserrat ExtraBold" panose="00000900000000000000" pitchFamily="50" charset="-52"/>
              </a:rPr>
              <a:t>PLAYER MOVEMENT</a:t>
            </a:r>
            <a:endParaRPr lang="en-US" altLang="ru-RU" sz="2500" dirty="0">
              <a:solidFill>
                <a:schemeClr val="tx2"/>
              </a:solidFill>
              <a:latin typeface="Montserrat ExtraBold" panose="00000900000000000000" pitchFamily="50" charset="-52"/>
            </a:endParaRPr>
          </a:p>
          <a:p>
            <a:pPr>
              <a:lnSpc>
                <a:spcPct val="150000"/>
              </a:lnSpc>
            </a:pPr>
            <a:endParaRPr lang="en-US" sz="1000" dirty="0">
              <a:solidFill>
                <a:schemeClr val="tx2"/>
              </a:solidFill>
              <a:latin typeface="Open Sans" panose="020B0606030504020204" pitchFamily="34" charset="0"/>
            </a:endParaRPr>
          </a:p>
          <a:p>
            <a:pPr lvl="0"/>
            <a:r>
              <a:rPr lang="en-US" altLang="ru-RU" sz="2800" dirty="0" smtClean="0">
                <a:solidFill>
                  <a:schemeClr val="tx2"/>
                </a:solidFill>
                <a:latin typeface="Open Sans" panose="020B0606030504020204" pitchFamily="34" charset="0"/>
              </a:rPr>
              <a:t>Allow the player to move around the map and stop </a:t>
            </a:r>
            <a:r>
              <a:rPr lang="en-US" altLang="ru-RU" sz="2800" dirty="0" smtClean="0">
                <a:solidFill>
                  <a:schemeClr val="tx2"/>
                </a:solidFill>
                <a:latin typeface="Open Sans" panose="020B0606030504020204" pitchFamily="34" charset="0"/>
              </a:rPr>
              <a:t>their movement when they hit a block.</a:t>
            </a:r>
            <a:endParaRPr lang="en-US" altLang="ru-RU" sz="2500" dirty="0">
              <a:solidFill>
                <a:schemeClr val="tx2"/>
              </a:solidFill>
              <a:latin typeface="Montserrat SemiBold" panose="00000700000000000000" pitchFamily="50" charset="-52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5F8570-1EBD-4255-B872-9BB95C973824}"/>
              </a:ext>
            </a:extLst>
          </p:cNvPr>
          <p:cNvGrpSpPr/>
          <p:nvPr/>
        </p:nvGrpSpPr>
        <p:grpSpPr>
          <a:xfrm>
            <a:off x="1063625" y="1371600"/>
            <a:ext cx="10744200" cy="1143000"/>
            <a:chOff x="1063625" y="1371600"/>
            <a:chExt cx="8477845" cy="1143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E30C1D-117A-40D2-9616-1C604AFFB780}"/>
                </a:ext>
              </a:extLst>
            </p:cNvPr>
            <p:cNvSpPr txBox="1"/>
            <p:nvPr/>
          </p:nvSpPr>
          <p:spPr>
            <a:xfrm>
              <a:off x="1063625" y="1371600"/>
              <a:ext cx="847784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8000" b="1" kern="100" dirty="0" smtClean="0">
                  <a:solidFill>
                    <a:schemeClr val="tx2"/>
                  </a:solidFill>
                  <a:latin typeface="Antonio" panose="02000503000000000000" pitchFamily="2" charset="0"/>
                </a:rPr>
                <a:t>PROBLEMS FOR PROCESSING</a:t>
              </a:r>
              <a:endParaRPr lang="ru-RU" sz="8000" b="1" kern="100" dirty="0">
                <a:solidFill>
                  <a:schemeClr val="accent1"/>
                </a:solidFill>
                <a:latin typeface="Montserrat" panose="00000500000000000000" pitchFamily="50" charset="-52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87526D7-D5C4-42D8-A125-92F4F1D140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6025" y="2514600"/>
              <a:ext cx="820519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5">
            <a:extLst>
              <a:ext uri="{FF2B5EF4-FFF2-40B4-BE49-F238E27FC236}">
                <a16:creationId xmlns:a16="http://schemas.microsoft.com/office/drawing/2014/main" id="{72346DB4-742F-4FBB-8144-D43E19CF9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7172221"/>
            <a:ext cx="6550025" cy="262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ru-RU" sz="2500" dirty="0" smtClean="0">
                <a:solidFill>
                  <a:schemeClr val="tx2"/>
                </a:solidFill>
                <a:latin typeface="Montserrat ExtraBold" panose="00000900000000000000" pitchFamily="50" charset="-52"/>
              </a:rPr>
              <a:t>BALL MOVEMENT</a:t>
            </a:r>
            <a:endParaRPr lang="en-US" altLang="ru-RU" sz="2500" dirty="0">
              <a:solidFill>
                <a:schemeClr val="tx2"/>
              </a:solidFill>
              <a:latin typeface="Montserrat ExtraBold" panose="00000900000000000000" pitchFamily="50" charset="-52"/>
            </a:endParaRPr>
          </a:p>
          <a:p>
            <a:pPr>
              <a:lnSpc>
                <a:spcPct val="150000"/>
              </a:lnSpc>
            </a:pPr>
            <a:endParaRPr lang="en-US" sz="1000" dirty="0">
              <a:solidFill>
                <a:schemeClr val="tx2"/>
              </a:solidFill>
              <a:latin typeface="Open Sans" panose="020B0606030504020204" pitchFamily="34" charset="0"/>
            </a:endParaRPr>
          </a:p>
          <a:p>
            <a:pPr lvl="0"/>
            <a:r>
              <a:rPr lang="en-US" sz="2800" dirty="0" smtClean="0">
                <a:solidFill>
                  <a:schemeClr val="tx2"/>
                </a:solidFill>
                <a:latin typeface="Open Sans" panose="020B0606030504020204" pitchFamily="34" charset="0"/>
              </a:rPr>
              <a:t>The ball should have an ascending – descending trajectory and its movement should be regulated when it comes into contact with the surface.</a:t>
            </a:r>
            <a:endParaRPr lang="en-US" altLang="ru-RU" sz="2500" dirty="0">
              <a:solidFill>
                <a:schemeClr val="tx2"/>
              </a:solidFill>
              <a:latin typeface="Montserrat SemiBold" panose="00000700000000000000" pitchFamily="50" charset="-52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EDE4C458-4DAD-4A02-92A1-FD750211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0077242"/>
            <a:ext cx="6550025" cy="219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ru-RU" sz="2500" dirty="0" smtClean="0">
                <a:solidFill>
                  <a:schemeClr val="tx2"/>
                </a:solidFill>
                <a:latin typeface="Montserrat ExtraBold" panose="00000900000000000000" pitchFamily="50" charset="-52"/>
              </a:rPr>
              <a:t>BALL ROTATION</a:t>
            </a:r>
            <a:endParaRPr lang="en-US" altLang="ru-RU" sz="2500" dirty="0">
              <a:solidFill>
                <a:schemeClr val="tx2"/>
              </a:solidFill>
              <a:latin typeface="Montserrat ExtraBold" panose="00000900000000000000" pitchFamily="50" charset="-52"/>
            </a:endParaRPr>
          </a:p>
          <a:p>
            <a:pPr>
              <a:lnSpc>
                <a:spcPct val="150000"/>
              </a:lnSpc>
            </a:pPr>
            <a:endParaRPr lang="en-US" sz="1000" dirty="0">
              <a:solidFill>
                <a:schemeClr val="tx2"/>
              </a:solidFill>
              <a:latin typeface="Open Sans" panose="020B0606030504020204" pitchFamily="34" charset="0"/>
            </a:endParaRPr>
          </a:p>
          <a:p>
            <a:pPr lvl="0"/>
            <a:r>
              <a:rPr lang="en-US" sz="2800" dirty="0" smtClean="0">
                <a:solidFill>
                  <a:schemeClr val="tx2"/>
                </a:solidFill>
                <a:latin typeface="Open Sans" panose="020B0606030504020204" pitchFamily="34" charset="0"/>
              </a:rPr>
              <a:t>When the ball moves, it has its own rotation based on which it bounces off the surface.</a:t>
            </a:r>
            <a:endParaRPr lang="en-US" altLang="ru-RU" sz="2500" dirty="0">
              <a:solidFill>
                <a:schemeClr val="tx2"/>
              </a:solidFill>
              <a:latin typeface="Montserrat SemiBold" panose="00000700000000000000" pitchFamily="50" charset="-52"/>
            </a:endParaRP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DF2FE96D-08D2-4A2C-97DB-4C9656ED3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4800" y="3869205"/>
            <a:ext cx="6550025" cy="305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ru-RU" sz="2500" dirty="0" smtClean="0">
                <a:solidFill>
                  <a:schemeClr val="tx2"/>
                </a:solidFill>
                <a:latin typeface="Montserrat ExtraBold" panose="00000900000000000000" pitchFamily="50" charset="-52"/>
              </a:rPr>
              <a:t>PLAYER – ENEMY COLLISION</a:t>
            </a:r>
            <a:endParaRPr lang="en-US" altLang="ru-RU" sz="2500" dirty="0">
              <a:solidFill>
                <a:schemeClr val="tx2"/>
              </a:solidFill>
              <a:latin typeface="Montserrat ExtraBold" panose="00000900000000000000" pitchFamily="50" charset="-52"/>
            </a:endParaRPr>
          </a:p>
          <a:p>
            <a:pPr>
              <a:lnSpc>
                <a:spcPct val="150000"/>
              </a:lnSpc>
            </a:pPr>
            <a:endParaRPr lang="en-US" sz="1000" dirty="0">
              <a:solidFill>
                <a:schemeClr val="tx2"/>
              </a:solidFill>
              <a:latin typeface="Open Sans" panose="020B0606030504020204" pitchFamily="34" charset="0"/>
            </a:endParaRPr>
          </a:p>
          <a:p>
            <a:pPr lvl="0"/>
            <a:r>
              <a:rPr lang="en-US" sz="2800" dirty="0" smtClean="0">
                <a:solidFill>
                  <a:schemeClr val="tx2"/>
                </a:solidFill>
                <a:latin typeface="Open Sans" panose="020B0606030504020204" pitchFamily="34" charset="0"/>
              </a:rPr>
              <a:t>When detecting a collision between the player and the enemy, it is necessary to return the player to starting position and remove 1 life from him</a:t>
            </a:r>
            <a:endParaRPr lang="en-US" altLang="ru-RU" sz="2500" dirty="0">
              <a:solidFill>
                <a:schemeClr val="tx2"/>
              </a:solidFill>
              <a:latin typeface="Montserrat SemiBold" panose="00000700000000000000" pitchFamily="50" charset="-52"/>
            </a:endParaRPr>
          </a:p>
        </p:txBody>
      </p:sp>
      <p:sp>
        <p:nvSpPr>
          <p:cNvPr id="22" name="TextBox 5">
            <a:extLst>
              <a:ext uri="{FF2B5EF4-FFF2-40B4-BE49-F238E27FC236}">
                <a16:creationId xmlns:a16="http://schemas.microsoft.com/office/drawing/2014/main" id="{DC36E74C-B251-4048-9552-C20E24AA4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4800" y="7172221"/>
            <a:ext cx="6550025" cy="219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ru-RU" sz="2500" dirty="0" smtClean="0">
                <a:solidFill>
                  <a:schemeClr val="tx2"/>
                </a:solidFill>
                <a:latin typeface="Montserrat ExtraBold" panose="00000900000000000000" pitchFamily="50" charset="-52"/>
              </a:rPr>
              <a:t>KILLING THE ENEMY</a:t>
            </a:r>
            <a:endParaRPr lang="en-US" altLang="ru-RU" sz="2500" dirty="0">
              <a:solidFill>
                <a:schemeClr val="tx2"/>
              </a:solidFill>
              <a:latin typeface="Montserrat ExtraBold" panose="00000900000000000000" pitchFamily="50" charset="-52"/>
            </a:endParaRPr>
          </a:p>
          <a:p>
            <a:pPr>
              <a:lnSpc>
                <a:spcPct val="150000"/>
              </a:lnSpc>
            </a:pPr>
            <a:endParaRPr lang="en-US" sz="1000" dirty="0">
              <a:solidFill>
                <a:schemeClr val="tx2"/>
              </a:solidFill>
              <a:latin typeface="Open Sans" panose="020B0606030504020204" pitchFamily="34" charset="0"/>
            </a:endParaRPr>
          </a:p>
          <a:p>
            <a:pPr lvl="0"/>
            <a:r>
              <a:rPr lang="en-US" sz="2800" dirty="0" smtClean="0">
                <a:solidFill>
                  <a:schemeClr val="tx2"/>
                </a:solidFill>
                <a:latin typeface="Open Sans" panose="020B0606030504020204" pitchFamily="34" charset="0"/>
              </a:rPr>
              <a:t>When detecting a collision between the ball and the enemy, it is necessary to delete that enemy from the map.</a:t>
            </a:r>
            <a:endParaRPr lang="en-US" altLang="ru-RU" sz="2500" dirty="0">
              <a:solidFill>
                <a:schemeClr val="tx2"/>
              </a:solidFill>
              <a:latin typeface="Montserrat SemiBold" panose="00000700000000000000" pitchFamily="50" charset="-52"/>
            </a:endParaRPr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E75C7BFA-1BB5-4FF6-B177-CDB8AB39E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4800" y="9861798"/>
            <a:ext cx="6550025" cy="262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ru-RU" sz="2500" dirty="0" smtClean="0">
                <a:solidFill>
                  <a:schemeClr val="tx2"/>
                </a:solidFill>
                <a:latin typeface="Montserrat ExtraBold" panose="00000900000000000000" pitchFamily="50" charset="-52"/>
              </a:rPr>
              <a:t>COLLECTING OBJECTS</a:t>
            </a:r>
            <a:endParaRPr lang="en-US" altLang="ru-RU" sz="2500" dirty="0">
              <a:solidFill>
                <a:schemeClr val="tx2"/>
              </a:solidFill>
              <a:latin typeface="Montserrat ExtraBold" panose="00000900000000000000" pitchFamily="50" charset="-52"/>
            </a:endParaRPr>
          </a:p>
          <a:p>
            <a:pPr>
              <a:lnSpc>
                <a:spcPct val="150000"/>
              </a:lnSpc>
            </a:pPr>
            <a:endParaRPr lang="en-US" sz="1000" dirty="0">
              <a:solidFill>
                <a:schemeClr val="tx2"/>
              </a:solidFill>
              <a:latin typeface="Open Sans" panose="020B0606030504020204" pitchFamily="34" charset="0"/>
            </a:endParaRPr>
          </a:p>
          <a:p>
            <a:pPr lvl="0"/>
            <a:r>
              <a:rPr lang="en-US" sz="2800" dirty="0" smtClean="0">
                <a:solidFill>
                  <a:schemeClr val="tx2"/>
                </a:solidFill>
                <a:latin typeface="Open Sans" panose="020B0606030504020204" pitchFamily="34" charset="0"/>
              </a:rPr>
              <a:t>When the player comes into contact with one of the objects that he can pick up, a certain benefit that object carries is added to him.</a:t>
            </a:r>
            <a:endParaRPr lang="en-US" altLang="ru-RU" sz="2500" dirty="0">
              <a:solidFill>
                <a:schemeClr val="tx2"/>
              </a:solidFill>
              <a:latin typeface="Montserrat SemiBold" panose="00000700000000000000" pitchFamily="50" charset="-5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883E5B-F8C4-9DE0-7668-0969F2112C00}"/>
              </a:ext>
            </a:extLst>
          </p:cNvPr>
          <p:cNvSpPr/>
          <p:nvPr/>
        </p:nvSpPr>
        <p:spPr>
          <a:xfrm>
            <a:off x="1702772" y="4580175"/>
            <a:ext cx="1570653" cy="1956134"/>
          </a:xfrm>
          <a:prstGeom prst="rect">
            <a:avLst/>
          </a:prstGeom>
          <a:noFill/>
          <a:ln w="127000">
            <a:solidFill>
              <a:srgbClr val="5B9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4909F3-D6D6-6C91-96C9-5B0F4044BCA3}"/>
              </a:ext>
            </a:extLst>
          </p:cNvPr>
          <p:cNvSpPr/>
          <p:nvPr/>
        </p:nvSpPr>
        <p:spPr>
          <a:xfrm>
            <a:off x="1699597" y="7408995"/>
            <a:ext cx="1570653" cy="1956134"/>
          </a:xfrm>
          <a:prstGeom prst="rect">
            <a:avLst/>
          </a:prstGeom>
          <a:noFill/>
          <a:ln w="127000">
            <a:solidFill>
              <a:srgbClr val="5B9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3B284-AB0D-764E-C1FC-0ECC9FDAD903}"/>
              </a:ext>
            </a:extLst>
          </p:cNvPr>
          <p:cNvSpPr/>
          <p:nvPr/>
        </p:nvSpPr>
        <p:spPr>
          <a:xfrm>
            <a:off x="1699597" y="10195629"/>
            <a:ext cx="1570653" cy="1956134"/>
          </a:xfrm>
          <a:prstGeom prst="rect">
            <a:avLst/>
          </a:prstGeom>
          <a:noFill/>
          <a:ln w="127000">
            <a:solidFill>
              <a:srgbClr val="5B9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CBAA03-69F2-88D3-F145-DBDEEFE43901}"/>
              </a:ext>
            </a:extLst>
          </p:cNvPr>
          <p:cNvSpPr/>
          <p:nvPr/>
        </p:nvSpPr>
        <p:spPr>
          <a:xfrm>
            <a:off x="13335000" y="4580175"/>
            <a:ext cx="1570653" cy="1956134"/>
          </a:xfrm>
          <a:prstGeom prst="rect">
            <a:avLst/>
          </a:prstGeom>
          <a:noFill/>
          <a:ln w="127000">
            <a:solidFill>
              <a:srgbClr val="5B9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5B0E2-7B40-1254-6628-93DA8702B0FF}"/>
              </a:ext>
            </a:extLst>
          </p:cNvPr>
          <p:cNvSpPr/>
          <p:nvPr/>
        </p:nvSpPr>
        <p:spPr>
          <a:xfrm>
            <a:off x="13331825" y="7408995"/>
            <a:ext cx="1570653" cy="1956134"/>
          </a:xfrm>
          <a:prstGeom prst="rect">
            <a:avLst/>
          </a:prstGeom>
          <a:noFill/>
          <a:ln w="127000">
            <a:solidFill>
              <a:srgbClr val="5B9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0D286E-A5C9-762D-D9F5-F6759CEC0E94}"/>
              </a:ext>
            </a:extLst>
          </p:cNvPr>
          <p:cNvSpPr/>
          <p:nvPr/>
        </p:nvSpPr>
        <p:spPr>
          <a:xfrm>
            <a:off x="13331825" y="10195629"/>
            <a:ext cx="1570653" cy="1956134"/>
          </a:xfrm>
          <a:prstGeom prst="rect">
            <a:avLst/>
          </a:prstGeom>
          <a:noFill/>
          <a:ln w="127000">
            <a:solidFill>
              <a:srgbClr val="5B9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2620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029DBA-0C0F-4A6D-BA6E-B9A373B809C0}"/>
              </a:ext>
            </a:extLst>
          </p:cNvPr>
          <p:cNvSpPr/>
          <p:nvPr/>
        </p:nvSpPr>
        <p:spPr>
          <a:xfrm>
            <a:off x="-3176" y="0"/>
            <a:ext cx="24380825" cy="13754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A1AA1C-0451-4EA1-9179-7FFEC7371570}"/>
              </a:ext>
            </a:extLst>
          </p:cNvPr>
          <p:cNvGrpSpPr/>
          <p:nvPr/>
        </p:nvGrpSpPr>
        <p:grpSpPr>
          <a:xfrm>
            <a:off x="6775450" y="3200400"/>
            <a:ext cx="15509876" cy="5755731"/>
            <a:chOff x="942975" y="5470018"/>
            <a:chExt cx="15509876" cy="57557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279661-5F63-435E-84EE-A8D9D8578AAB}"/>
                </a:ext>
              </a:extLst>
            </p:cNvPr>
            <p:cNvGrpSpPr/>
            <p:nvPr/>
          </p:nvGrpSpPr>
          <p:grpSpPr>
            <a:xfrm>
              <a:off x="1063625" y="5470018"/>
              <a:ext cx="2667000" cy="1676400"/>
              <a:chOff x="1063625" y="536069"/>
              <a:chExt cx="2667000" cy="167640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5075C1-CECD-4CE9-A423-8D1DA3F6BFD6}"/>
                  </a:ext>
                </a:extLst>
              </p:cNvPr>
              <p:cNvSpPr txBox="1"/>
              <p:nvPr/>
            </p:nvSpPr>
            <p:spPr>
              <a:xfrm>
                <a:off x="1063625" y="536069"/>
                <a:ext cx="2667000" cy="1083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8000" b="1" kern="100" dirty="0">
                    <a:solidFill>
                      <a:schemeClr val="bg1"/>
                    </a:solidFill>
                    <a:latin typeface="Antonio" panose="02000503000000000000" pitchFamily="2" charset="0"/>
                  </a:rPr>
                  <a:t>0</a:t>
                </a:r>
                <a:r>
                  <a:rPr lang="sr-Latn-RS" sz="8000" b="1" kern="100" dirty="0">
                    <a:solidFill>
                      <a:schemeClr val="bg1"/>
                    </a:solidFill>
                    <a:latin typeface="Antonio" panose="02000503000000000000" pitchFamily="2" charset="0"/>
                  </a:rPr>
                  <a:t>2</a:t>
                </a:r>
                <a:r>
                  <a:rPr lang="en-US" sz="8000" b="1" kern="100" dirty="0">
                    <a:solidFill>
                      <a:schemeClr val="bg1"/>
                    </a:solidFill>
                    <a:latin typeface="Antonio" panose="02000503000000000000" pitchFamily="2" charset="0"/>
                  </a:rPr>
                  <a:t>.</a:t>
                </a:r>
                <a:endParaRPr lang="ru-RU" sz="8000" b="1" kern="100" dirty="0">
                  <a:solidFill>
                    <a:schemeClr val="bg1"/>
                  </a:solidFill>
                  <a:latin typeface="Montserrat" panose="00000500000000000000" pitchFamily="50" charset="-52"/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15FA3EE-1D06-426D-B27F-50A89CCF4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6025" y="2212469"/>
                <a:ext cx="2514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1EE57C-11FA-4355-A43E-1F440F1B0E7B}"/>
                </a:ext>
              </a:extLst>
            </p:cNvPr>
            <p:cNvSpPr txBox="1"/>
            <p:nvPr/>
          </p:nvSpPr>
          <p:spPr>
            <a:xfrm>
              <a:off x="942975" y="7440097"/>
              <a:ext cx="15509876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5000" b="1" kern="100" spc="-300" dirty="0" smtClean="0">
                  <a:solidFill>
                    <a:schemeClr val="bg1"/>
                  </a:solidFill>
                  <a:latin typeface="Montserrat" panose="00000500000000000000" pitchFamily="50" charset="-52"/>
                </a:rPr>
                <a:t>PROJECT</a:t>
              </a:r>
              <a:br>
                <a:rPr lang="en-US" sz="15000" b="1" kern="100" spc="-300" dirty="0" smtClean="0">
                  <a:solidFill>
                    <a:schemeClr val="bg1"/>
                  </a:solidFill>
                  <a:latin typeface="Montserrat" panose="00000500000000000000" pitchFamily="50" charset="-52"/>
                </a:rPr>
              </a:br>
              <a:r>
                <a:rPr lang="en-US" sz="15000" b="1" kern="100" spc="-300" dirty="0" smtClean="0">
                  <a:solidFill>
                    <a:schemeClr val="bg1"/>
                  </a:solidFill>
                  <a:latin typeface="Montserrat" panose="00000500000000000000" pitchFamily="50" charset="-52"/>
                </a:rPr>
                <a:t>DEVELOPMENT</a:t>
              </a:r>
              <a:endParaRPr lang="ru-RU" sz="15000" b="1" kern="100" spc="-300" dirty="0">
                <a:solidFill>
                  <a:schemeClr val="bg1"/>
                </a:solidFill>
                <a:latin typeface="Montserrat" panose="00000500000000000000" pitchFamily="50" charset="-52"/>
              </a:endParaRPr>
            </a:p>
          </p:txBody>
        </p:sp>
      </p:grpSp>
      <p:sp>
        <p:nvSpPr>
          <p:cNvPr id="21" name="TextBox 7">
            <a:extLst>
              <a:ext uri="{FF2B5EF4-FFF2-40B4-BE49-F238E27FC236}">
                <a16:creationId xmlns:a16="http://schemas.microsoft.com/office/drawing/2014/main" id="{064B6E84-76AE-461F-8C95-F38B88CDE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025" y="3406691"/>
            <a:ext cx="2562225" cy="467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>
              <a:lnSpc>
                <a:spcPct val="190000"/>
              </a:lnSpc>
            </a:pPr>
            <a:r>
              <a:rPr lang="en-US" altLang="ru-RU" sz="20000" dirty="0">
                <a:solidFill>
                  <a:schemeClr val="bg1"/>
                </a:solidFill>
                <a:latin typeface="Pe-icon-7-stroke" pitchFamily="2" charset="0"/>
              </a:rPr>
              <a:t></a:t>
            </a:r>
          </a:p>
        </p:txBody>
      </p:sp>
    </p:spTree>
    <p:extLst>
      <p:ext uri="{BB962C8B-B14F-4D97-AF65-F5344CB8AC3E}">
        <p14:creationId xmlns:p14="http://schemas.microsoft.com/office/powerpoint/2010/main" val="5104869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647585-27B4-4353-833B-7D2E2DC47FEA}"/>
              </a:ext>
            </a:extLst>
          </p:cNvPr>
          <p:cNvGrpSpPr/>
          <p:nvPr/>
        </p:nvGrpSpPr>
        <p:grpSpPr>
          <a:xfrm>
            <a:off x="1063625" y="1371600"/>
            <a:ext cx="9525000" cy="1143000"/>
            <a:chOff x="911225" y="1371600"/>
            <a:chExt cx="9525000" cy="11430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7F2D68C-722F-4704-846B-3774E795D673}"/>
                </a:ext>
              </a:extLst>
            </p:cNvPr>
            <p:cNvSpPr txBox="1"/>
            <p:nvPr/>
          </p:nvSpPr>
          <p:spPr>
            <a:xfrm>
              <a:off x="911225" y="1371600"/>
              <a:ext cx="9525000" cy="1083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8000" b="1" kern="100" dirty="0" smtClean="0">
                  <a:solidFill>
                    <a:schemeClr val="tx2"/>
                  </a:solidFill>
                  <a:latin typeface="Antonio" panose="02000503000000000000" pitchFamily="2" charset="0"/>
                </a:rPr>
                <a:t>IMPLEMENTED METHODS</a:t>
              </a:r>
              <a:endParaRPr lang="ru-RU" sz="8000" b="1" kern="100" dirty="0">
                <a:solidFill>
                  <a:schemeClr val="accent1"/>
                </a:solidFill>
                <a:latin typeface="Montserrat" panose="00000500000000000000" pitchFamily="50" charset="-52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966B9EB-AB15-437A-BE35-A04B69704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63625" y="2514600"/>
              <a:ext cx="84582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E331362-26B5-45C8-A0FF-E5376F0A27E0}"/>
              </a:ext>
            </a:extLst>
          </p:cNvPr>
          <p:cNvSpPr/>
          <p:nvPr/>
        </p:nvSpPr>
        <p:spPr>
          <a:xfrm>
            <a:off x="11884025" y="1181100"/>
            <a:ext cx="11353800" cy="11353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547695-EBE9-4F91-8866-AAA2CBD07A2C}"/>
              </a:ext>
            </a:extLst>
          </p:cNvPr>
          <p:cNvCxnSpPr>
            <a:cxnSpLocks/>
          </p:cNvCxnSpPr>
          <p:nvPr/>
        </p:nvCxnSpPr>
        <p:spPr>
          <a:xfrm>
            <a:off x="12874625" y="6858000"/>
            <a:ext cx="9372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1F427A-FF73-4E2C-B571-B73B31CB22A7}"/>
              </a:ext>
            </a:extLst>
          </p:cNvPr>
          <p:cNvCxnSpPr>
            <a:cxnSpLocks/>
          </p:cNvCxnSpPr>
          <p:nvPr/>
        </p:nvCxnSpPr>
        <p:spPr>
          <a:xfrm flipV="1">
            <a:off x="17560925" y="1981200"/>
            <a:ext cx="0" cy="3981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EAAE-B568-4C86-8B5C-5BA5B147C64C}"/>
              </a:ext>
            </a:extLst>
          </p:cNvPr>
          <p:cNvCxnSpPr>
            <a:cxnSpLocks/>
          </p:cNvCxnSpPr>
          <p:nvPr/>
        </p:nvCxnSpPr>
        <p:spPr>
          <a:xfrm flipV="1">
            <a:off x="17560925" y="7696200"/>
            <a:ext cx="0" cy="3981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17A306-EDC9-485B-82DE-40F91B0643D5}"/>
              </a:ext>
            </a:extLst>
          </p:cNvPr>
          <p:cNvGrpSpPr/>
          <p:nvPr/>
        </p:nvGrpSpPr>
        <p:grpSpPr>
          <a:xfrm>
            <a:off x="12646025" y="2899836"/>
            <a:ext cx="4190995" cy="2711322"/>
            <a:chOff x="12722230" y="2899836"/>
            <a:chExt cx="4190995" cy="2711322"/>
          </a:xfrm>
        </p:grpSpPr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5DD38086-05E7-40C0-B3A0-F1FA2307D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84225" y="2899836"/>
              <a:ext cx="2666997" cy="163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9pPr>
            </a:lstStyle>
            <a:p>
              <a:pPr algn="ctr"/>
              <a:endParaRPr lang="en-GB" sz="15000" baseline="30000" dirty="0">
                <a:solidFill>
                  <a:schemeClr val="bg1"/>
                </a:solidFill>
                <a:latin typeface="FontAwesome" pitchFamily="50" charset="0"/>
              </a:endParaRPr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FDADDD27-0237-4587-B8FA-91CA27A20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2230" y="4267200"/>
              <a:ext cx="4190995" cy="1343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9pPr>
            </a:lstStyle>
            <a:p>
              <a:pPr algn="ctr"/>
              <a:r>
                <a:rPr lang="sr-Latn-RS" sz="4200" b="1" baseline="30000" dirty="0">
                  <a:solidFill>
                    <a:schemeClr val="bg1"/>
                  </a:solidFill>
                  <a:latin typeface="Montserrat" panose="00000500000000000000" pitchFamily="50" charset="-52"/>
                </a:rPr>
                <a:t>RK4 </a:t>
              </a:r>
              <a:r>
                <a:rPr lang="en-US" sz="4200" b="1" baseline="30000" dirty="0" smtClean="0">
                  <a:solidFill>
                    <a:schemeClr val="bg1"/>
                  </a:solidFill>
                  <a:latin typeface="Montserrat" panose="00000500000000000000" pitchFamily="50" charset="-52"/>
                </a:rPr>
                <a:t>METHOD</a:t>
              </a:r>
              <a:endParaRPr lang="en-GB" sz="4200" b="1" baseline="30000" dirty="0">
                <a:solidFill>
                  <a:schemeClr val="bg1"/>
                </a:solidFill>
                <a:latin typeface="Montserrat" panose="00000500000000000000" pitchFamily="50" charset="-52"/>
              </a:endParaRPr>
            </a:p>
            <a:p>
              <a:pPr algn="ctr"/>
              <a:endParaRPr lang="pt-BR" sz="1000" baseline="30000" dirty="0">
                <a:solidFill>
                  <a:schemeClr val="bg1"/>
                </a:solidFill>
                <a:latin typeface="Montserrat" panose="00000500000000000000" pitchFamily="50" charset="-52"/>
              </a:endParaRPr>
            </a:p>
            <a:p>
              <a:pPr algn="ctr"/>
              <a:r>
                <a:rPr lang="en-US" sz="3500" baseline="30000" dirty="0" smtClean="0">
                  <a:solidFill>
                    <a:schemeClr val="bg1"/>
                  </a:solidFill>
                  <a:latin typeface="Montserrat" panose="00000500000000000000" pitchFamily="50" charset="-52"/>
                </a:rPr>
                <a:t>Movement of player and ball across the map.</a:t>
              </a:r>
              <a:endParaRPr lang="pt-BR" sz="3500" baseline="30000" dirty="0">
                <a:solidFill>
                  <a:schemeClr val="bg1"/>
                </a:solidFill>
                <a:latin typeface="Montserrat" panose="00000500000000000000" pitchFamily="50" charset="-52"/>
              </a:endParaRPr>
            </a:p>
          </p:txBody>
        </p:sp>
      </p:grpSp>
      <p:sp>
        <p:nvSpPr>
          <p:cNvPr id="21" name="TextBox 5">
            <a:extLst>
              <a:ext uri="{FF2B5EF4-FFF2-40B4-BE49-F238E27FC236}">
                <a16:creationId xmlns:a16="http://schemas.microsoft.com/office/drawing/2014/main" id="{F289733D-6947-41DD-AD59-3FAE3AE63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8630" y="4267200"/>
            <a:ext cx="4190995" cy="231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/>
            <a:r>
              <a:rPr lang="en-US" sz="4200" b="1" baseline="30000" dirty="0" smtClean="0">
                <a:solidFill>
                  <a:schemeClr val="bg1"/>
                </a:solidFill>
                <a:latin typeface="Montserrat" panose="00000500000000000000" pitchFamily="50" charset="-52"/>
              </a:rPr>
              <a:t>SQUARE-on-SQUARE</a:t>
            </a:r>
            <a:endParaRPr lang="en-GB" sz="4200" b="1" baseline="30000" dirty="0">
              <a:solidFill>
                <a:schemeClr val="bg1"/>
              </a:solidFill>
              <a:latin typeface="Montserrat" panose="00000500000000000000" pitchFamily="50" charset="-52"/>
            </a:endParaRPr>
          </a:p>
          <a:p>
            <a:pPr algn="ctr"/>
            <a:r>
              <a:rPr lang="en-US" sz="3500" baseline="30000" dirty="0" smtClean="0">
                <a:solidFill>
                  <a:schemeClr val="bg1"/>
                </a:solidFill>
                <a:latin typeface="Montserrat" panose="00000500000000000000" pitchFamily="50" charset="-52"/>
              </a:rPr>
              <a:t>Collision detection between player and surface, enemy and surface and objects and surface.</a:t>
            </a:r>
            <a:endParaRPr lang="pt-BR" sz="3500" baseline="30000" dirty="0">
              <a:solidFill>
                <a:schemeClr val="bg1"/>
              </a:solidFill>
              <a:latin typeface="Montserrat" panose="00000500000000000000" pitchFamily="50" charset="-52"/>
            </a:endParaRP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37DE4069-6A54-4144-821A-8C1835109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6025" y="9674265"/>
            <a:ext cx="419099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/>
            <a:r>
              <a:rPr lang="en-US" sz="4200" b="1" baseline="30000" dirty="0" smtClean="0">
                <a:solidFill>
                  <a:schemeClr val="bg1"/>
                </a:solidFill>
                <a:latin typeface="Montserrat" panose="00000500000000000000" pitchFamily="50" charset="-52"/>
              </a:rPr>
              <a:t>SQUARE-on-CIRCLE</a:t>
            </a:r>
            <a:endParaRPr lang="en-GB" sz="4200" b="1" baseline="30000" dirty="0">
              <a:solidFill>
                <a:schemeClr val="bg1"/>
              </a:solidFill>
              <a:latin typeface="Montserrat" panose="00000500000000000000" pitchFamily="50" charset="-52"/>
            </a:endParaRPr>
          </a:p>
          <a:p>
            <a:pPr algn="ctr"/>
            <a:endParaRPr lang="pt-BR" sz="1000" baseline="30000" dirty="0">
              <a:solidFill>
                <a:schemeClr val="bg1"/>
              </a:solidFill>
              <a:latin typeface="Montserrat" panose="00000500000000000000" pitchFamily="50" charset="-52"/>
            </a:endParaRPr>
          </a:p>
          <a:p>
            <a:pPr algn="ctr"/>
            <a:r>
              <a:rPr lang="en-US" sz="3500" baseline="30000" dirty="0" smtClean="0">
                <a:solidFill>
                  <a:schemeClr val="bg1"/>
                </a:solidFill>
                <a:latin typeface="Montserrat" panose="00000500000000000000" pitchFamily="50" charset="-52"/>
              </a:rPr>
              <a:t>Collision detection between player and ball,  enemy and ball and player and objects.</a:t>
            </a:r>
            <a:endParaRPr lang="pt-BR" sz="3500" baseline="30000" dirty="0">
              <a:solidFill>
                <a:schemeClr val="bg1"/>
              </a:solidFill>
              <a:latin typeface="Montserrat" panose="00000500000000000000" pitchFamily="50" charset="-52"/>
            </a:endParaRPr>
          </a:p>
        </p:txBody>
      </p:sp>
      <p:sp>
        <p:nvSpPr>
          <p:cNvPr id="27" name="TextBox 5">
            <a:extLst>
              <a:ext uri="{FF2B5EF4-FFF2-40B4-BE49-F238E27FC236}">
                <a16:creationId xmlns:a16="http://schemas.microsoft.com/office/drawing/2014/main" id="{5ACC2B94-11ED-4F50-A3A2-E2E419198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8630" y="9674265"/>
            <a:ext cx="4190995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/>
            <a:r>
              <a:rPr lang="en-US" sz="4200" b="1" baseline="30000" dirty="0" smtClean="0">
                <a:solidFill>
                  <a:schemeClr val="bg1"/>
                </a:solidFill>
                <a:latin typeface="Montserrat" panose="00000500000000000000" pitchFamily="50" charset="-52"/>
              </a:rPr>
              <a:t>THE LAW OF CONSERVATION OF IMPULSE</a:t>
            </a:r>
            <a:endParaRPr lang="en-GB" sz="4200" b="1" baseline="30000" dirty="0">
              <a:solidFill>
                <a:schemeClr val="bg1"/>
              </a:solidFill>
              <a:latin typeface="Montserrat" panose="00000500000000000000" pitchFamily="50" charset="-52"/>
            </a:endParaRPr>
          </a:p>
          <a:p>
            <a:pPr algn="ctr"/>
            <a:endParaRPr lang="pt-BR" sz="1000" baseline="30000" dirty="0" smtClean="0">
              <a:solidFill>
                <a:schemeClr val="bg1"/>
              </a:solidFill>
              <a:latin typeface="Montserrat" panose="00000500000000000000" pitchFamily="50" charset="-52"/>
            </a:endParaRPr>
          </a:p>
          <a:p>
            <a:pPr algn="ctr"/>
            <a:r>
              <a:rPr lang="en-US" sz="3500" baseline="30000" dirty="0" smtClean="0">
                <a:solidFill>
                  <a:schemeClr val="bg1"/>
                </a:solidFill>
                <a:latin typeface="Montserrat" panose="00000500000000000000" pitchFamily="50" charset="-52"/>
              </a:rPr>
              <a:t>Ball rotational movement.</a:t>
            </a:r>
            <a:endParaRPr lang="pt-BR" sz="3500" baseline="30000" dirty="0">
              <a:solidFill>
                <a:schemeClr val="bg1"/>
              </a:solidFill>
              <a:latin typeface="Montserrat" panose="00000500000000000000" pitchFamily="50" charset="-52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EC3A393-896E-4E6E-803E-64B59BBBB95F}"/>
              </a:ext>
            </a:extLst>
          </p:cNvPr>
          <p:cNvGrpSpPr/>
          <p:nvPr/>
        </p:nvGrpSpPr>
        <p:grpSpPr>
          <a:xfrm>
            <a:off x="1216025" y="4572000"/>
            <a:ext cx="2209801" cy="2209800"/>
            <a:chOff x="1597025" y="3782158"/>
            <a:chExt cx="2209801" cy="22098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DD174A9-9B36-4B7F-A9C2-B21A9AE09BED}"/>
                </a:ext>
              </a:extLst>
            </p:cNvPr>
            <p:cNvSpPr/>
            <p:nvPr/>
          </p:nvSpPr>
          <p:spPr>
            <a:xfrm>
              <a:off x="1597025" y="3782158"/>
              <a:ext cx="2209800" cy="2209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1F0D31-BB07-4E01-887E-828B9C2E5D7D}"/>
                </a:ext>
              </a:extLst>
            </p:cNvPr>
            <p:cNvSpPr txBox="1"/>
            <p:nvPr/>
          </p:nvSpPr>
          <p:spPr>
            <a:xfrm>
              <a:off x="1597026" y="4588519"/>
              <a:ext cx="2209800" cy="1118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0" baseline="30000" dirty="0">
                  <a:solidFill>
                    <a:schemeClr val="bg1"/>
                  </a:solidFill>
                  <a:latin typeface="FontAwesome" pitchFamily="50" charset="0"/>
                </a:rPr>
                <a:t></a:t>
              </a:r>
            </a:p>
          </p:txBody>
        </p:sp>
      </p:grpSp>
      <p:sp>
        <p:nvSpPr>
          <p:cNvPr id="31" name="TextBox 5">
            <a:extLst>
              <a:ext uri="{FF2B5EF4-FFF2-40B4-BE49-F238E27FC236}">
                <a16:creationId xmlns:a16="http://schemas.microsoft.com/office/drawing/2014/main" id="{041023F2-7CC6-4F1B-92C1-B8446F471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725" y="7549024"/>
            <a:ext cx="9791700" cy="182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ru-RU" sz="2500" dirty="0" smtClean="0">
                <a:solidFill>
                  <a:schemeClr val="tx2"/>
                </a:solidFill>
                <a:latin typeface="Montserrat SemiBold" panose="00000700000000000000" pitchFamily="50" charset="-52"/>
              </a:rPr>
              <a:t>Numerical methods were used to create the project which enabled the movement of elements on the map as well as collision detection.</a:t>
            </a:r>
            <a:endParaRPr lang="en-US" altLang="ru-RU" sz="2500" dirty="0">
              <a:solidFill>
                <a:schemeClr val="tx2"/>
              </a:solidFill>
              <a:latin typeface="Montserrat SemiBold" panose="00000700000000000000" pitchFamily="50" charset="-5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50B06-B607-D753-7175-0067C7DD4985}"/>
              </a:ext>
            </a:extLst>
          </p:cNvPr>
          <p:cNvSpPr/>
          <p:nvPr/>
        </p:nvSpPr>
        <p:spPr>
          <a:xfrm>
            <a:off x="1636137" y="4992112"/>
            <a:ext cx="1369575" cy="1369575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AA4492-6299-0DD6-9233-80AA9459C132}"/>
              </a:ext>
            </a:extLst>
          </p:cNvPr>
          <p:cNvSpPr/>
          <p:nvPr/>
        </p:nvSpPr>
        <p:spPr>
          <a:xfrm>
            <a:off x="14056730" y="2424807"/>
            <a:ext cx="1369575" cy="136957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8F9CC-4B93-AE02-A764-5BC45DAADAF9}"/>
              </a:ext>
            </a:extLst>
          </p:cNvPr>
          <p:cNvSpPr/>
          <p:nvPr/>
        </p:nvSpPr>
        <p:spPr>
          <a:xfrm>
            <a:off x="19581235" y="2424807"/>
            <a:ext cx="1369575" cy="136957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2C0FCF-716A-9175-07D5-75446767D0A1}"/>
              </a:ext>
            </a:extLst>
          </p:cNvPr>
          <p:cNvSpPr/>
          <p:nvPr/>
        </p:nvSpPr>
        <p:spPr>
          <a:xfrm>
            <a:off x="14056730" y="7742634"/>
            <a:ext cx="1369575" cy="136957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070686-07F4-AD3A-8A46-F3E343AAC03A}"/>
              </a:ext>
            </a:extLst>
          </p:cNvPr>
          <p:cNvSpPr/>
          <p:nvPr/>
        </p:nvSpPr>
        <p:spPr>
          <a:xfrm>
            <a:off x="19581235" y="7742633"/>
            <a:ext cx="1369575" cy="136957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2378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41E3B70-FF27-4C58-B2CF-82D144C862FE}"/>
              </a:ext>
            </a:extLst>
          </p:cNvPr>
          <p:cNvGrpSpPr/>
          <p:nvPr/>
        </p:nvGrpSpPr>
        <p:grpSpPr>
          <a:xfrm>
            <a:off x="1063625" y="1371600"/>
            <a:ext cx="7696200" cy="1143000"/>
            <a:chOff x="1063625" y="1371600"/>
            <a:chExt cx="7696200" cy="11430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ED4344-6032-4E7A-A9FD-99A46E370C65}"/>
                </a:ext>
              </a:extLst>
            </p:cNvPr>
            <p:cNvSpPr txBox="1"/>
            <p:nvPr/>
          </p:nvSpPr>
          <p:spPr>
            <a:xfrm>
              <a:off x="1063625" y="1371600"/>
              <a:ext cx="7696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8000" b="1" kern="100" dirty="0" smtClean="0">
                  <a:solidFill>
                    <a:schemeClr val="tx2"/>
                  </a:solidFill>
                  <a:latin typeface="Antonio" panose="02000503000000000000" pitchFamily="2" charset="0"/>
                </a:rPr>
                <a:t>PLAYER MOVEMENT</a:t>
              </a:r>
              <a:endParaRPr lang="ru-RU" sz="8000" b="1" kern="100" dirty="0">
                <a:solidFill>
                  <a:schemeClr val="accent1"/>
                </a:solidFill>
                <a:latin typeface="Montserrat" panose="00000500000000000000" pitchFamily="50" charset="-52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8BA8510-58AF-4224-A207-2A0E40053B88}"/>
                </a:ext>
              </a:extLst>
            </p:cNvPr>
            <p:cNvCxnSpPr>
              <a:cxnSpLocks/>
            </p:cNvCxnSpPr>
            <p:nvPr/>
          </p:nvCxnSpPr>
          <p:spPr>
            <a:xfrm>
              <a:off x="1216025" y="2514600"/>
              <a:ext cx="75438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D6DAE71-6DE5-4DE2-A521-DBCC8FA48566}"/>
              </a:ext>
            </a:extLst>
          </p:cNvPr>
          <p:cNvSpPr/>
          <p:nvPr/>
        </p:nvSpPr>
        <p:spPr>
          <a:xfrm>
            <a:off x="-3176" y="8801100"/>
            <a:ext cx="24380825" cy="4952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EC282B92-CB99-4FEA-9B3F-196C9B240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25" y="6477000"/>
            <a:ext cx="7891463" cy="117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ru-RU" sz="2500" dirty="0" smtClean="0">
                <a:solidFill>
                  <a:schemeClr val="tx2"/>
                </a:solidFill>
                <a:latin typeface="Montserrat SemiBold" panose="00000700000000000000" pitchFamily="50" charset="-52"/>
              </a:rPr>
              <a:t>The horizontal movement of the player is done independently of the vertical movement.</a:t>
            </a:r>
            <a:endParaRPr lang="en-US" altLang="ru-RU" sz="2500" dirty="0">
              <a:solidFill>
                <a:schemeClr val="tx2"/>
              </a:solidFill>
              <a:latin typeface="Montserrat SemiBold" panose="00000700000000000000" pitchFamily="50" charset="-52"/>
            </a:endParaRPr>
          </a:p>
        </p:txBody>
      </p:sp>
      <p:sp>
        <p:nvSpPr>
          <p:cNvPr id="15" name="TextBox 34">
            <a:extLst>
              <a:ext uri="{FF2B5EF4-FFF2-40B4-BE49-F238E27FC236}">
                <a16:creationId xmlns:a16="http://schemas.microsoft.com/office/drawing/2014/main" id="{D38B4C20-0725-455A-8B69-13FC9DA7E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25" y="9753600"/>
            <a:ext cx="7891463" cy="182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ru-RU" sz="2500" dirty="0" smtClean="0">
                <a:solidFill>
                  <a:schemeClr val="bg1"/>
                </a:solidFill>
                <a:latin typeface="Montserrat SemiBold" panose="00000700000000000000" pitchFamily="50" charset="-52"/>
              </a:rPr>
              <a:t>Vertical movement differs from horizontal movement only in that gravity is additionally introduced.</a:t>
            </a:r>
            <a:endParaRPr lang="en-US" altLang="ru-RU" sz="2500" dirty="0">
              <a:solidFill>
                <a:schemeClr val="bg1"/>
              </a:solidFill>
              <a:latin typeface="Montserrat SemiBold" panose="00000700000000000000" pitchFamily="50" charset="-52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D6CC5EA3-7A01-4F0A-B2F3-C47FDCFA5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724" y="3276600"/>
            <a:ext cx="11547475" cy="117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ru-RU" sz="2500" dirty="0" smtClean="0">
                <a:solidFill>
                  <a:schemeClr val="tx2"/>
                </a:solidFill>
                <a:latin typeface="Montserrat SemiBold" panose="00000700000000000000" pitchFamily="50" charset="-52"/>
              </a:rPr>
              <a:t>To simulate the player’s movement, we used the RK4 method, which we combined with collision detection to limit the movement.</a:t>
            </a:r>
            <a:endParaRPr lang="en-US" altLang="ru-RU" sz="2500" dirty="0">
              <a:solidFill>
                <a:schemeClr val="tx2"/>
              </a:solidFill>
              <a:latin typeface="Montserrat SemiBold" panose="00000700000000000000" pitchFamily="50" charset="-52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50825" y="1417638"/>
            <a:ext cx="10058400" cy="10880725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C6932A-B6D6-6244-5EF2-6828EA18EAC1}"/>
              </a:ext>
            </a:extLst>
          </p:cNvPr>
          <p:cNvSpPr/>
          <p:nvPr/>
        </p:nvSpPr>
        <p:spPr>
          <a:xfrm>
            <a:off x="1600201" y="6498008"/>
            <a:ext cx="1067574" cy="1329586"/>
          </a:xfrm>
          <a:prstGeom prst="rect">
            <a:avLst/>
          </a:prstGeom>
          <a:noFill/>
          <a:ln w="127000">
            <a:solidFill>
              <a:srgbClr val="5B9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2942A9-E408-DBD6-D3B9-3FD8276FCD3C}"/>
              </a:ext>
            </a:extLst>
          </p:cNvPr>
          <p:cNvSpPr/>
          <p:nvPr/>
        </p:nvSpPr>
        <p:spPr>
          <a:xfrm>
            <a:off x="1600201" y="10002551"/>
            <a:ext cx="1067574" cy="1329586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4633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41E3B70-FF27-4C58-B2CF-82D144C862FE}"/>
              </a:ext>
            </a:extLst>
          </p:cNvPr>
          <p:cNvGrpSpPr/>
          <p:nvPr/>
        </p:nvGrpSpPr>
        <p:grpSpPr>
          <a:xfrm>
            <a:off x="1063625" y="1371600"/>
            <a:ext cx="7696200" cy="1143000"/>
            <a:chOff x="1063625" y="1371600"/>
            <a:chExt cx="7696200" cy="11430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ED4344-6032-4E7A-A9FD-99A46E370C65}"/>
                </a:ext>
              </a:extLst>
            </p:cNvPr>
            <p:cNvSpPr txBox="1"/>
            <p:nvPr/>
          </p:nvSpPr>
          <p:spPr>
            <a:xfrm>
              <a:off x="1063625" y="1371600"/>
              <a:ext cx="6858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8000" b="1" kern="100" dirty="0" smtClean="0">
                  <a:solidFill>
                    <a:schemeClr val="tx2"/>
                  </a:solidFill>
                  <a:latin typeface="Antonio" panose="02000503000000000000" pitchFamily="2" charset="0"/>
                </a:rPr>
                <a:t>BALL MOVEMENT</a:t>
              </a:r>
              <a:endParaRPr lang="ru-RU" sz="8000" b="1" kern="100" dirty="0">
                <a:solidFill>
                  <a:schemeClr val="accent1"/>
                </a:solidFill>
                <a:latin typeface="Montserrat" panose="00000500000000000000" pitchFamily="50" charset="-52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8BA8510-58AF-4224-A207-2A0E40053B88}"/>
                </a:ext>
              </a:extLst>
            </p:cNvPr>
            <p:cNvCxnSpPr>
              <a:cxnSpLocks/>
            </p:cNvCxnSpPr>
            <p:nvPr/>
          </p:nvCxnSpPr>
          <p:spPr>
            <a:xfrm>
              <a:off x="1216025" y="2514600"/>
              <a:ext cx="75438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D6DAE71-6DE5-4DE2-A521-DBCC8FA48566}"/>
              </a:ext>
            </a:extLst>
          </p:cNvPr>
          <p:cNvSpPr/>
          <p:nvPr/>
        </p:nvSpPr>
        <p:spPr>
          <a:xfrm>
            <a:off x="-3176" y="8801100"/>
            <a:ext cx="24380825" cy="4952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EC282B92-CB99-4FEA-9B3F-196C9B240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25" y="6251013"/>
            <a:ext cx="7891463" cy="182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ru-RU" sz="2500" dirty="0" smtClean="0">
                <a:solidFill>
                  <a:schemeClr val="tx2"/>
                </a:solidFill>
                <a:latin typeface="Montserrat SemiBold" panose="00000700000000000000" pitchFamily="50" charset="-52"/>
              </a:rPr>
              <a:t>The ball has </a:t>
            </a:r>
            <a:r>
              <a:rPr lang="en-US" altLang="ru-RU" sz="2500" dirty="0" smtClean="0">
                <a:solidFill>
                  <a:schemeClr val="tx2"/>
                </a:solidFill>
                <a:latin typeface="Montserrat SemiBold" panose="00000700000000000000" pitchFamily="50" charset="-52"/>
              </a:rPr>
              <a:t>an ascending-descending path, after which it continues to move depending on the rotation</a:t>
            </a:r>
            <a:r>
              <a:rPr lang="sr-Latn-RS" altLang="ru-RU" sz="2500" dirty="0" smtClean="0">
                <a:solidFill>
                  <a:schemeClr val="tx2"/>
                </a:solidFill>
                <a:latin typeface="Montserrat SemiBold" panose="00000700000000000000" pitchFamily="50" charset="-52"/>
              </a:rPr>
              <a:t>.</a:t>
            </a:r>
            <a:endParaRPr lang="en-US" altLang="ru-RU" sz="2500" dirty="0">
              <a:solidFill>
                <a:schemeClr val="tx2"/>
              </a:solidFill>
              <a:latin typeface="Montserrat SemiBold" panose="00000700000000000000" pitchFamily="50" charset="-52"/>
            </a:endParaRPr>
          </a:p>
        </p:txBody>
      </p:sp>
      <p:sp>
        <p:nvSpPr>
          <p:cNvPr id="15" name="TextBox 34">
            <a:extLst>
              <a:ext uri="{FF2B5EF4-FFF2-40B4-BE49-F238E27FC236}">
                <a16:creationId xmlns:a16="http://schemas.microsoft.com/office/drawing/2014/main" id="{D38B4C20-0725-455A-8B69-13FC9DA7E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25" y="9753600"/>
            <a:ext cx="8077200" cy="182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ru-RU" sz="2500" dirty="0" smtClean="0">
                <a:solidFill>
                  <a:schemeClr val="bg1"/>
                </a:solidFill>
                <a:latin typeface="Montserrat SemiBold" panose="00000700000000000000" pitchFamily="50" charset="-52"/>
              </a:rPr>
              <a:t>After falling, the ball retains a certain momentum that </a:t>
            </a:r>
            <a:r>
              <a:rPr lang="en-US" altLang="ru-RU" sz="2500" dirty="0" smtClean="0">
                <a:solidFill>
                  <a:schemeClr val="bg1"/>
                </a:solidFill>
                <a:latin typeface="Montserrat SemiBold" panose="00000700000000000000" pitchFamily="50" charset="-52"/>
              </a:rPr>
              <a:t>gives it the ability to bounce several times before stopping.</a:t>
            </a:r>
            <a:endParaRPr lang="en-US" altLang="ru-RU" sz="2500" dirty="0">
              <a:solidFill>
                <a:schemeClr val="bg1"/>
              </a:solidFill>
              <a:latin typeface="Montserrat SemiBold" panose="00000700000000000000" pitchFamily="50" charset="-52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D6CC5EA3-7A01-4F0A-B2F3-C47FDCFA5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724" y="3276600"/>
            <a:ext cx="11547475" cy="182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ru-RU" sz="2500" dirty="0" smtClean="0">
                <a:solidFill>
                  <a:schemeClr val="tx2"/>
                </a:solidFill>
                <a:latin typeface="Montserrat SemiBold" panose="00000700000000000000" pitchFamily="50" charset="-52"/>
              </a:rPr>
              <a:t>To simulate the movement of the ball, we user RK4 method, which we combined, both with collision detection to limit the movement, and with elements of rotational movement.</a:t>
            </a:r>
            <a:endParaRPr lang="en-US" altLang="ru-RU" sz="2500" dirty="0">
              <a:solidFill>
                <a:schemeClr val="tx2"/>
              </a:solidFill>
              <a:latin typeface="Montserrat SemiBold" panose="00000700000000000000" pitchFamily="50" charset="-52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69FEE4-0075-B1C8-DB1B-2B9F5E13F0E1}"/>
              </a:ext>
            </a:extLst>
          </p:cNvPr>
          <p:cNvSpPr/>
          <p:nvPr/>
        </p:nvSpPr>
        <p:spPr>
          <a:xfrm>
            <a:off x="1600201" y="6498008"/>
            <a:ext cx="1067574" cy="1329586"/>
          </a:xfrm>
          <a:prstGeom prst="rect">
            <a:avLst/>
          </a:prstGeom>
          <a:noFill/>
          <a:ln w="127000">
            <a:solidFill>
              <a:srgbClr val="5B9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363B4F-7F84-CE54-C6AC-075AE11FA83E}"/>
              </a:ext>
            </a:extLst>
          </p:cNvPr>
          <p:cNvSpPr/>
          <p:nvPr/>
        </p:nvSpPr>
        <p:spPr>
          <a:xfrm>
            <a:off x="1600201" y="10002551"/>
            <a:ext cx="1067574" cy="1329586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9044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Proposal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3A8CC"/>
      </a:accent1>
      <a:accent2>
        <a:srgbClr val="5B9ABA"/>
      </a:accent2>
      <a:accent3>
        <a:srgbClr val="1A7C7B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66415</TotalTime>
  <Words>970</Words>
  <Application>Microsoft Office PowerPoint</Application>
  <PresentationFormat>Custom</PresentationFormat>
  <Paragraphs>124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Antonio</vt:lpstr>
      <vt:lpstr>Arial</vt:lpstr>
      <vt:lpstr>Calibri</vt:lpstr>
      <vt:lpstr>Calibri Light</vt:lpstr>
      <vt:lpstr>FontAwesome</vt:lpstr>
      <vt:lpstr>Lato Light</vt:lpstr>
      <vt:lpstr>Montserrat</vt:lpstr>
      <vt:lpstr>Montserrat ExtraBold</vt:lpstr>
      <vt:lpstr>Montserrat SemiBold</vt:lpstr>
      <vt:lpstr>Open Sans</vt:lpstr>
      <vt:lpstr>Open Sans ExtraBold</vt:lpstr>
      <vt:lpstr>Pe-icon-7-stroke</vt:lpstr>
      <vt:lpstr>Default Theme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Аларон</dc:creator>
  <cp:lastModifiedBy>Nemanja</cp:lastModifiedBy>
  <cp:revision>8249</cp:revision>
  <dcterms:created xsi:type="dcterms:W3CDTF">2014-11-12T21:47:38Z</dcterms:created>
  <dcterms:modified xsi:type="dcterms:W3CDTF">2023-02-20T12:53:40Z</dcterms:modified>
</cp:coreProperties>
</file>