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6" r:id="rId7"/>
    <p:sldId id="267" r:id="rId8"/>
    <p:sldId id="264" r:id="rId9"/>
    <p:sldId id="265" r:id="rId10"/>
    <p:sldId id="268" r:id="rId11"/>
    <p:sldId id="269" r:id="rId12"/>
    <p:sldId id="270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1" autoAdjust="0"/>
    <p:restoredTop sz="94660"/>
  </p:normalViewPr>
  <p:slideViewPr>
    <p:cSldViewPr>
      <p:cViewPr varScale="1">
        <p:scale>
          <a:sx n="109" d="100"/>
          <a:sy n="109" d="100"/>
        </p:scale>
        <p:origin x="163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85B1C-44E2-491C-A8C4-2CA5A27D4E2A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A6EF-CA59-49DC-9B44-D8F0174081F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85B1C-44E2-491C-A8C4-2CA5A27D4E2A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A6EF-CA59-49DC-9B44-D8F0174081F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85B1C-44E2-491C-A8C4-2CA5A27D4E2A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A6EF-CA59-49DC-9B44-D8F0174081F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85B1C-44E2-491C-A8C4-2CA5A27D4E2A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A6EF-CA59-49DC-9B44-D8F0174081F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85B1C-44E2-491C-A8C4-2CA5A27D4E2A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A6EF-CA59-49DC-9B44-D8F0174081F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85B1C-44E2-491C-A8C4-2CA5A27D4E2A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A6EF-CA59-49DC-9B44-D8F0174081F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85B1C-44E2-491C-A8C4-2CA5A27D4E2A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A6EF-CA59-49DC-9B44-D8F0174081F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85B1C-44E2-491C-A8C4-2CA5A27D4E2A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A6EF-CA59-49DC-9B44-D8F0174081F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85B1C-44E2-491C-A8C4-2CA5A27D4E2A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A6EF-CA59-49DC-9B44-D8F0174081F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85B1C-44E2-491C-A8C4-2CA5A27D4E2A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A6EF-CA59-49DC-9B44-D8F0174081F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85B1C-44E2-491C-A8C4-2CA5A27D4E2A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A6EF-CA59-49DC-9B44-D8F0174081F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85B1C-44E2-491C-A8C4-2CA5A27D4E2A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9A6EF-CA59-49DC-9B44-D8F0174081F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6"/>
          <p:cNvSpPr txBox="1">
            <a:spLocks noChangeArrowheads="1"/>
          </p:cNvSpPr>
          <p:nvPr/>
        </p:nvSpPr>
        <p:spPr bwMode="auto">
          <a:xfrm>
            <a:off x="714375" y="1357313"/>
            <a:ext cx="750093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en-US" altLang="ko-KR" sz="2400" b="1" dirty="0" smtClean="0">
                <a:latin typeface="맑은 고딕" pitchFamily="50" charset="-127"/>
                <a:ea typeface="맑은 고딕" pitchFamily="50" charset="-127"/>
              </a:rPr>
              <a:t>AUTO GENERATE NAME &amp; EVENT TRIGGER</a:t>
            </a:r>
          </a:p>
          <a:p>
            <a:pPr algn="ctr"/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&amp; FRAMESET OBJECT</a:t>
            </a:r>
            <a:endParaRPr kumimoji="0" lang="ko-KR" altLang="en-US" sz="2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214313" y="201613"/>
            <a:ext cx="83581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EVENT TRIGGER</a:t>
            </a:r>
            <a:endParaRPr kumimoji="0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52"/>
          <p:cNvSpPr txBox="1">
            <a:spLocks noChangeArrowheads="1"/>
          </p:cNvSpPr>
          <p:nvPr/>
        </p:nvSpPr>
        <p:spPr bwMode="auto">
          <a:xfrm>
            <a:off x="467544" y="764704"/>
            <a:ext cx="770485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JPO EXAMPLE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052736"/>
            <a:ext cx="7056784" cy="4555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899592" y="1772816"/>
            <a:ext cx="2736304" cy="50405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580112" y="1628800"/>
            <a:ext cx="2736304" cy="50405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Args는</a:t>
            </a:r>
            <a:r>
              <a:rPr lang="ko-KR" altLang="en-US" sz="1200" smtClean="0">
                <a:solidFill>
                  <a:schemeClr val="tx1"/>
                </a:solidFill>
              </a:rPr>
              <a:t> </a:t>
            </a:r>
            <a:r>
              <a:rPr lang="en-US" altLang="ko-KR" sz="1200" b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eService Program Argument1, 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를 의미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200" dirty="0" smtClean="0">
                <a:solidFill>
                  <a:schemeClr val="tx1"/>
                </a:solidFill>
              </a:rPr>
              <a:t> 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stCxn id="7" idx="1"/>
          </p:cNvCxnSpPr>
          <p:nvPr/>
        </p:nvCxnSpPr>
        <p:spPr>
          <a:xfrm flipH="1">
            <a:off x="3635896" y="1880828"/>
            <a:ext cx="1944216" cy="10801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52"/>
          <p:cNvSpPr txBox="1">
            <a:spLocks noChangeArrowheads="1"/>
          </p:cNvSpPr>
          <p:nvPr/>
        </p:nvSpPr>
        <p:spPr bwMode="auto">
          <a:xfrm>
            <a:off x="467544" y="5661248"/>
            <a:ext cx="770485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Trigger Object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Promote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및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Demote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가 가능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. ( Policy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State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Active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Inactive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로 구분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Active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인 경우만 실행됨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.)</a:t>
            </a:r>
          </a:p>
          <a:p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Active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상태에서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Trigger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Skip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하고 싶은 경우에는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MQL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Trigger Off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를 실행하면 됨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종료 후 다시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Trigger On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을 수행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620688"/>
            <a:ext cx="7458075" cy="4462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14313" y="201613"/>
            <a:ext cx="83581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FRAMESET OBJECT</a:t>
            </a:r>
            <a:endParaRPr kumimoji="0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2"/>
          <p:cNvSpPr txBox="1">
            <a:spLocks noChangeArrowheads="1"/>
          </p:cNvSpPr>
          <p:nvPr/>
        </p:nvSpPr>
        <p:spPr bwMode="auto">
          <a:xfrm>
            <a:off x="467544" y="5446965"/>
            <a:ext cx="770485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200" b="1" dirty="0" err="1" smtClean="0">
                <a:latin typeface="맑은 고딕" pitchFamily="50" charset="-127"/>
                <a:ea typeface="맑은 고딕" pitchFamily="50" charset="-127"/>
              </a:rPr>
              <a:t>Enovia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의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  Platform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기반으로 위와 같이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Header, Content, Footer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로 구성된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Web Application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을 구현할 때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WEB-FORM, TABLE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을 사용하여 개발하지만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일반적인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JSP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로 구현할 경우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Header, Content, Footer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를 구성하기 위해 </a:t>
            </a:r>
            <a:r>
              <a:rPr lang="en-US" altLang="ko-KR" sz="1200" b="1" dirty="0" err="1" smtClean="0">
                <a:latin typeface="맑은 고딕" pitchFamily="50" charset="-127"/>
                <a:ea typeface="맑은 고딕" pitchFamily="50" charset="-127"/>
              </a:rPr>
              <a:t>Framesetobject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를 제공한다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14313" y="201613"/>
            <a:ext cx="83581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FRAMESET OBJECT</a:t>
            </a:r>
            <a:endParaRPr kumimoji="0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764704"/>
            <a:ext cx="6172200" cy="558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5148064" y="2276872"/>
            <a:ext cx="3816424" cy="417646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err="1" smtClean="0">
                <a:solidFill>
                  <a:schemeClr val="tx1"/>
                </a:solidFill>
              </a:rPr>
              <a:t>initFrameset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 err="1" smtClean="0">
                <a:solidFill>
                  <a:schemeClr val="tx1"/>
                </a:solidFill>
              </a:rPr>
              <a:t>pageHeading</a:t>
            </a:r>
            <a:r>
              <a:rPr lang="en-US" altLang="ko-KR" sz="1200" dirty="0" smtClean="0">
                <a:solidFill>
                  <a:schemeClr val="tx1"/>
                </a:solidFill>
              </a:rPr>
              <a:t> : Header Title</a:t>
            </a:r>
          </a:p>
          <a:p>
            <a:r>
              <a:rPr lang="en-US" altLang="ko-KR" sz="1200" dirty="0" err="1" smtClean="0">
                <a:solidFill>
                  <a:schemeClr val="tx1"/>
                </a:solidFill>
              </a:rPr>
              <a:t>helpMarker</a:t>
            </a:r>
            <a:r>
              <a:rPr lang="en-US" altLang="ko-KR" sz="1200" dirty="0" smtClean="0">
                <a:solidFill>
                  <a:schemeClr val="tx1"/>
                </a:solidFill>
              </a:rPr>
              <a:t> : N/A</a:t>
            </a:r>
          </a:p>
          <a:p>
            <a:r>
              <a:rPr lang="en-US" altLang="ko-KR" sz="1200" dirty="0" err="1" smtClean="0">
                <a:solidFill>
                  <a:schemeClr val="tx1"/>
                </a:solidFill>
              </a:rPr>
              <a:t>contentURL</a:t>
            </a:r>
            <a:r>
              <a:rPr lang="en-US" altLang="ko-KR" sz="1200" dirty="0" smtClean="0">
                <a:solidFill>
                  <a:schemeClr val="tx1"/>
                </a:solidFill>
              </a:rPr>
              <a:t> : Content Page </a:t>
            </a:r>
            <a:r>
              <a:rPr lang="ko-KR" altLang="en-US" sz="1200" dirty="0" smtClean="0">
                <a:solidFill>
                  <a:schemeClr val="tx1"/>
                </a:solidFill>
              </a:rPr>
              <a:t>주소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err="1" smtClean="0">
                <a:solidFill>
                  <a:schemeClr val="tx1"/>
                </a:solidFill>
              </a:rPr>
              <a:t>usePrinterFriendly</a:t>
            </a:r>
            <a:r>
              <a:rPr lang="en-US" altLang="ko-KR" sz="1200" dirty="0" smtClean="0">
                <a:solidFill>
                  <a:schemeClr val="tx1"/>
                </a:solidFill>
              </a:rPr>
              <a:t> : Print Icon </a:t>
            </a:r>
            <a:r>
              <a:rPr lang="ko-KR" altLang="en-US" sz="1200" dirty="0" smtClean="0">
                <a:solidFill>
                  <a:schemeClr val="tx1"/>
                </a:solidFill>
              </a:rPr>
              <a:t>생성 여부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err="1" smtClean="0">
                <a:solidFill>
                  <a:schemeClr val="tx1"/>
                </a:solidFill>
              </a:rPr>
              <a:t>isDialogPage</a:t>
            </a:r>
            <a:r>
              <a:rPr lang="en-US" altLang="ko-KR" sz="1200" dirty="0" smtClean="0">
                <a:solidFill>
                  <a:schemeClr val="tx1"/>
                </a:solidFill>
              </a:rPr>
              <a:t> : Dialog(POPUP) </a:t>
            </a:r>
            <a:r>
              <a:rPr lang="ko-KR" altLang="en-US" sz="1200" dirty="0" smtClean="0">
                <a:solidFill>
                  <a:schemeClr val="tx1"/>
                </a:solidFill>
              </a:rPr>
              <a:t>페이지 여부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err="1" smtClean="0">
                <a:solidFill>
                  <a:schemeClr val="tx1"/>
                </a:solidFill>
              </a:rPr>
              <a:t>ShowPagination</a:t>
            </a:r>
            <a:r>
              <a:rPr lang="en-US" altLang="ko-KR" sz="1200" dirty="0" smtClean="0">
                <a:solidFill>
                  <a:schemeClr val="tx1"/>
                </a:solidFill>
              </a:rPr>
              <a:t> : Pagination </a:t>
            </a:r>
            <a:r>
              <a:rPr lang="ko-KR" altLang="en-US" sz="1200" dirty="0" smtClean="0">
                <a:solidFill>
                  <a:schemeClr val="tx1"/>
                </a:solidFill>
              </a:rPr>
              <a:t>표시 여부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err="1" smtClean="0">
                <a:solidFill>
                  <a:schemeClr val="tx1"/>
                </a:solidFill>
              </a:rPr>
              <a:t>ShowConversion</a:t>
            </a:r>
            <a:r>
              <a:rPr lang="en-US" altLang="ko-KR" sz="1200" dirty="0" smtClean="0">
                <a:solidFill>
                  <a:schemeClr val="tx1"/>
                </a:solidFill>
              </a:rPr>
              <a:t> : N/A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b="1" dirty="0" err="1" smtClean="0">
                <a:solidFill>
                  <a:schemeClr val="tx1"/>
                </a:solidFill>
              </a:rPr>
              <a:t>createCommonLink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 err="1" smtClean="0">
                <a:solidFill>
                  <a:schemeClr val="tx1"/>
                </a:solidFill>
              </a:rPr>
              <a:t>displayString</a:t>
            </a:r>
            <a:r>
              <a:rPr lang="en-US" altLang="ko-KR" sz="1200" dirty="0" smtClean="0">
                <a:solidFill>
                  <a:schemeClr val="tx1"/>
                </a:solidFill>
              </a:rPr>
              <a:t> : </a:t>
            </a:r>
            <a:r>
              <a:rPr lang="ko-KR" altLang="en-US" sz="1200" dirty="0" smtClean="0">
                <a:solidFill>
                  <a:schemeClr val="tx1"/>
                </a:solidFill>
              </a:rPr>
              <a:t>버튼 또는 커맨드 </a:t>
            </a:r>
            <a:r>
              <a:rPr lang="en-US" altLang="ko-KR" sz="1200" dirty="0" smtClean="0">
                <a:solidFill>
                  <a:schemeClr val="tx1"/>
                </a:solidFill>
              </a:rPr>
              <a:t>Title</a:t>
            </a:r>
          </a:p>
          <a:p>
            <a:r>
              <a:rPr lang="en-US" altLang="ko-KR" sz="1200" dirty="0" err="1" smtClean="0">
                <a:solidFill>
                  <a:schemeClr val="tx1"/>
                </a:solidFill>
              </a:rPr>
              <a:t>Href</a:t>
            </a:r>
            <a:r>
              <a:rPr lang="en-US" altLang="ko-KR" sz="1200" dirty="0" smtClean="0">
                <a:solidFill>
                  <a:schemeClr val="tx1"/>
                </a:solidFill>
              </a:rPr>
              <a:t> : </a:t>
            </a:r>
            <a:r>
              <a:rPr lang="ko-KR" altLang="en-US" sz="1200" dirty="0" smtClean="0">
                <a:solidFill>
                  <a:schemeClr val="tx1"/>
                </a:solidFill>
              </a:rPr>
              <a:t>링크 주소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err="1" smtClean="0">
                <a:solidFill>
                  <a:schemeClr val="tx1"/>
                </a:solidFill>
              </a:rPr>
              <a:t>roleList</a:t>
            </a:r>
            <a:r>
              <a:rPr lang="en-US" altLang="ko-KR" sz="1200" dirty="0" smtClean="0">
                <a:solidFill>
                  <a:schemeClr val="tx1"/>
                </a:solidFill>
              </a:rPr>
              <a:t> :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접근가능한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Role List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Popup : </a:t>
            </a:r>
            <a:r>
              <a:rPr lang="ko-KR" altLang="en-US" sz="1200" dirty="0" smtClean="0">
                <a:solidFill>
                  <a:schemeClr val="tx1"/>
                </a:solidFill>
              </a:rPr>
              <a:t>팝업 여부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err="1" smtClean="0">
                <a:solidFill>
                  <a:schemeClr val="tx1"/>
                </a:solidFill>
              </a:rPr>
              <a:t>isJavascript</a:t>
            </a:r>
            <a:r>
              <a:rPr lang="en-US" altLang="ko-KR" sz="1200" dirty="0" smtClean="0">
                <a:solidFill>
                  <a:schemeClr val="tx1"/>
                </a:solidFill>
              </a:rPr>
              <a:t> : HREF</a:t>
            </a:r>
            <a:r>
              <a:rPr lang="ko-KR" altLang="en-US" sz="1200" dirty="0" smtClean="0">
                <a:solidFill>
                  <a:schemeClr val="tx1"/>
                </a:solidFill>
              </a:rPr>
              <a:t>가 </a:t>
            </a:r>
            <a:r>
              <a:rPr lang="en-US" altLang="ko-KR" sz="1200" dirty="0" smtClean="0">
                <a:solidFill>
                  <a:schemeClr val="tx1"/>
                </a:solidFill>
              </a:rPr>
              <a:t>JAVASCRIPT</a:t>
            </a:r>
            <a:r>
              <a:rPr lang="ko-KR" altLang="en-US" sz="1200" dirty="0" smtClean="0">
                <a:solidFill>
                  <a:schemeClr val="tx1"/>
                </a:solidFill>
              </a:rPr>
              <a:t>인지 여부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err="1" smtClean="0">
                <a:solidFill>
                  <a:schemeClr val="tx1"/>
                </a:solidFill>
              </a:rPr>
              <a:t>iconImage</a:t>
            </a:r>
            <a:r>
              <a:rPr lang="en-US" altLang="ko-KR" sz="1200" dirty="0" smtClean="0">
                <a:solidFill>
                  <a:schemeClr val="tx1"/>
                </a:solidFill>
              </a:rPr>
              <a:t> : ICON IMAGE </a:t>
            </a:r>
            <a:r>
              <a:rPr lang="ko-KR" altLang="en-US" sz="1200" dirty="0" smtClean="0">
                <a:solidFill>
                  <a:schemeClr val="tx1"/>
                </a:solidFill>
              </a:rPr>
              <a:t>경로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err="1" smtClean="0">
                <a:solidFill>
                  <a:schemeClr val="tx1"/>
                </a:solidFill>
              </a:rPr>
              <a:t>isTopLink</a:t>
            </a:r>
            <a:r>
              <a:rPr lang="en-US" altLang="ko-KR" sz="1200" dirty="0" smtClean="0">
                <a:solidFill>
                  <a:schemeClr val="tx1"/>
                </a:solidFill>
              </a:rPr>
              <a:t> : Header</a:t>
            </a:r>
            <a:r>
              <a:rPr lang="ko-KR" altLang="en-US" sz="1200" dirty="0" smtClean="0">
                <a:solidFill>
                  <a:schemeClr val="tx1"/>
                </a:solidFill>
              </a:rPr>
              <a:t>에 표시할지 </a:t>
            </a:r>
            <a:r>
              <a:rPr lang="en-US" altLang="ko-KR" sz="1200" dirty="0" smtClean="0">
                <a:solidFill>
                  <a:schemeClr val="tx1"/>
                </a:solidFill>
              </a:rPr>
              <a:t>Footer</a:t>
            </a:r>
            <a:r>
              <a:rPr lang="ko-KR" altLang="en-US" sz="1200" dirty="0" smtClean="0">
                <a:solidFill>
                  <a:schemeClr val="tx1"/>
                </a:solidFill>
              </a:rPr>
              <a:t>에 출력할지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214313" y="201613"/>
            <a:ext cx="83581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AUTO GENERATED NAME</a:t>
            </a:r>
            <a:endParaRPr kumimoji="0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52"/>
          <p:cNvSpPr txBox="1">
            <a:spLocks noChangeArrowheads="1"/>
          </p:cNvSpPr>
          <p:nvPr/>
        </p:nvSpPr>
        <p:spPr bwMode="auto">
          <a:xfrm>
            <a:off x="214313" y="734790"/>
            <a:ext cx="846214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Business Object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생성 시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, Name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을 사용자가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Key-In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하는 것이 아니라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, System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에서 자동으로 채번되는 일련번호를</a:t>
            </a: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ko-KR" altLang="en-US" sz="1200" b="1" dirty="0" smtClean="0">
                <a:latin typeface="맑은 고딕" pitchFamily="50" charset="-127"/>
                <a:ea typeface="맑은 고딕" pitchFamily="50" charset="-127"/>
              </a:rPr>
              <a:t>사용하기 위해 </a:t>
            </a:r>
            <a:r>
              <a:rPr kumimoji="0" lang="en-US" altLang="ko-KR" sz="1200" b="1" dirty="0" smtClean="0">
                <a:latin typeface="맑은 고딕" pitchFamily="50" charset="-127"/>
                <a:ea typeface="맑은 고딕" pitchFamily="50" charset="-127"/>
              </a:rPr>
              <a:t>Programming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으로 구현하는 것이 아니라 </a:t>
            </a:r>
            <a:r>
              <a:rPr kumimoji="0" lang="en-US" altLang="ko-KR" sz="1200" b="1" dirty="0" smtClean="0">
                <a:latin typeface="맑은 고딕" pitchFamily="50" charset="-127"/>
                <a:ea typeface="맑은 고딕" pitchFamily="50" charset="-127"/>
              </a:rPr>
              <a:t>Configuration</a:t>
            </a:r>
            <a:r>
              <a:rPr kumimoji="0" lang="ko-KR" altLang="en-US" sz="1200" b="1" dirty="0" smtClean="0">
                <a:latin typeface="맑은 고딕" pitchFamily="50" charset="-127"/>
                <a:ea typeface="맑은 고딕" pitchFamily="50" charset="-127"/>
              </a:rPr>
              <a:t>에 대한 방법을 설명한다</a:t>
            </a:r>
            <a:r>
              <a:rPr kumimoji="0" lang="en-US" altLang="ko-KR" sz="1200" b="1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kumimoji="0" lang="en-US" altLang="ko-KR" sz="1200" b="1" dirty="0" smtClean="0">
                <a:latin typeface="맑은 고딕" pitchFamily="50" charset="-127"/>
                <a:ea typeface="맑은 고딕" pitchFamily="50" charset="-127"/>
              </a:rPr>
              <a:t>( Oracle</a:t>
            </a:r>
            <a:r>
              <a:rPr kumimoji="0" lang="ko-KR" altLang="en-US" sz="1200" b="1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kumimoji="0" lang="en-US" altLang="ko-KR" sz="1200" b="1" dirty="0" smtClean="0">
                <a:latin typeface="맑은 고딕" pitchFamily="50" charset="-127"/>
                <a:ea typeface="맑은 고딕" pitchFamily="50" charset="-127"/>
              </a:rPr>
              <a:t>Sequence Object</a:t>
            </a:r>
            <a:r>
              <a:rPr kumimoji="0" lang="ko-KR" altLang="en-US" sz="1200" b="1" dirty="0" smtClean="0">
                <a:latin typeface="맑은 고딕" pitchFamily="50" charset="-127"/>
                <a:ea typeface="맑은 고딕" pitchFamily="50" charset="-127"/>
              </a:rPr>
              <a:t>와 유사한 기능</a:t>
            </a:r>
            <a:r>
              <a:rPr kumimoji="0" lang="en-US" altLang="ko-KR" sz="1200" b="1" dirty="0" smtClean="0">
                <a:latin typeface="맑은 고딕" pitchFamily="50" charset="-127"/>
                <a:ea typeface="맑은 고딕" pitchFamily="50" charset="-127"/>
              </a:rPr>
              <a:t>. )</a:t>
            </a:r>
          </a:p>
          <a:p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27584" y="1700808"/>
            <a:ext cx="15121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Type : Document</a:t>
            </a:r>
          </a:p>
          <a:p>
            <a:pPr algn="ctr"/>
            <a:r>
              <a:rPr lang="en-US" altLang="ko-KR" sz="1200" b="1" dirty="0" smtClean="0"/>
              <a:t>Name : DOC-001</a:t>
            </a:r>
            <a:endParaRPr lang="ko-KR" altLang="en-US" sz="1200" b="1" dirty="0"/>
          </a:p>
        </p:txBody>
      </p:sp>
      <p:sp>
        <p:nvSpPr>
          <p:cNvPr id="5" name="직사각형 4"/>
          <p:cNvSpPr/>
          <p:nvPr/>
        </p:nvSpPr>
        <p:spPr>
          <a:xfrm>
            <a:off x="1187624" y="2492896"/>
            <a:ext cx="15121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Type : Document</a:t>
            </a:r>
          </a:p>
          <a:p>
            <a:pPr algn="ctr"/>
            <a:r>
              <a:rPr lang="en-US" altLang="ko-KR" sz="1200" b="1" dirty="0" smtClean="0"/>
              <a:t>Name : DOC-003</a:t>
            </a:r>
            <a:endParaRPr lang="ko-KR" altLang="en-US" sz="1200" b="1" dirty="0"/>
          </a:p>
        </p:txBody>
      </p:sp>
      <p:sp>
        <p:nvSpPr>
          <p:cNvPr id="6" name="직사각형 5"/>
          <p:cNvSpPr/>
          <p:nvPr/>
        </p:nvSpPr>
        <p:spPr>
          <a:xfrm>
            <a:off x="1619672" y="3212976"/>
            <a:ext cx="15121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Type : Document</a:t>
            </a:r>
          </a:p>
          <a:p>
            <a:pPr algn="ctr"/>
            <a:r>
              <a:rPr lang="en-US" altLang="ko-KR" sz="1200" b="1" dirty="0" smtClean="0"/>
              <a:t>Name : DOC-004</a:t>
            </a:r>
            <a:endParaRPr lang="ko-KR" altLang="en-US" sz="1200" b="1" dirty="0"/>
          </a:p>
        </p:txBody>
      </p:sp>
      <p:sp>
        <p:nvSpPr>
          <p:cNvPr id="1026" name="laptop"/>
          <p:cNvSpPr>
            <a:spLocks noEditPoints="1" noChangeArrowheads="1"/>
          </p:cNvSpPr>
          <p:nvPr/>
        </p:nvSpPr>
        <p:spPr bwMode="auto">
          <a:xfrm>
            <a:off x="6156176" y="1700808"/>
            <a:ext cx="1048891" cy="897061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laptop"/>
          <p:cNvSpPr>
            <a:spLocks noEditPoints="1" noChangeArrowheads="1"/>
          </p:cNvSpPr>
          <p:nvPr/>
        </p:nvSpPr>
        <p:spPr bwMode="auto">
          <a:xfrm>
            <a:off x="6547445" y="2459931"/>
            <a:ext cx="1048891" cy="897061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laptop"/>
          <p:cNvSpPr>
            <a:spLocks noEditPoints="1" noChangeArrowheads="1"/>
          </p:cNvSpPr>
          <p:nvPr/>
        </p:nvSpPr>
        <p:spPr bwMode="auto">
          <a:xfrm>
            <a:off x="7051501" y="3180011"/>
            <a:ext cx="1048891" cy="897061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11" name="직선 화살표 연결선 10"/>
          <p:cNvCxnSpPr>
            <a:stCxn id="1026" idx="1"/>
            <a:endCxn id="4" idx="3"/>
          </p:cNvCxnSpPr>
          <p:nvPr/>
        </p:nvCxnSpPr>
        <p:spPr>
          <a:xfrm flipH="1" flipV="1">
            <a:off x="2339752" y="1988840"/>
            <a:ext cx="3979682" cy="98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8" idx="1"/>
            <a:endCxn id="5" idx="3"/>
          </p:cNvCxnSpPr>
          <p:nvPr/>
        </p:nvCxnSpPr>
        <p:spPr>
          <a:xfrm flipH="1">
            <a:off x="2699792" y="2757830"/>
            <a:ext cx="4010911" cy="230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9" idx="1"/>
            <a:endCxn id="6" idx="3"/>
          </p:cNvCxnSpPr>
          <p:nvPr/>
        </p:nvCxnSpPr>
        <p:spPr>
          <a:xfrm flipH="1">
            <a:off x="3131840" y="3477910"/>
            <a:ext cx="4082919" cy="230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59832" y="1772816"/>
            <a:ext cx="2880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Create Business Object</a:t>
            </a:r>
            <a:endParaRPr lang="ko-KR" alt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3419872" y="2519318"/>
            <a:ext cx="2880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Create Business Object</a:t>
            </a:r>
            <a:endParaRPr lang="ko-KR" altLang="en-US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3923928" y="3239398"/>
            <a:ext cx="2880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Create Business Object</a:t>
            </a:r>
            <a:endParaRPr lang="ko-KR" altLang="en-US" sz="1100" dirty="0"/>
          </a:p>
        </p:txBody>
      </p:sp>
      <p:sp>
        <p:nvSpPr>
          <p:cNvPr id="19" name="TextBox 52"/>
          <p:cNvSpPr txBox="1">
            <a:spLocks noChangeArrowheads="1"/>
          </p:cNvSpPr>
          <p:nvPr/>
        </p:nvSpPr>
        <p:spPr bwMode="auto">
          <a:xfrm>
            <a:off x="251520" y="4470211"/>
            <a:ext cx="8676455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Configuration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순서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kumimoji="0" lang="en-US" altLang="ko-KR" sz="12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“eService Object Generator” Type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Business Object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생성</a:t>
            </a: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“eService Number Generator” Type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의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 Business Object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생성</a:t>
            </a: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“eService Number Generator” Relationship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생성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( From : eService Object Generator, To : eService Number Generator</a:t>
            </a:r>
          </a:p>
          <a:p>
            <a:pPr marL="228600" indent="-228600">
              <a:buAutoNum type="arabicPeriod"/>
            </a:pP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WEB-FORM , Command(Create Object)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수정 또는 관련 프로그램 수정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kumimoji="0"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214313" y="201613"/>
            <a:ext cx="83581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AUTO GENERATED NAME</a:t>
            </a:r>
            <a:endParaRPr kumimoji="0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940152" y="548680"/>
            <a:ext cx="2808312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Type :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eService Object Generator</a:t>
            </a:r>
          </a:p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Policy : eService Object Generator</a:t>
            </a:r>
          </a:p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Vault : eService Administration</a:t>
            </a:r>
          </a:p>
          <a:p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Attribute</a:t>
            </a:r>
          </a:p>
          <a:p>
            <a:pPr>
              <a:buFontTx/>
              <a:buChar char="-"/>
            </a:pP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eService Name Prefix</a:t>
            </a:r>
          </a:p>
          <a:p>
            <a:pPr>
              <a:buFontTx/>
              <a:buChar char="-"/>
            </a:pP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eService Name Suffix</a:t>
            </a:r>
          </a:p>
          <a:p>
            <a:pPr>
              <a:buFontTx/>
              <a:buChar char="-"/>
            </a:pP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eService Retry Count</a:t>
            </a:r>
          </a:p>
          <a:p>
            <a:pPr>
              <a:buFontTx/>
              <a:buChar char="-"/>
            </a:pP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eService Safety Vault</a:t>
            </a:r>
          </a:p>
          <a:p>
            <a:pPr>
              <a:buFontTx/>
              <a:buChar char="-"/>
            </a:pP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eService Processing Time Limit</a:t>
            </a:r>
          </a:p>
          <a:p>
            <a:pPr>
              <a:buFontTx/>
              <a:buChar char="-"/>
            </a:pP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eService Safety Policy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544" y="1085394"/>
            <a:ext cx="2808312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Type :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eService Number Generator</a:t>
            </a:r>
          </a:p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Policy : eService Number Generator</a:t>
            </a:r>
          </a:p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Vault : eService Administration</a:t>
            </a:r>
          </a:p>
          <a:p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Attribute</a:t>
            </a:r>
          </a:p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- eService Next Number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" name="직선 화살표 연결선 6"/>
          <p:cNvCxnSpPr>
            <a:stCxn id="4" idx="1"/>
            <a:endCxn id="5" idx="3"/>
          </p:cNvCxnSpPr>
          <p:nvPr/>
        </p:nvCxnSpPr>
        <p:spPr>
          <a:xfrm flipH="1" flipV="1">
            <a:off x="3275856" y="1805474"/>
            <a:ext cx="2664296" cy="33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53474" y="1582758"/>
            <a:ext cx="20882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&lt;&lt;Relationship&gt;&gt;</a:t>
            </a:r>
          </a:p>
          <a:p>
            <a:pPr algn="ctr"/>
            <a:r>
              <a:rPr lang="en-US" altLang="ko-KR" sz="1100" b="1" dirty="0" smtClean="0"/>
              <a:t>eService Number Generator</a:t>
            </a:r>
            <a:endParaRPr lang="ko-KR" altLang="en-US" sz="1100" b="1" dirty="0"/>
          </a:p>
        </p:txBody>
      </p:sp>
      <p:sp>
        <p:nvSpPr>
          <p:cNvPr id="11" name="TextBox 52"/>
          <p:cNvSpPr txBox="1">
            <a:spLocks noChangeArrowheads="1"/>
          </p:cNvSpPr>
          <p:nvPr/>
        </p:nvSpPr>
        <p:spPr bwMode="auto">
          <a:xfrm>
            <a:off x="358329" y="3214717"/>
            <a:ext cx="8462143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eService Number Generator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는 시작할 일련번호를 지정 및 저장하는 역할을 한다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kumimoji="0" lang="en-US" altLang="ko-KR" sz="1200" b="1" dirty="0" smtClean="0">
                <a:latin typeface="맑은 고딕" pitchFamily="50" charset="-127"/>
                <a:ea typeface="맑은 고딕" pitchFamily="50" charset="-127"/>
              </a:rPr>
              <a:t>Object</a:t>
            </a:r>
            <a:r>
              <a:rPr kumimoji="0" lang="ko-KR" altLang="en-US" sz="1200" b="1" dirty="0" smtClean="0">
                <a:latin typeface="맑은 고딕" pitchFamily="50" charset="-127"/>
                <a:ea typeface="맑은 고딕" pitchFamily="50" charset="-127"/>
              </a:rPr>
              <a:t>가 </a:t>
            </a:r>
            <a:r>
              <a:rPr kumimoji="0" lang="en-US" altLang="ko-KR" sz="1200" b="1" dirty="0" smtClean="0">
                <a:latin typeface="맑은 고딕" pitchFamily="50" charset="-127"/>
                <a:ea typeface="맑은 고딕" pitchFamily="50" charset="-127"/>
              </a:rPr>
              <a:t>Auto name</a:t>
            </a:r>
            <a:r>
              <a:rPr kumimoji="0" lang="ko-KR" altLang="en-US" sz="1200" b="1" dirty="0" smtClean="0">
                <a:latin typeface="맑은 고딕" pitchFamily="50" charset="-127"/>
                <a:ea typeface="맑은 고딕" pitchFamily="50" charset="-127"/>
              </a:rPr>
              <a:t>으로 생성될 때 마다 </a:t>
            </a:r>
            <a:r>
              <a:rPr kumimoji="0" lang="en-US" altLang="ko-KR" sz="1200" b="1" dirty="0" smtClean="0">
                <a:latin typeface="맑은 고딕" pitchFamily="50" charset="-127"/>
                <a:ea typeface="맑은 고딕" pitchFamily="50" charset="-127"/>
              </a:rPr>
              <a:t>eService Next Number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가 증가하는 걸 확인할 수 있음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eService Number Generator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를 새로 생성할 때는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Auto Name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을 적용할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Business Type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Symbolic Name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으로 사용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Ex) </a:t>
            </a:r>
            <a:r>
              <a:rPr lang="en-US" altLang="ko-KR" sz="1200" b="1" dirty="0" err="1" smtClean="0">
                <a:latin typeface="맑은 고딕" pitchFamily="50" charset="-127"/>
                <a:ea typeface="맑은 고딕" pitchFamily="50" charset="-127"/>
              </a:rPr>
              <a:t>csdDocument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에 적용하기 위해서는 </a:t>
            </a:r>
            <a:r>
              <a:rPr lang="en-US" altLang="ko-KR" sz="1200" b="1" dirty="0" err="1" smtClean="0">
                <a:latin typeface="맑은 고딕" pitchFamily="50" charset="-127"/>
                <a:ea typeface="맑은 고딕" pitchFamily="50" charset="-127"/>
              </a:rPr>
              <a:t>type_csdDocument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해야 한다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eService Object Generator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auto name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시 사용할 환경설정을 지정한다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Prefix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Suffix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Auto Name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생성 시 앞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뒤 자리에 붙일 접미사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접두사를 지정한다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( Prefix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‘DOC-’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으로 지정하면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Auto name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생성 시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DOC-00001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과 같이 생성된다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. )</a:t>
            </a:r>
          </a:p>
          <a:p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Retry Count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정도로 지정하며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Processing Time Limit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60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정도로 지정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Safety </a:t>
            </a:r>
            <a:r>
              <a:rPr lang="en-US" altLang="ko-KR" sz="1200" b="1" dirty="0">
                <a:latin typeface="맑은 고딕" pitchFamily="50" charset="-127"/>
              </a:rPr>
              <a:t>Vault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eService Administration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으로 지정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Safety Policy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는 적용할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Policy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의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Symbolic Name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을 지정한다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. ( EX : </a:t>
            </a:r>
            <a:r>
              <a:rPr lang="en-US" altLang="ko-KR" sz="1200" b="1" dirty="0" err="1" smtClean="0">
                <a:latin typeface="맑은 고딕" pitchFamily="50" charset="-127"/>
                <a:ea typeface="맑은 고딕" pitchFamily="50" charset="-127"/>
              </a:rPr>
              <a:t>policy_csdDocument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 )</a:t>
            </a:r>
          </a:p>
          <a:p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eService Number Generator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eService Object  Generator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를 생성하면 두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Business Object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사이에 </a:t>
            </a: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‘eService Number Generator’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라는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Relationship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Connect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한다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214313" y="201613"/>
            <a:ext cx="83581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AUTO GENERATED NAME</a:t>
            </a:r>
            <a:endParaRPr kumimoji="0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52"/>
          <p:cNvSpPr txBox="1">
            <a:spLocks noChangeArrowheads="1"/>
          </p:cNvSpPr>
          <p:nvPr/>
        </p:nvSpPr>
        <p:spPr bwMode="auto">
          <a:xfrm>
            <a:off x="214313" y="734790"/>
            <a:ext cx="8462143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eService Number Generator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적용방법</a:t>
            </a: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WEB-FORM</a:t>
            </a:r>
          </a:p>
          <a:p>
            <a:pPr marL="228600" indent="-228600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WEB-FORM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정의 시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Name Field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부분의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Setting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값을 지정한다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Setting Key : Name Field</a:t>
            </a:r>
          </a:p>
          <a:p>
            <a:pPr marL="228600" indent="-228600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Setting Field : </a:t>
            </a:r>
            <a:r>
              <a:rPr lang="en-US" altLang="ko-KR" sz="1200" b="1" dirty="0" err="1" smtClean="0">
                <a:latin typeface="맑은 고딕" pitchFamily="50" charset="-127"/>
                <a:ea typeface="맑은 고딕" pitchFamily="50" charset="-127"/>
              </a:rPr>
              <a:t>autoName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( Object Name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을 자동생성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), </a:t>
            </a:r>
            <a:r>
              <a:rPr lang="en-US" altLang="ko-KR" sz="1200" b="1" dirty="0" err="1" smtClean="0">
                <a:latin typeface="맑은 고딕" pitchFamily="50" charset="-127"/>
                <a:ea typeface="맑은 고딕" pitchFamily="50" charset="-127"/>
              </a:rPr>
              <a:t>keyin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, both</a:t>
            </a:r>
          </a:p>
          <a:p>
            <a:pPr marL="228600" indent="-228600"/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2. emxForm.jsp, emxCreate.jsp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HREF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로 갖고 있는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Command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HREF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PARAMETER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en-US" altLang="ko-KR" sz="1200" b="1" dirty="0" err="1" smtClean="0">
                <a:latin typeface="맑은 고딕" pitchFamily="50" charset="-127"/>
                <a:ea typeface="맑은 고딕" pitchFamily="50" charset="-127"/>
              </a:rPr>
              <a:t>nameField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파라미터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 추가</a:t>
            </a: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 ex)  </a:t>
            </a:r>
            <a:r>
              <a:rPr lang="en-US" altLang="ko-KR" sz="1200" b="1" dirty="0" err="1" smtClean="0">
                <a:latin typeface="맑은 고딕" pitchFamily="50" charset="-127"/>
                <a:ea typeface="맑은 고딕" pitchFamily="50" charset="-127"/>
              </a:rPr>
              <a:t>emxCreate.jsp?nameField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200" b="1" dirty="0" err="1" smtClean="0">
                <a:latin typeface="맑은 고딕" pitchFamily="50" charset="-127"/>
                <a:ea typeface="맑은 고딕" pitchFamily="50" charset="-127"/>
              </a:rPr>
              <a:t>autoName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&amp;…..</a:t>
            </a:r>
          </a:p>
          <a:p>
            <a:pPr marL="228600" indent="-228600"/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3. API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를 활용한 적용방법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/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r>
              <a:rPr lang="en-US" altLang="ko-KR" sz="1200" b="1" dirty="0" err="1" smtClean="0">
                <a:latin typeface="맑은 고딕" pitchFamily="50" charset="-127"/>
                <a:ea typeface="맑은 고딕" pitchFamily="50" charset="-127"/>
              </a:rPr>
              <a:t>com.matrixone.apps.domain.util.FrameworkUtil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static method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인 </a:t>
            </a:r>
            <a:r>
              <a:rPr lang="en-US" altLang="ko-KR" sz="1200" b="1" dirty="0" err="1" smtClean="0">
                <a:latin typeface="맑은 고딕" pitchFamily="50" charset="-127"/>
                <a:ea typeface="맑은 고딕" pitchFamily="50" charset="-127"/>
              </a:rPr>
              <a:t>autoName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을 호출한다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/>
            <a:r>
              <a:rPr lang="en-US" altLang="ko-KR" sz="1200" b="1" dirty="0" err="1" smtClean="0">
                <a:latin typeface="맑은 고딕" pitchFamily="50" charset="-127"/>
                <a:ea typeface="맑은 고딕" pitchFamily="50" charset="-127"/>
              </a:rPr>
              <a:t>autoName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메소드의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파라미터인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type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policy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를 지정하고 호출하면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, Object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가 생성되고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Object ID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리턴한다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/>
            <a:r>
              <a:rPr lang="en-US" altLang="ko-KR" sz="1200" b="1" dirty="0" err="1" smtClean="0">
                <a:latin typeface="맑은 고딕" pitchFamily="50" charset="-127"/>
                <a:ea typeface="맑은 고딕" pitchFamily="50" charset="-127"/>
              </a:rPr>
              <a:t>autoName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메소드는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Overload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되어 있으므로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, API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를 통해 확인필요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/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호출 시 주의점은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type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policy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PARAMETER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로 넘길 때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type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또는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policy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명으로 </a:t>
            </a: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해야하는지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marL="228600" indent="-228600"/>
            <a:r>
              <a:rPr lang="en-US" altLang="ko-KR" sz="1200" b="1" dirty="0" err="1" smtClean="0">
                <a:latin typeface="맑은 고딕" pitchFamily="50" charset="-127"/>
                <a:ea typeface="맑은 고딕" pitchFamily="50" charset="-127"/>
              </a:rPr>
              <a:t>Symbolicy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 name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으로 </a:t>
            </a: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해야하는지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 확인하기 바람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. (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기억이 가물가물 함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. )</a:t>
            </a:r>
          </a:p>
          <a:p>
            <a:pPr marL="228600" indent="-228600"/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214313" y="201613"/>
            <a:ext cx="83581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EVENT TRIGGER</a:t>
            </a:r>
            <a:endParaRPr kumimoji="0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52"/>
          <p:cNvSpPr txBox="1">
            <a:spLocks noChangeArrowheads="1"/>
          </p:cNvSpPr>
          <p:nvPr/>
        </p:nvSpPr>
        <p:spPr bwMode="auto">
          <a:xfrm>
            <a:off x="214313" y="734790"/>
            <a:ext cx="846214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ENOVIA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에서는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Business Object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Event ( Create, Delete, Modify, Connect , Promote…)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발생 시 </a:t>
            </a: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지정된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JPO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Method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를 호출하여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Program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을 실행할 수 있는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Trigger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기능이 제공된다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kumimoji="0" lang="en-US" altLang="ko-KR" sz="12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Trigger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를 통해서 자동화된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Business Logic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을 구현하고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OOTB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기능을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Customize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할 수 있는 방법을 제공한다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628800"/>
            <a:ext cx="828092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3491880" y="4262332"/>
            <a:ext cx="1296144" cy="14401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448402" y="2745970"/>
            <a:ext cx="1296144" cy="22691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729676" y="2756856"/>
            <a:ext cx="1296144" cy="22691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52"/>
          <p:cNvSpPr txBox="1">
            <a:spLocks noChangeArrowheads="1"/>
          </p:cNvSpPr>
          <p:nvPr/>
        </p:nvSpPr>
        <p:spPr bwMode="auto">
          <a:xfrm>
            <a:off x="251520" y="4758243"/>
            <a:ext cx="846214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Check : Event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가 발생하기 전에 실행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Override :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발생할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Event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Override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함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메소드가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을 리턴할 경우 이벤트는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Override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되지 않으며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실제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Event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가 발생함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           0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이 아닌 숫자를 리턴하는 경우에는 실제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Event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가 발생하지 않는다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Action : Event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발생 후 실행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Input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호출할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Program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Method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가 지정된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eService Trigger Program Parameters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오브젝트의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Name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을 지정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1200" b="1" dirty="0" err="1" smtClean="0">
                <a:latin typeface="맑은 고딕" pitchFamily="50" charset="-127"/>
                <a:ea typeface="맑은 고딕" pitchFamily="50" charset="-127"/>
              </a:rPr>
              <a:t>emxTriggerManager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 : Trigger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를 호출 및 관리할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JPO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를 지정한다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. ( </a:t>
            </a:r>
            <a:r>
              <a:rPr lang="en-US" altLang="ko-KR" sz="1200" b="1" dirty="0" err="1" smtClean="0">
                <a:latin typeface="맑은 고딕" pitchFamily="50" charset="-127"/>
                <a:ea typeface="맑은 고딕" pitchFamily="50" charset="-127"/>
              </a:rPr>
              <a:t>emxTriggerManager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OOTB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에서 제공되는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JPO )</a:t>
            </a:r>
          </a:p>
          <a:p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                       Customize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가 필요할 경우 별도의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JPO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를 작성하고 </a:t>
            </a:r>
            <a:r>
              <a:rPr lang="en-US" altLang="ko-KR" sz="1200" b="1" dirty="0" err="1" smtClean="0">
                <a:latin typeface="맑은 고딕" pitchFamily="50" charset="-127"/>
                <a:ea typeface="맑은 고딕" pitchFamily="50" charset="-127"/>
              </a:rPr>
              <a:t>emxTriggerManager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대신에 사용할 수 있다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86" y="620688"/>
            <a:ext cx="5619750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214313" y="201613"/>
            <a:ext cx="83581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EVENT TRIGGER</a:t>
            </a:r>
            <a:endParaRPr kumimoji="0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936104"/>
            <a:ext cx="4032448" cy="5805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899592" y="2348880"/>
            <a:ext cx="3312368" cy="2880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88496" y="2759156"/>
            <a:ext cx="3312368" cy="2880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892690" y="5589240"/>
            <a:ext cx="3312368" cy="2880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892690" y="6021288"/>
            <a:ext cx="3312368" cy="2880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52"/>
          <p:cNvSpPr txBox="1">
            <a:spLocks noChangeArrowheads="1"/>
          </p:cNvSpPr>
          <p:nvPr/>
        </p:nvSpPr>
        <p:spPr bwMode="auto">
          <a:xfrm>
            <a:off x="214313" y="4110171"/>
            <a:ext cx="4429695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Name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Type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등에서 정의한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Trigger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Input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으로 입력</a:t>
            </a: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Revision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은 해당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Trigger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에서 복수의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JPO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호출할때</a:t>
            </a: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구분자로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 사용된다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eService Program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Method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는 호출할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JPO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Method.</a:t>
            </a:r>
          </a:p>
          <a:p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eService Program Argument1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Method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에서 전달받을</a:t>
            </a: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Parameter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${EVENT}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와 같은 매크로 및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String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을 지정할 수 </a:t>
            </a: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있다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. Macro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는 다음 장 참조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JPO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METHOD PARAMETER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Context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와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String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배열로</a:t>
            </a: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구성되고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Argument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뒤에 있는 숫자는 배열의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Index.</a:t>
            </a:r>
          </a:p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Argument1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이면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String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배열의 </a:t>
            </a: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첫번째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Index( 0 )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에 해당</a:t>
            </a: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값이 전달된다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214313" y="201613"/>
            <a:ext cx="83581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EVENT TRIGGER</a:t>
            </a:r>
            <a:endParaRPr kumimoji="0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764704"/>
            <a:ext cx="5886450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868" y="4446612"/>
            <a:ext cx="582930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692696"/>
            <a:ext cx="617220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214313" y="201613"/>
            <a:ext cx="83581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EVENT TRIGGER</a:t>
            </a:r>
            <a:endParaRPr kumimoji="0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3212976"/>
            <a:ext cx="41148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214313" y="201613"/>
            <a:ext cx="83581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EVENT TRIGGER</a:t>
            </a:r>
            <a:endParaRPr kumimoji="0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128861"/>
            <a:ext cx="8220075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52"/>
          <p:cNvSpPr txBox="1">
            <a:spLocks noChangeArrowheads="1"/>
          </p:cNvSpPr>
          <p:nvPr/>
        </p:nvSpPr>
        <p:spPr bwMode="auto">
          <a:xfrm>
            <a:off x="467544" y="764704"/>
            <a:ext cx="770485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Trigger Macro  (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일부 예시이며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자세한 내용은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Application Developer Guide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Trigger Macro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참조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929</Words>
  <Application>Microsoft Office PowerPoint</Application>
  <PresentationFormat>화면 슬라이드 쇼(4:3)</PresentationFormat>
  <Paragraphs>137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sunday</dc:creator>
  <cp:lastModifiedBy>atis</cp:lastModifiedBy>
  <cp:revision>32</cp:revision>
  <dcterms:created xsi:type="dcterms:W3CDTF">2013-09-23T02:24:59Z</dcterms:created>
  <dcterms:modified xsi:type="dcterms:W3CDTF">2020-11-17T02:36:33Z</dcterms:modified>
</cp:coreProperties>
</file>