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grBVN9Rs7LCATfQGxDDIygEwHn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CAEDD8-43D0-49BE-BC82-EC9417A3E877}">
  <a:tblStyle styleId="{FBCAEDD8-43D0-49BE-BC82-EC9417A3E8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00"/>
              <a:buNone/>
            </a:pPr>
            <a:r>
              <a:rPr lang="en-US" sz="1100">
                <a:latin typeface="Arial"/>
                <a:ea typeface="Arial"/>
                <a:cs typeface="Arial"/>
                <a:sym typeface="Arial"/>
              </a:rPr>
              <a:t>The </a:t>
            </a:r>
            <a:r>
              <a:rPr b="1" lang="en-US" sz="1100">
                <a:latin typeface="Arial"/>
                <a:ea typeface="Arial"/>
                <a:cs typeface="Arial"/>
                <a:sym typeface="Arial"/>
              </a:rPr>
              <a:t>SignScribe</a:t>
            </a:r>
            <a:r>
              <a:rPr lang="en-US" sz="1100">
                <a:latin typeface="Arial"/>
                <a:ea typeface="Arial"/>
                <a:cs typeface="Arial"/>
                <a:sym typeface="Arial"/>
              </a:rPr>
              <a:t> project aims to develop a real-time, AI-driven sign language translation system to bridge communication gaps for individuals who use American Sign Language (ASL).</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rPr lang="en-US" sz="1100">
                <a:latin typeface="Arial"/>
                <a:ea typeface="Arial"/>
                <a:cs typeface="Arial"/>
                <a:sym typeface="Arial"/>
              </a:rPr>
              <a:t>To make SignScribe a reality, we needed a combination of cutting-edge technology that is not only powerful but also portable, efficient, and capable of real-time performance. This is why we chose to integrate three key components: the </a:t>
            </a:r>
            <a:r>
              <a:rPr b="1" lang="en-US" sz="1100">
                <a:latin typeface="Arial"/>
                <a:ea typeface="Arial"/>
                <a:cs typeface="Arial"/>
                <a:sym typeface="Arial"/>
              </a:rPr>
              <a:t>Arduino TinyML Kit</a:t>
            </a:r>
            <a:r>
              <a:rPr lang="en-US" sz="1100">
                <a:latin typeface="Arial"/>
                <a:ea typeface="Arial"/>
                <a:cs typeface="Arial"/>
                <a:sym typeface="Arial"/>
              </a:rPr>
              <a:t>, the </a:t>
            </a:r>
            <a:r>
              <a:rPr b="1" lang="en-US" sz="1100">
                <a:latin typeface="Arial"/>
                <a:ea typeface="Arial"/>
                <a:cs typeface="Arial"/>
                <a:sym typeface="Arial"/>
              </a:rPr>
              <a:t>Arduino Nano 33 BLE</a:t>
            </a:r>
            <a:r>
              <a:rPr lang="en-US" sz="1100">
                <a:latin typeface="Arial"/>
                <a:ea typeface="Arial"/>
                <a:cs typeface="Arial"/>
                <a:sym typeface="Arial"/>
              </a:rPr>
              <a:t>, and the </a:t>
            </a:r>
            <a:r>
              <a:rPr b="1" lang="en-US" sz="1100">
                <a:latin typeface="Arial"/>
                <a:ea typeface="Arial"/>
                <a:cs typeface="Arial"/>
                <a:sym typeface="Arial"/>
              </a:rPr>
              <a:t>GroqCloud Large Language Model (LLM)</a:t>
            </a:r>
            <a:r>
              <a:rPr lang="en-US" sz="1100">
                <a:latin typeface="Arial"/>
                <a:ea typeface="Arial"/>
                <a:cs typeface="Arial"/>
                <a:sym typeface="Arial"/>
              </a:rPr>
              <a:t>.</a:t>
            </a:r>
            <a:br>
              <a:rPr lang="en-US" sz="1100">
                <a:latin typeface="Arial"/>
                <a:ea typeface="Arial"/>
                <a:cs typeface="Arial"/>
                <a:sym typeface="Arial"/>
              </a:rPr>
            </a:br>
            <a:br>
              <a:rPr lang="en-US" sz="1100">
                <a:latin typeface="Arial"/>
                <a:ea typeface="Arial"/>
                <a:cs typeface="Arial"/>
                <a:sym typeface="Arial"/>
              </a:rPr>
            </a:br>
            <a:r>
              <a:rPr lang="en-US" sz="1100">
                <a:latin typeface="Arial"/>
                <a:ea typeface="Arial"/>
                <a:cs typeface="Arial"/>
                <a:sym typeface="Arial"/>
              </a:rPr>
              <a:t>The selection of these tools were based on decisions to target efficiency, portability, and low latency through a strategic combination of hardware and AI to meet the technical demands of our project, as well as to provide a user-friendly solution for sign language translation.</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00"/>
              <a:buNone/>
            </a:pPr>
            <a:r>
              <a:rPr lang="en-US" sz="1100">
                <a:latin typeface="Arial"/>
                <a:ea typeface="Arial"/>
                <a:cs typeface="Arial"/>
                <a:sym typeface="Arial"/>
              </a:rPr>
              <a:t>the core idea behind the project is driven by the vision of empowering users through inclusivity and accessibility, enabling individuals who rely on American Sign Language (ASL) to communicate seamlessly with non-signers. By training a deep learning model for accurate gesture recognition and combining it with real-time translation powered by AI, the system aims to create smoother and more natural interactions, breaking down social barriers. Our ultimate goal is to deliver a practical, user-friendly interface that bridges communities and fosters understanding through cutting-edge technology, which also means that we must ensure the system remains scalable and adaptable, allowing it to grow alongside users' needs, whether by expanding its gesture vocabulary or integrating additional languages and dialects.</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5f1203a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315f1203a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Our system relies on two advanced models to achieve real-time speech-to-sentiment analysis.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Starting with </a:t>
            </a:r>
            <a:r>
              <a:rPr b="1" lang="en-US" sz="1100">
                <a:latin typeface="Arial"/>
                <a:ea typeface="Arial"/>
                <a:cs typeface="Arial"/>
                <a:sym typeface="Arial"/>
              </a:rPr>
              <a:t>Speech Recognition</a:t>
            </a:r>
            <a:r>
              <a:rPr lang="en-US" sz="1100">
                <a:latin typeface="Arial"/>
                <a:ea typeface="Arial"/>
                <a:cs typeface="Arial"/>
                <a:sym typeface="Arial"/>
              </a:rPr>
              <a:t>, we chose OpenAI’s Whisper for its state-of-the-art performance. Whisper offers multilingual support and excels at handling different accents, making it suitable for diverse user bases.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For </a:t>
            </a:r>
            <a:r>
              <a:rPr b="1" lang="en-US" sz="1100">
                <a:latin typeface="Arial"/>
                <a:ea typeface="Arial"/>
                <a:cs typeface="Arial"/>
                <a:sym typeface="Arial"/>
              </a:rPr>
              <a:t>Sentiment Analysis</a:t>
            </a:r>
            <a:r>
              <a:rPr lang="en-US" sz="1100">
                <a:latin typeface="Arial"/>
                <a:ea typeface="Arial"/>
                <a:cs typeface="Arial"/>
                <a:sym typeface="Arial"/>
              </a:rPr>
              <a:t>, we use DistilRoBERTa, specifically the emotion-english-distilroberta-base model. This lightweight version of RoBERTa strikes an excellent balance between speed and accuracy, making it well-suited for real-time applications. It’s pre-trained on emotion detection tasks and supports simultaneous identification of multiple emotions, allowing us to analyze complex emotional expressions efficiently.</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17" name="Google Shape;117;g315f1203a7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5f1203a7c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315f1203a7c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For our evaluation, we explored different datasets and ultimately chose the RAVDESS dataset over the MOSEI dataset. The RAVDESS dataset provided us with high-quality audio recordings from professional actors speaking with clear and well-defined emotional expressions. This clarity allowed us to effectively align our system’s classifications with human-labeled ground truths.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our experiment settings, we focused on real-time processing of 5-second audio segments.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We also implemented two analysis modes to enhance user insights: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Current Segment Mode</a:t>
            </a:r>
            <a:r>
              <a:rPr lang="en-US" sz="1100">
                <a:latin typeface="Arial"/>
                <a:ea typeface="Arial"/>
                <a:cs typeface="Arial"/>
                <a:sym typeface="Arial"/>
              </a:rPr>
              <a:t>: This mode provides immediate emotion detection for the most recent recording, making it ideal for real-time feedback.</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Full Transcript Mode</a:t>
            </a:r>
            <a:r>
              <a:rPr lang="en-US" sz="1100">
                <a:latin typeface="Arial"/>
                <a:ea typeface="Arial"/>
                <a:cs typeface="Arial"/>
                <a:sym typeface="Arial"/>
              </a:rPr>
              <a:t>: This mode aggregates emotions across the entire session, giving a holistic view of the emotional dynamics over time.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These evaluation methods and modes helped us measure both the accuracy and practicality of our system in real-time scenarios.</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42" name="Google Shape;142;g315f1203a7c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46c711f0f_4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46c711f0f_4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a46c711f0f_4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5f1203a7c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315f1203a7c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00"/>
              <a:buNone/>
            </a:pPr>
            <a:r>
              <a:rPr lang="en-US"/>
              <a:t>cross entropy</a:t>
            </a:r>
            <a:endParaRPr/>
          </a:p>
        </p:txBody>
      </p:sp>
      <p:sp>
        <p:nvSpPr>
          <p:cNvPr id="169" name="Google Shape;169;g315f1203a7c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b44748eca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31b44748eca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Throughout this project, we faced several significant challenges, each shaping our approach and ultimately improving the system’s design and performance.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One major challenge was achieving </a:t>
            </a:r>
            <a:r>
              <a:rPr b="1" lang="en-US" sz="1100">
                <a:latin typeface="Arial"/>
                <a:ea typeface="Arial"/>
                <a:cs typeface="Arial"/>
                <a:sym typeface="Arial"/>
              </a:rPr>
              <a:t>real-time processing</a:t>
            </a:r>
            <a:r>
              <a:rPr lang="en-US" sz="1100">
                <a:latin typeface="Arial"/>
                <a:ea typeface="Arial"/>
                <a:cs typeface="Arial"/>
                <a:sym typeface="Arial"/>
              </a:rPr>
              <a:t>. Balancing accuracy and speed was critical to ensure seamless operation without compromising the user experience. To address this, we optimized the pipeline, fine-tuning each stage to reduce latency while maintaining high transcription and emotion detection accuracy. This required iterative testing and adjustments to achieve the best trade-off between speed and precision.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Another challenge was </a:t>
            </a:r>
            <a:r>
              <a:rPr b="1" lang="en-US" sz="1100">
                <a:latin typeface="Arial"/>
                <a:ea typeface="Arial"/>
                <a:cs typeface="Arial"/>
                <a:sym typeface="Arial"/>
              </a:rPr>
              <a:t>emotion ambiguity</a:t>
            </a:r>
            <a:r>
              <a:rPr lang="en-US" sz="1100">
                <a:latin typeface="Arial"/>
                <a:ea typeface="Arial"/>
                <a:cs typeface="Arial"/>
                <a:sym typeface="Arial"/>
              </a:rPr>
              <a:t>, as certain emotions—like fear and surprise or joy and admiration—can be inherently difficult to distinguish. This overlap introduced complexity in classification. To overcome this, we introduced a confidence threshold, ensuring that only highly confident classifications were displayed. Additionally, we implemented multi-label classification, allowing the system to associate a single segment with multiple emotions when ambiguity was detected, thereby providing richer and more accurate insights.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Audio quality management</a:t>
            </a:r>
            <a:r>
              <a:rPr lang="en-US" sz="1100">
                <a:latin typeface="Arial"/>
                <a:ea typeface="Arial"/>
                <a:cs typeface="Arial"/>
                <a:sym typeface="Arial"/>
              </a:rPr>
              <a:t> posed another obstacle. Variable microphone setups and environmental noise greatly affected transcription accuracy, as evidenced by our Word Error Rate results, which ranged from 16.67% under ideal conditions to 93.33% with low-quality inputs. To mitigate this, we developed an audio preprocessing pipeline that included noise reduction, volume normalization, and voice activity detection. We also added a visual audio meter, enabling users to monitor their input levels and ensure better quality recordings. This preprocessing significantly enhanced the system's robustness across different audio conditions.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Lastly, designing an intuitive </a:t>
            </a:r>
            <a:r>
              <a:rPr b="1" lang="en-US" sz="1100">
                <a:latin typeface="Arial"/>
                <a:ea typeface="Arial"/>
                <a:cs typeface="Arial"/>
                <a:sym typeface="Arial"/>
              </a:rPr>
              <a:t>GUI</a:t>
            </a:r>
            <a:r>
              <a:rPr lang="en-US" sz="1100">
                <a:latin typeface="Arial"/>
                <a:ea typeface="Arial"/>
                <a:cs typeface="Arial"/>
                <a:sym typeface="Arial"/>
              </a:rPr>
              <a:t> for effective user experience.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Together, these challenges drove us to innovate and refine our system, resulting in a robust, user-friendly platform for real-time speech-to-sentiment analysis.</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77" name="Google Shape;177;g31b44748eca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2060"/>
              </a:buClr>
              <a:buSzPts val="6000"/>
              <a:buFont typeface="Calibri"/>
              <a:buNone/>
              <a:defRPr b="1" sz="6000">
                <a:solidFill>
                  <a:srgbClr val="00206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002060"/>
              </a:buClr>
              <a:buSzPts val="2400"/>
              <a:buNone/>
              <a:defRPr sz="2400">
                <a:solidFill>
                  <a:srgbClr val="002060"/>
                </a:solidFill>
              </a:defRPr>
            </a:lvl1pPr>
            <a:lvl2pPr lvl="1" algn="ctr">
              <a:lnSpc>
                <a:spcPct val="90000"/>
              </a:lnSpc>
              <a:spcBef>
                <a:spcPts val="500"/>
              </a:spcBef>
              <a:spcAft>
                <a:spcPts val="0"/>
              </a:spcAft>
              <a:buClr>
                <a:srgbClr val="00206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00206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7"/>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3905112" y="-1397138"/>
            <a:ext cx="4686576"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6" name="Google Shape;76;p16"/>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17"/>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8"/>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
          <p:cNvSpPr txBox="1"/>
          <p:nvPr>
            <p:ph idx="1" type="body"/>
          </p:nvPr>
        </p:nvSpPr>
        <p:spPr>
          <a:xfrm>
            <a:off x="838200" y="1669774"/>
            <a:ext cx="10820400" cy="4686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8"/>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6000"/>
              <a:buFont typeface="Calibri"/>
              <a:buNone/>
              <a:defRPr sz="6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9"/>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10"/>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2400"/>
              <a:buNone/>
              <a:defRPr b="1" sz="2400"/>
            </a:lvl1pPr>
            <a:lvl2pPr indent="-228600" lvl="1" marL="914400" algn="l">
              <a:lnSpc>
                <a:spcPct val="90000"/>
              </a:lnSpc>
              <a:spcBef>
                <a:spcPts val="500"/>
              </a:spcBef>
              <a:spcAft>
                <a:spcPts val="0"/>
              </a:spcAft>
              <a:buClr>
                <a:srgbClr val="002060"/>
              </a:buClr>
              <a:buSzPts val="2000"/>
              <a:buNone/>
              <a:defRPr b="1" sz="2000"/>
            </a:lvl2pPr>
            <a:lvl3pPr indent="-228600" lvl="2" marL="1371600" algn="l">
              <a:lnSpc>
                <a:spcPct val="90000"/>
              </a:lnSpc>
              <a:spcBef>
                <a:spcPts val="500"/>
              </a:spcBef>
              <a:spcAft>
                <a:spcPts val="0"/>
              </a:spcAft>
              <a:buClr>
                <a:srgbClr val="002060"/>
              </a:buClr>
              <a:buSzPts val="1800"/>
              <a:buNone/>
              <a:defRPr b="1" sz="1800"/>
            </a:lvl3pPr>
            <a:lvl4pPr indent="-228600" lvl="3" marL="1828800" algn="l">
              <a:lnSpc>
                <a:spcPct val="90000"/>
              </a:lnSpc>
              <a:spcBef>
                <a:spcPts val="500"/>
              </a:spcBef>
              <a:spcAft>
                <a:spcPts val="0"/>
              </a:spcAft>
              <a:buClr>
                <a:srgbClr val="002060"/>
              </a:buClr>
              <a:buSzPts val="1600"/>
              <a:buNone/>
              <a:defRPr b="1" sz="1600"/>
            </a:lvl4pPr>
            <a:lvl5pPr indent="-228600" lvl="4" marL="2286000" algn="l">
              <a:lnSpc>
                <a:spcPct val="90000"/>
              </a:lnSpc>
              <a:spcBef>
                <a:spcPts val="500"/>
              </a:spcBef>
              <a:spcAft>
                <a:spcPts val="0"/>
              </a:spcAft>
              <a:buClr>
                <a:srgbClr val="002060"/>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2400"/>
              <a:buNone/>
              <a:defRPr b="1" sz="2400"/>
            </a:lvl1pPr>
            <a:lvl2pPr indent="-228600" lvl="1" marL="914400" algn="l">
              <a:lnSpc>
                <a:spcPct val="90000"/>
              </a:lnSpc>
              <a:spcBef>
                <a:spcPts val="500"/>
              </a:spcBef>
              <a:spcAft>
                <a:spcPts val="0"/>
              </a:spcAft>
              <a:buClr>
                <a:srgbClr val="002060"/>
              </a:buClr>
              <a:buSzPts val="2000"/>
              <a:buNone/>
              <a:defRPr b="1" sz="2000"/>
            </a:lvl2pPr>
            <a:lvl3pPr indent="-228600" lvl="2" marL="1371600" algn="l">
              <a:lnSpc>
                <a:spcPct val="90000"/>
              </a:lnSpc>
              <a:spcBef>
                <a:spcPts val="500"/>
              </a:spcBef>
              <a:spcAft>
                <a:spcPts val="0"/>
              </a:spcAft>
              <a:buClr>
                <a:srgbClr val="002060"/>
              </a:buClr>
              <a:buSzPts val="1800"/>
              <a:buNone/>
              <a:defRPr b="1" sz="1800"/>
            </a:lvl3pPr>
            <a:lvl4pPr indent="-228600" lvl="3" marL="1828800" algn="l">
              <a:lnSpc>
                <a:spcPct val="90000"/>
              </a:lnSpc>
              <a:spcBef>
                <a:spcPts val="500"/>
              </a:spcBef>
              <a:spcAft>
                <a:spcPts val="0"/>
              </a:spcAft>
              <a:buClr>
                <a:srgbClr val="002060"/>
              </a:buClr>
              <a:buSzPts val="1600"/>
              <a:buNone/>
              <a:defRPr b="1" sz="1600"/>
            </a:lvl4pPr>
            <a:lvl5pPr indent="-228600" lvl="4" marL="2286000" algn="l">
              <a:lnSpc>
                <a:spcPct val="90000"/>
              </a:lnSpc>
              <a:spcBef>
                <a:spcPts val="500"/>
              </a:spcBef>
              <a:spcAft>
                <a:spcPts val="0"/>
              </a:spcAft>
              <a:buClr>
                <a:srgbClr val="002060"/>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11"/>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12"/>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Calibri"/>
              <a:buNone/>
              <a:defRPr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1600"/>
              <a:buNone/>
              <a:defRPr sz="1600"/>
            </a:lvl1pPr>
            <a:lvl2pPr indent="-228600" lvl="1" marL="914400" algn="l">
              <a:lnSpc>
                <a:spcPct val="90000"/>
              </a:lnSpc>
              <a:spcBef>
                <a:spcPts val="500"/>
              </a:spcBef>
              <a:spcAft>
                <a:spcPts val="0"/>
              </a:spcAft>
              <a:buClr>
                <a:srgbClr val="002060"/>
              </a:buClr>
              <a:buSzPts val="1400"/>
              <a:buNone/>
              <a:defRPr sz="1400"/>
            </a:lvl2pPr>
            <a:lvl3pPr indent="-228600" lvl="2" marL="1371600" algn="l">
              <a:lnSpc>
                <a:spcPct val="90000"/>
              </a:lnSpc>
              <a:spcBef>
                <a:spcPts val="500"/>
              </a:spcBef>
              <a:spcAft>
                <a:spcPts val="0"/>
              </a:spcAft>
              <a:buClr>
                <a:srgbClr val="002060"/>
              </a:buClr>
              <a:buSzPts val="1200"/>
              <a:buNone/>
              <a:defRPr sz="1200"/>
            </a:lvl3pPr>
            <a:lvl4pPr indent="-228600" lvl="3" marL="1828800" algn="l">
              <a:lnSpc>
                <a:spcPct val="90000"/>
              </a:lnSpc>
              <a:spcBef>
                <a:spcPts val="500"/>
              </a:spcBef>
              <a:spcAft>
                <a:spcPts val="0"/>
              </a:spcAft>
              <a:buClr>
                <a:srgbClr val="002060"/>
              </a:buClr>
              <a:buSzPts val="1000"/>
              <a:buNone/>
              <a:defRPr sz="1000"/>
            </a:lvl4pPr>
            <a:lvl5pPr indent="-228600" lvl="4" marL="2286000" algn="l">
              <a:lnSpc>
                <a:spcPct val="90000"/>
              </a:lnSpc>
              <a:spcBef>
                <a:spcPts val="500"/>
              </a:spcBef>
              <a:spcAft>
                <a:spcPts val="0"/>
              </a:spcAft>
              <a:buClr>
                <a:srgbClr val="002060"/>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3" name="Google Shape;63;p14"/>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Calibri"/>
              <a:buNone/>
              <a:defRPr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5183188" y="987425"/>
            <a:ext cx="6172200" cy="4873625"/>
          </a:xfrm>
          <a:prstGeom prst="rect">
            <a:avLst/>
          </a:prstGeom>
          <a:noFill/>
          <a:ln>
            <a:noFill/>
          </a:ln>
        </p:spPr>
      </p:sp>
      <p:sp>
        <p:nvSpPr>
          <p:cNvPr id="68" name="Google Shape;6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1600"/>
              <a:buNone/>
              <a:defRPr sz="1600"/>
            </a:lvl1pPr>
            <a:lvl2pPr indent="-228600" lvl="1" marL="914400" algn="l">
              <a:lnSpc>
                <a:spcPct val="90000"/>
              </a:lnSpc>
              <a:spcBef>
                <a:spcPts val="500"/>
              </a:spcBef>
              <a:spcAft>
                <a:spcPts val="0"/>
              </a:spcAft>
              <a:buClr>
                <a:srgbClr val="002060"/>
              </a:buClr>
              <a:buSzPts val="1400"/>
              <a:buNone/>
              <a:defRPr sz="1400"/>
            </a:lvl2pPr>
            <a:lvl3pPr indent="-228600" lvl="2" marL="1371600" algn="l">
              <a:lnSpc>
                <a:spcPct val="90000"/>
              </a:lnSpc>
              <a:spcBef>
                <a:spcPts val="500"/>
              </a:spcBef>
              <a:spcAft>
                <a:spcPts val="0"/>
              </a:spcAft>
              <a:buClr>
                <a:srgbClr val="002060"/>
              </a:buClr>
              <a:buSzPts val="1200"/>
              <a:buNone/>
              <a:defRPr sz="1200"/>
            </a:lvl3pPr>
            <a:lvl4pPr indent="-228600" lvl="3" marL="1828800" algn="l">
              <a:lnSpc>
                <a:spcPct val="90000"/>
              </a:lnSpc>
              <a:spcBef>
                <a:spcPts val="500"/>
              </a:spcBef>
              <a:spcAft>
                <a:spcPts val="0"/>
              </a:spcAft>
              <a:buClr>
                <a:srgbClr val="002060"/>
              </a:buClr>
              <a:buSzPts val="1000"/>
              <a:buNone/>
              <a:defRPr sz="1000"/>
            </a:lvl4pPr>
            <a:lvl5pPr indent="-228600" lvl="4" marL="2286000" algn="l">
              <a:lnSpc>
                <a:spcPct val="90000"/>
              </a:lnSpc>
              <a:spcBef>
                <a:spcPts val="500"/>
              </a:spcBef>
              <a:spcAft>
                <a:spcPts val="0"/>
              </a:spcAft>
              <a:buClr>
                <a:srgbClr val="002060"/>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15"/>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p:nvPr/>
        </p:nvSpPr>
        <p:spPr>
          <a:xfrm>
            <a:off x="0" y="0"/>
            <a:ext cx="596348" cy="6858000"/>
          </a:xfrm>
          <a:prstGeom prst="rect">
            <a:avLst/>
          </a:prstGeom>
          <a:solidFill>
            <a:srgbClr val="00206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6"/>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6"/>
          <p:cNvSpPr txBox="1"/>
          <p:nvPr>
            <p:ph idx="1" type="body"/>
          </p:nvPr>
        </p:nvSpPr>
        <p:spPr>
          <a:xfrm>
            <a:off x="838200" y="1669774"/>
            <a:ext cx="10820400" cy="468657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2060"/>
              </a:buClr>
              <a:buSzPts val="2800"/>
              <a:buFont typeface="Arial"/>
              <a:buChar char="•"/>
              <a:defRPr b="0" i="0" sz="2800" u="none" cap="none" strike="noStrike">
                <a:solidFill>
                  <a:srgbClr val="002060"/>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2060"/>
              </a:buClr>
              <a:buSzPts val="2400"/>
              <a:buFont typeface="Arial"/>
              <a:buChar char="•"/>
              <a:defRPr b="0" i="0" sz="2400" u="none" cap="none" strike="noStrike">
                <a:solidFill>
                  <a:srgbClr val="00206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2060"/>
              </a:buClr>
              <a:buSzPts val="2000"/>
              <a:buFont typeface="Arial"/>
              <a:buChar char="•"/>
              <a:defRPr b="0" i="0" sz="2000" u="none" cap="none" strike="noStrike">
                <a:solidFill>
                  <a:srgbClr val="00206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2060"/>
              </a:buClr>
              <a:buSzPts val="1800"/>
              <a:buFont typeface="Arial"/>
              <a:buChar char="•"/>
              <a:defRPr b="0" i="0" sz="1800" u="none" cap="none" strike="noStrike">
                <a:solidFill>
                  <a:srgbClr val="002060"/>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2060"/>
              </a:buClr>
              <a:buSzPts val="1800"/>
              <a:buFont typeface="Arial"/>
              <a:buChar char="•"/>
              <a:defRPr b="0" i="0" sz="1800" u="none" cap="none" strike="noStrike">
                <a:solidFill>
                  <a:srgbClr val="0020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pic>
        <p:nvPicPr>
          <p:cNvPr id="15" name="Google Shape;15;p6"/>
          <p:cNvPicPr preferRelativeResize="0"/>
          <p:nvPr/>
        </p:nvPicPr>
        <p:blipFill rotWithShape="1">
          <a:blip r:embed="rId1">
            <a:alphaModFix/>
          </a:blip>
          <a:srcRect b="0" l="0" r="0" t="0"/>
          <a:stretch/>
        </p:blipFill>
        <p:spPr>
          <a:xfrm>
            <a:off x="47037" y="41858"/>
            <a:ext cx="490396" cy="50083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s://streamable.com/ryhdf6" TargetMode="External"/><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589525" y="2286000"/>
            <a:ext cx="11602500" cy="22860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sz="3200"/>
              <a:t>ECE 4501</a:t>
            </a:r>
            <a:r>
              <a:rPr lang="en-US" sz="3200"/>
              <a:t> AI Hardware Final Project</a:t>
            </a:r>
            <a:endParaRPr sz="3200"/>
          </a:p>
          <a:p>
            <a:pPr indent="0" lvl="0" marL="0" rtl="0" algn="ctr">
              <a:lnSpc>
                <a:spcPct val="90000"/>
              </a:lnSpc>
              <a:spcBef>
                <a:spcPts val="0"/>
              </a:spcBef>
              <a:spcAft>
                <a:spcPts val="0"/>
              </a:spcAft>
              <a:buClr>
                <a:srgbClr val="002060"/>
              </a:buClr>
              <a:buSzPts val="3200"/>
              <a:buFont typeface="Calibri"/>
              <a:buNone/>
            </a:pPr>
            <a:r>
              <a:rPr lang="en-US" sz="3200"/>
              <a:t>SignScribe - Real Time American Sign Language Translator</a:t>
            </a:r>
            <a:endParaRPr sz="3200"/>
          </a:p>
          <a:p>
            <a:pPr indent="0" lvl="0" marL="0" rtl="0" algn="ctr">
              <a:lnSpc>
                <a:spcPct val="90000"/>
              </a:lnSpc>
              <a:spcBef>
                <a:spcPts val="0"/>
              </a:spcBef>
              <a:spcAft>
                <a:spcPts val="0"/>
              </a:spcAft>
              <a:buClr>
                <a:srgbClr val="002060"/>
              </a:buClr>
              <a:buSzPts val="3200"/>
              <a:buFont typeface="Calibri"/>
              <a:buNone/>
            </a:pPr>
            <a:r>
              <a:t/>
            </a:r>
            <a:endParaRPr sz="3200"/>
          </a:p>
          <a:p>
            <a:pPr indent="0" lvl="0" marL="0" rtl="0" algn="ctr">
              <a:lnSpc>
                <a:spcPct val="90000"/>
              </a:lnSpc>
              <a:spcBef>
                <a:spcPts val="0"/>
              </a:spcBef>
              <a:spcAft>
                <a:spcPts val="0"/>
              </a:spcAft>
              <a:buClr>
                <a:srgbClr val="002060"/>
              </a:buClr>
              <a:buSzPts val="3200"/>
              <a:buFont typeface="Calibri"/>
              <a:buNone/>
            </a:pPr>
            <a:r>
              <a:rPr lang="en-US" sz="2200"/>
              <a:t>Team Members: Nemo Kim (kyj5ra) | Bryan Tang (nfs7xc) | Davis Wang (bqe6ue)</a:t>
            </a:r>
            <a:endParaRPr sz="2200"/>
          </a:p>
          <a:p>
            <a:pPr indent="0" lvl="0" marL="0" rtl="0" algn="ctr">
              <a:lnSpc>
                <a:spcPct val="90000"/>
              </a:lnSpc>
              <a:spcBef>
                <a:spcPts val="0"/>
              </a:spcBef>
              <a:spcAft>
                <a:spcPts val="0"/>
              </a:spcAft>
              <a:buClr>
                <a:srgbClr val="002060"/>
              </a:buClr>
              <a:buSzPts val="3200"/>
              <a:buFont typeface="Calibri"/>
              <a:buNone/>
            </a:pPr>
            <a:br>
              <a:rPr lang="en-US" sz="3200">
                <a:latin typeface="Calibri"/>
                <a:ea typeface="Calibri"/>
                <a:cs typeface="Calibri"/>
                <a:sym typeface="Calibri"/>
              </a:rPr>
            </a:br>
            <a:endParaRPr b="0" sz="1800"/>
          </a:p>
        </p:txBody>
      </p:sp>
      <p:pic>
        <p:nvPicPr>
          <p:cNvPr id="89" name="Google Shape;89;p1"/>
          <p:cNvPicPr preferRelativeResize="0"/>
          <p:nvPr/>
        </p:nvPicPr>
        <p:blipFill rotWithShape="1">
          <a:blip r:embed="rId3">
            <a:alphaModFix/>
          </a:blip>
          <a:srcRect b="0" l="0" r="0" t="0"/>
          <a:stretch/>
        </p:blipFill>
        <p:spPr>
          <a:xfrm>
            <a:off x="5052794" y="5640786"/>
            <a:ext cx="2675958" cy="105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152400"/>
            <a:ext cx="10820400" cy="96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Introduction</a:t>
            </a:r>
            <a:endParaRPr sz="2800"/>
          </a:p>
        </p:txBody>
      </p:sp>
      <p:sp>
        <p:nvSpPr>
          <p:cNvPr id="95" name="Google Shape;95;p2"/>
          <p:cNvSpPr txBox="1"/>
          <p:nvPr>
            <p:ph idx="12" type="sldNum"/>
          </p:nvPr>
        </p:nvSpPr>
        <p:spPr>
          <a:xfrm>
            <a:off x="70048" y="62009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96" name="Google Shape;96;p2"/>
          <p:cNvSpPr/>
          <p:nvPr/>
        </p:nvSpPr>
        <p:spPr>
          <a:xfrm>
            <a:off x="5283750" y="961150"/>
            <a:ext cx="21510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2060"/>
              </a:buClr>
              <a:buSzPts val="2800"/>
              <a:buFont typeface="Calibri"/>
              <a:buNone/>
            </a:pPr>
            <a:r>
              <a:rPr b="1" lang="en-US" sz="1900">
                <a:solidFill>
                  <a:srgbClr val="002060"/>
                </a:solidFill>
                <a:latin typeface="Calibri"/>
                <a:ea typeface="Calibri"/>
                <a:cs typeface="Calibri"/>
                <a:sym typeface="Calibri"/>
              </a:rPr>
              <a:t>Arduino TinyML Kit</a:t>
            </a:r>
            <a:endParaRPr b="1" sz="19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7" name="Google Shape;97;p2"/>
          <p:cNvSpPr/>
          <p:nvPr/>
        </p:nvSpPr>
        <p:spPr>
          <a:xfrm>
            <a:off x="8462037" y="961150"/>
            <a:ext cx="24885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2060"/>
              </a:buClr>
              <a:buSzPts val="2800"/>
              <a:buFont typeface="Calibri"/>
              <a:buNone/>
            </a:pPr>
            <a:r>
              <a:rPr b="1" lang="en-US" sz="2200">
                <a:solidFill>
                  <a:srgbClr val="002060"/>
                </a:solidFill>
                <a:latin typeface="Calibri"/>
                <a:ea typeface="Calibri"/>
                <a:cs typeface="Calibri"/>
                <a:sym typeface="Calibri"/>
              </a:rPr>
              <a:t>GroqCloud LLM</a:t>
            </a:r>
            <a:endParaRPr b="1" sz="22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8" name="Google Shape;98;p2"/>
          <p:cNvPicPr preferRelativeResize="0"/>
          <p:nvPr/>
        </p:nvPicPr>
        <p:blipFill>
          <a:blip r:embed="rId3">
            <a:alphaModFix/>
          </a:blip>
          <a:stretch>
            <a:fillRect/>
          </a:stretch>
        </p:blipFill>
        <p:spPr>
          <a:xfrm>
            <a:off x="5414986" y="1801212"/>
            <a:ext cx="1888520" cy="1632569"/>
          </a:xfrm>
          <a:prstGeom prst="rect">
            <a:avLst/>
          </a:prstGeom>
          <a:noFill/>
          <a:ln>
            <a:noFill/>
          </a:ln>
        </p:spPr>
      </p:pic>
      <p:pic>
        <p:nvPicPr>
          <p:cNvPr id="99" name="Google Shape;99;p2"/>
          <p:cNvPicPr preferRelativeResize="0"/>
          <p:nvPr/>
        </p:nvPicPr>
        <p:blipFill>
          <a:blip r:embed="rId4">
            <a:alphaModFix/>
          </a:blip>
          <a:stretch>
            <a:fillRect/>
          </a:stretch>
        </p:blipFill>
        <p:spPr>
          <a:xfrm>
            <a:off x="5318738" y="4616730"/>
            <a:ext cx="2081050" cy="1494395"/>
          </a:xfrm>
          <a:prstGeom prst="rect">
            <a:avLst/>
          </a:prstGeom>
          <a:noFill/>
          <a:ln>
            <a:noFill/>
          </a:ln>
        </p:spPr>
      </p:pic>
      <p:pic>
        <p:nvPicPr>
          <p:cNvPr id="100" name="Google Shape;100;p2"/>
          <p:cNvPicPr preferRelativeResize="0"/>
          <p:nvPr/>
        </p:nvPicPr>
        <p:blipFill>
          <a:blip r:embed="rId5">
            <a:alphaModFix/>
          </a:blip>
          <a:stretch>
            <a:fillRect/>
          </a:stretch>
        </p:blipFill>
        <p:spPr>
          <a:xfrm>
            <a:off x="7611000" y="2239325"/>
            <a:ext cx="4190576" cy="3885374"/>
          </a:xfrm>
          <a:prstGeom prst="rect">
            <a:avLst/>
          </a:prstGeom>
          <a:noFill/>
          <a:ln>
            <a:noFill/>
          </a:ln>
        </p:spPr>
      </p:pic>
      <p:sp>
        <p:nvSpPr>
          <p:cNvPr id="101" name="Google Shape;101;p2"/>
          <p:cNvSpPr/>
          <p:nvPr/>
        </p:nvSpPr>
        <p:spPr>
          <a:xfrm>
            <a:off x="5283750" y="3680850"/>
            <a:ext cx="21510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2060"/>
              </a:buClr>
              <a:buSzPts val="2800"/>
              <a:buFont typeface="Calibri"/>
              <a:buNone/>
            </a:pPr>
            <a:r>
              <a:rPr b="1" lang="en-US" sz="1900">
                <a:solidFill>
                  <a:srgbClr val="002060"/>
                </a:solidFill>
                <a:latin typeface="Calibri"/>
                <a:ea typeface="Calibri"/>
                <a:cs typeface="Calibri"/>
                <a:sym typeface="Calibri"/>
              </a:rPr>
              <a:t>Arduino 33 BLE</a:t>
            </a:r>
            <a:endParaRPr b="0" i="0" sz="1400" u="none" cap="none" strike="noStrike">
              <a:solidFill>
                <a:srgbClr val="000000"/>
              </a:solidFill>
              <a:latin typeface="Calibri"/>
              <a:ea typeface="Calibri"/>
              <a:cs typeface="Calibri"/>
              <a:sym typeface="Calibri"/>
            </a:endParaRPr>
          </a:p>
        </p:txBody>
      </p:sp>
      <p:sp>
        <p:nvSpPr>
          <p:cNvPr id="102" name="Google Shape;102;p2"/>
          <p:cNvSpPr/>
          <p:nvPr/>
        </p:nvSpPr>
        <p:spPr>
          <a:xfrm>
            <a:off x="940075" y="649675"/>
            <a:ext cx="3702900" cy="333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42574" rtl="0" algn="ctr">
              <a:spcBef>
                <a:spcPts val="0"/>
              </a:spcBef>
              <a:spcAft>
                <a:spcPts val="0"/>
              </a:spcAft>
              <a:buNone/>
            </a:pPr>
            <a:r>
              <a:rPr b="1" lang="en-US" sz="2600">
                <a:latin typeface="Calibri"/>
                <a:ea typeface="Calibri"/>
                <a:cs typeface="Calibri"/>
                <a:sym typeface="Calibri"/>
              </a:rPr>
              <a:t>SignScribe</a:t>
            </a:r>
            <a:endParaRPr b="1" sz="2600">
              <a:latin typeface="Calibri"/>
              <a:ea typeface="Calibri"/>
              <a:cs typeface="Calibri"/>
              <a:sym typeface="Calibri"/>
            </a:endParaRPr>
          </a:p>
          <a:p>
            <a:pPr indent="0" lvl="0" marL="0" rtl="0" algn="l">
              <a:spcBef>
                <a:spcPts val="0"/>
              </a:spcBef>
              <a:spcAft>
                <a:spcPts val="0"/>
              </a:spcAft>
              <a:buNone/>
            </a:pPr>
            <a:r>
              <a:t/>
            </a:r>
            <a:endParaRPr b="1" sz="1300">
              <a:latin typeface="Calibri"/>
              <a:ea typeface="Calibri"/>
              <a:cs typeface="Calibri"/>
              <a:sym typeface="Calibri"/>
            </a:endParaRPr>
          </a:p>
          <a:p>
            <a:pPr indent="0" lvl="0" marL="342900" marR="442624" rtl="0" algn="ctr">
              <a:spcBef>
                <a:spcPts val="0"/>
              </a:spcBef>
              <a:spcAft>
                <a:spcPts val="0"/>
              </a:spcAft>
              <a:buNone/>
            </a:pPr>
            <a:r>
              <a:rPr lang="en-US" sz="1900">
                <a:latin typeface="Calibri"/>
                <a:ea typeface="Calibri"/>
                <a:cs typeface="Calibri"/>
                <a:sym typeface="Calibri"/>
              </a:rPr>
              <a:t>Serial Image Capture on a Custom Interface </a:t>
            </a:r>
            <a:endParaRPr sz="1900">
              <a:latin typeface="Calibri"/>
              <a:ea typeface="Calibri"/>
              <a:cs typeface="Calibri"/>
              <a:sym typeface="Calibri"/>
            </a:endParaRPr>
          </a:p>
          <a:p>
            <a:pPr indent="0" lvl="0" marL="342900" marR="442624" rtl="0" algn="ctr">
              <a:spcBef>
                <a:spcPts val="0"/>
              </a:spcBef>
              <a:spcAft>
                <a:spcPts val="0"/>
              </a:spcAft>
              <a:buNone/>
            </a:pPr>
            <a:r>
              <a:t/>
            </a:r>
            <a:endParaRPr sz="1900">
              <a:latin typeface="Calibri"/>
              <a:ea typeface="Calibri"/>
              <a:cs typeface="Calibri"/>
              <a:sym typeface="Calibri"/>
            </a:endParaRPr>
          </a:p>
          <a:p>
            <a:pPr indent="0" lvl="0" marL="342900" marR="442624" rtl="0" algn="ctr">
              <a:spcBef>
                <a:spcPts val="0"/>
              </a:spcBef>
              <a:spcAft>
                <a:spcPts val="0"/>
              </a:spcAft>
              <a:buNone/>
            </a:pPr>
            <a:r>
              <a:rPr lang="en-US" sz="1900">
                <a:latin typeface="Calibri"/>
                <a:ea typeface="Calibri"/>
                <a:cs typeface="Calibri"/>
                <a:sym typeface="Calibri"/>
              </a:rPr>
              <a:t>ASL Gesture Recognition Training on Edge Impulse</a:t>
            </a:r>
            <a:endParaRPr sz="1900">
              <a:latin typeface="Calibri"/>
              <a:ea typeface="Calibri"/>
              <a:cs typeface="Calibri"/>
              <a:sym typeface="Calibri"/>
            </a:endParaRPr>
          </a:p>
          <a:p>
            <a:pPr indent="0" lvl="0" marL="342900" marR="442624" rtl="0" algn="ctr">
              <a:spcBef>
                <a:spcPts val="0"/>
              </a:spcBef>
              <a:spcAft>
                <a:spcPts val="0"/>
              </a:spcAft>
              <a:buNone/>
            </a:pPr>
            <a:r>
              <a:t/>
            </a:r>
            <a:endParaRPr sz="1900">
              <a:latin typeface="Calibri"/>
              <a:ea typeface="Calibri"/>
              <a:cs typeface="Calibri"/>
              <a:sym typeface="Calibri"/>
            </a:endParaRPr>
          </a:p>
          <a:p>
            <a:pPr indent="0" lvl="0" marL="342900" marR="442624" rtl="0" algn="ctr">
              <a:spcBef>
                <a:spcPts val="0"/>
              </a:spcBef>
              <a:spcAft>
                <a:spcPts val="0"/>
              </a:spcAft>
              <a:buNone/>
            </a:pPr>
            <a:r>
              <a:rPr lang="en-US" sz="1900">
                <a:latin typeface="Calibri"/>
                <a:ea typeface="Calibri"/>
                <a:cs typeface="Calibri"/>
                <a:sym typeface="Calibri"/>
              </a:rPr>
              <a:t>Contextual Interpretation via Large Language Model</a:t>
            </a:r>
            <a:endParaRPr sz="1900">
              <a:latin typeface="Calibri"/>
              <a:ea typeface="Calibri"/>
              <a:cs typeface="Calibri"/>
              <a:sym typeface="Calibri"/>
            </a:endParaRPr>
          </a:p>
        </p:txBody>
      </p:sp>
      <p:pic>
        <p:nvPicPr>
          <p:cNvPr id="103" name="Google Shape;103;p2"/>
          <p:cNvPicPr preferRelativeResize="0"/>
          <p:nvPr/>
        </p:nvPicPr>
        <p:blipFill>
          <a:blip r:embed="rId6">
            <a:alphaModFix/>
          </a:blip>
          <a:stretch>
            <a:fillRect/>
          </a:stretch>
        </p:blipFill>
        <p:spPr>
          <a:xfrm>
            <a:off x="1606897" y="4336500"/>
            <a:ext cx="2390775" cy="1914525"/>
          </a:xfrm>
          <a:prstGeom prst="rect">
            <a:avLst/>
          </a:prstGeom>
          <a:noFill/>
          <a:ln>
            <a:noFill/>
          </a:ln>
        </p:spPr>
      </p:pic>
      <p:sp>
        <p:nvSpPr>
          <p:cNvPr id="104" name="Google Shape;104;p2"/>
          <p:cNvSpPr/>
          <p:nvPr/>
        </p:nvSpPr>
        <p:spPr>
          <a:xfrm>
            <a:off x="4959775" y="649663"/>
            <a:ext cx="6903900" cy="569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110" name="Google Shape;110;p4"/>
          <p:cNvSpPr txBox="1"/>
          <p:nvPr>
            <p:ph type="title"/>
          </p:nvPr>
        </p:nvSpPr>
        <p:spPr>
          <a:xfrm>
            <a:off x="838200" y="0"/>
            <a:ext cx="10820400" cy="79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Motivations and Goals</a:t>
            </a:r>
            <a:endParaRPr sz="2800"/>
          </a:p>
        </p:txBody>
      </p:sp>
      <p:sp>
        <p:nvSpPr>
          <p:cNvPr id="111" name="Google Shape;111;p4"/>
          <p:cNvSpPr txBox="1"/>
          <p:nvPr/>
        </p:nvSpPr>
        <p:spPr>
          <a:xfrm>
            <a:off x="890550" y="373125"/>
            <a:ext cx="10715700" cy="59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2060"/>
              </a:solidFill>
              <a:latin typeface="Calibri"/>
              <a:ea typeface="Calibri"/>
              <a:cs typeface="Calibri"/>
              <a:sym typeface="Calibri"/>
            </a:endParaRPr>
          </a:p>
        </p:txBody>
      </p:sp>
      <p:sp>
        <p:nvSpPr>
          <p:cNvPr id="112" name="Google Shape;112;p4"/>
          <p:cNvSpPr/>
          <p:nvPr/>
        </p:nvSpPr>
        <p:spPr>
          <a:xfrm>
            <a:off x="6455550" y="944400"/>
            <a:ext cx="5464200" cy="541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85750" marR="427314" rtl="0" algn="l">
              <a:lnSpc>
                <a:spcPct val="100000"/>
              </a:lnSpc>
              <a:spcBef>
                <a:spcPts val="0"/>
              </a:spcBef>
              <a:spcAft>
                <a:spcPts val="0"/>
              </a:spcAft>
              <a:buClr>
                <a:srgbClr val="000000"/>
              </a:buClr>
              <a:buSzPts val="2400"/>
              <a:buFont typeface="Arial"/>
              <a:buNone/>
            </a:pPr>
            <a:r>
              <a:t/>
            </a:r>
            <a:endParaRPr b="0" i="0" sz="2000" u="none" cap="none" strike="noStrike">
              <a:solidFill>
                <a:srgbClr val="002060"/>
              </a:solidFill>
              <a:latin typeface="Calibri"/>
              <a:ea typeface="Calibri"/>
              <a:cs typeface="Calibri"/>
              <a:sym typeface="Calibri"/>
            </a:endParaRPr>
          </a:p>
          <a:p>
            <a:pPr indent="0" lvl="0" marL="285750" marR="427314" rtl="0" algn="l">
              <a:lnSpc>
                <a:spcPct val="100000"/>
              </a:lnSpc>
              <a:spcBef>
                <a:spcPts val="0"/>
              </a:spcBef>
              <a:spcAft>
                <a:spcPts val="0"/>
              </a:spcAft>
              <a:buClr>
                <a:srgbClr val="000000"/>
              </a:buClr>
              <a:buSzPts val="2400"/>
              <a:buFont typeface="Arial"/>
              <a:buNone/>
            </a:pPr>
            <a:r>
              <a:rPr b="1" lang="en-US" sz="3200">
                <a:solidFill>
                  <a:srgbClr val="002060"/>
                </a:solidFill>
                <a:latin typeface="Calibri"/>
                <a:ea typeface="Calibri"/>
                <a:cs typeface="Calibri"/>
                <a:sym typeface="Calibri"/>
              </a:rPr>
              <a:t>Goals:</a:t>
            </a:r>
            <a:endParaRPr b="1" sz="3200">
              <a:solidFill>
                <a:srgbClr val="002060"/>
              </a:solidFill>
              <a:latin typeface="Calibri"/>
              <a:ea typeface="Calibri"/>
              <a:cs typeface="Calibri"/>
              <a:sym typeface="Calibri"/>
            </a:endParaRPr>
          </a:p>
          <a:p>
            <a:pPr indent="0" lvl="0" marL="285750" marR="427314" rtl="0" algn="l">
              <a:lnSpc>
                <a:spcPct val="100000"/>
              </a:lnSpc>
              <a:spcBef>
                <a:spcPts val="0"/>
              </a:spcBef>
              <a:spcAft>
                <a:spcPts val="0"/>
              </a:spcAft>
              <a:buClr>
                <a:srgbClr val="000000"/>
              </a:buClr>
              <a:buSzPts val="2400"/>
              <a:buFont typeface="Arial"/>
              <a:buNone/>
            </a:pPr>
            <a:r>
              <a:t/>
            </a:r>
            <a:endParaRPr b="1"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Train a deep learning model for accurate gesture recognition</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Achieve real-time translation </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Deliver an interface with practical </a:t>
            </a:r>
            <a:r>
              <a:rPr lang="en-US" sz="2400">
                <a:solidFill>
                  <a:srgbClr val="002060"/>
                </a:solidFill>
                <a:latin typeface="Calibri"/>
                <a:ea typeface="Calibri"/>
                <a:cs typeface="Calibri"/>
                <a:sym typeface="Calibri"/>
              </a:rPr>
              <a:t>accessibility</a:t>
            </a:r>
            <a:r>
              <a:rPr lang="en-US" sz="2400">
                <a:solidFill>
                  <a:srgbClr val="002060"/>
                </a:solidFill>
                <a:latin typeface="Calibri"/>
                <a:ea typeface="Calibri"/>
                <a:cs typeface="Calibri"/>
                <a:sym typeface="Calibri"/>
              </a:rPr>
              <a:t> for users</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Utilize AI to address social barriers</a:t>
            </a:r>
            <a:endParaRPr sz="2400">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3" name="Google Shape;113;p4"/>
          <p:cNvSpPr/>
          <p:nvPr/>
        </p:nvSpPr>
        <p:spPr>
          <a:xfrm>
            <a:off x="838200" y="944400"/>
            <a:ext cx="5374200" cy="541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85750" marR="427314" rtl="0" algn="l">
              <a:lnSpc>
                <a:spcPct val="100000"/>
              </a:lnSpc>
              <a:spcBef>
                <a:spcPts val="0"/>
              </a:spcBef>
              <a:spcAft>
                <a:spcPts val="0"/>
              </a:spcAft>
              <a:buClr>
                <a:srgbClr val="000000"/>
              </a:buClr>
              <a:buSzPts val="2400"/>
              <a:buFont typeface="Arial"/>
              <a:buNone/>
            </a:pPr>
            <a:r>
              <a:t/>
            </a:r>
            <a:endParaRPr b="0" i="0" sz="2400" u="none" cap="none" strike="noStrike">
              <a:solidFill>
                <a:srgbClr val="002060"/>
              </a:solidFill>
              <a:latin typeface="Calibri"/>
              <a:ea typeface="Calibri"/>
              <a:cs typeface="Calibri"/>
              <a:sym typeface="Calibri"/>
            </a:endParaRPr>
          </a:p>
          <a:p>
            <a:pPr indent="0" lvl="0" marL="285750" marR="427314" rtl="0" algn="l">
              <a:lnSpc>
                <a:spcPct val="100000"/>
              </a:lnSpc>
              <a:spcBef>
                <a:spcPts val="0"/>
              </a:spcBef>
              <a:spcAft>
                <a:spcPts val="0"/>
              </a:spcAft>
              <a:buClr>
                <a:srgbClr val="000000"/>
              </a:buClr>
              <a:buSzPts val="2400"/>
              <a:buFont typeface="Arial"/>
              <a:buNone/>
            </a:pPr>
            <a:r>
              <a:t/>
            </a:r>
            <a:endParaRPr b="1" sz="2800">
              <a:solidFill>
                <a:srgbClr val="002060"/>
              </a:solidFill>
              <a:latin typeface="Calibri"/>
              <a:ea typeface="Calibri"/>
              <a:cs typeface="Calibri"/>
              <a:sym typeface="Calibri"/>
            </a:endParaRPr>
          </a:p>
          <a:p>
            <a:pPr indent="457200" lvl="0" marL="0" marR="427314" rtl="0" algn="l">
              <a:lnSpc>
                <a:spcPct val="100000"/>
              </a:lnSpc>
              <a:spcBef>
                <a:spcPts val="0"/>
              </a:spcBef>
              <a:spcAft>
                <a:spcPts val="0"/>
              </a:spcAft>
              <a:buClr>
                <a:srgbClr val="000000"/>
              </a:buClr>
              <a:buSzPts val="2400"/>
              <a:buFont typeface="Arial"/>
              <a:buNone/>
            </a:pPr>
            <a:r>
              <a:rPr b="1" lang="en-US" sz="3200">
                <a:solidFill>
                  <a:srgbClr val="002060"/>
                </a:solidFill>
                <a:latin typeface="Calibri"/>
                <a:ea typeface="Calibri"/>
                <a:cs typeface="Calibri"/>
                <a:sym typeface="Calibri"/>
              </a:rPr>
              <a:t>Motivations</a:t>
            </a:r>
            <a:r>
              <a:rPr b="1" lang="en-US" sz="3200">
                <a:solidFill>
                  <a:srgbClr val="002060"/>
                </a:solidFill>
                <a:latin typeface="Calibri"/>
                <a:ea typeface="Calibri"/>
                <a:cs typeface="Calibri"/>
                <a:sym typeface="Calibri"/>
              </a:rPr>
              <a:t>:</a:t>
            </a:r>
            <a:endParaRPr b="1" sz="3200">
              <a:solidFill>
                <a:srgbClr val="002060"/>
              </a:solidFill>
              <a:latin typeface="Calibri"/>
              <a:ea typeface="Calibri"/>
              <a:cs typeface="Calibri"/>
              <a:sym typeface="Calibri"/>
            </a:endParaRPr>
          </a:p>
          <a:p>
            <a:pPr indent="0" lvl="0" marL="285750" marR="427314" rtl="0" algn="l">
              <a:lnSpc>
                <a:spcPct val="115000"/>
              </a:lnSpc>
              <a:spcBef>
                <a:spcPts val="0"/>
              </a:spcBef>
              <a:spcAft>
                <a:spcPts val="0"/>
              </a:spcAft>
              <a:buClr>
                <a:srgbClr val="000000"/>
              </a:buClr>
              <a:buSzPts val="2400"/>
              <a:buFont typeface="Arial"/>
              <a:buNone/>
            </a:pPr>
            <a:r>
              <a:t/>
            </a:r>
            <a:endParaRPr b="1"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Empowering users through inclusivity and accessability</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Bring communities together by providing communication tools</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Creating smoother interactions between sign language users and non-signers</a:t>
            </a:r>
            <a:endParaRPr sz="2400">
              <a:solidFill>
                <a:srgbClr val="002060"/>
              </a:solidFill>
              <a:latin typeface="Calibri"/>
              <a:ea typeface="Calibri"/>
              <a:cs typeface="Calibri"/>
              <a:sym typeface="Calibri"/>
            </a:endParaRPr>
          </a:p>
          <a:p>
            <a:pPr indent="0" lvl="0" marL="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15f1203a7c_0_0"/>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120" name="Google Shape;120;g315f1203a7c_0_0"/>
          <p:cNvSpPr txBox="1"/>
          <p:nvPr>
            <p:ph type="title"/>
          </p:nvPr>
        </p:nvSpPr>
        <p:spPr>
          <a:xfrm>
            <a:off x="838200" y="0"/>
            <a:ext cx="10820400" cy="79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Project Process (Bryan)</a:t>
            </a:r>
            <a:endParaRPr sz="2800"/>
          </a:p>
        </p:txBody>
      </p:sp>
      <p:sp>
        <p:nvSpPr>
          <p:cNvPr id="121" name="Google Shape;121;g315f1203a7c_0_0"/>
          <p:cNvSpPr/>
          <p:nvPr/>
        </p:nvSpPr>
        <p:spPr>
          <a:xfrm>
            <a:off x="1066800" y="878725"/>
            <a:ext cx="1659900" cy="83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Image</a:t>
            </a:r>
            <a:r>
              <a:rPr lang="en-US">
                <a:latin typeface="Calibri"/>
                <a:ea typeface="Calibri"/>
                <a:cs typeface="Calibri"/>
                <a:sym typeface="Calibri"/>
              </a:rPr>
              <a:t> Capture + Collect Dataset</a:t>
            </a:r>
            <a:endParaRPr>
              <a:latin typeface="Calibri"/>
              <a:ea typeface="Calibri"/>
              <a:cs typeface="Calibri"/>
              <a:sym typeface="Calibri"/>
            </a:endParaRPr>
          </a:p>
        </p:txBody>
      </p:sp>
      <p:sp>
        <p:nvSpPr>
          <p:cNvPr id="122" name="Google Shape;122;g315f1203a7c_0_0"/>
          <p:cNvSpPr/>
          <p:nvPr/>
        </p:nvSpPr>
        <p:spPr>
          <a:xfrm>
            <a:off x="3860513" y="878725"/>
            <a:ext cx="1659900" cy="83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Image Transforms</a:t>
            </a:r>
            <a:endParaRPr>
              <a:latin typeface="Calibri"/>
              <a:ea typeface="Calibri"/>
              <a:cs typeface="Calibri"/>
              <a:sym typeface="Calibri"/>
            </a:endParaRPr>
          </a:p>
        </p:txBody>
      </p:sp>
      <p:sp>
        <p:nvSpPr>
          <p:cNvPr id="123" name="Google Shape;123;g315f1203a7c_0_0"/>
          <p:cNvSpPr/>
          <p:nvPr/>
        </p:nvSpPr>
        <p:spPr>
          <a:xfrm>
            <a:off x="6654250" y="902275"/>
            <a:ext cx="1659900" cy="7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train model</a:t>
            </a:r>
            <a:endParaRPr>
              <a:latin typeface="Calibri"/>
              <a:ea typeface="Calibri"/>
              <a:cs typeface="Calibri"/>
              <a:sym typeface="Calibri"/>
            </a:endParaRPr>
          </a:p>
        </p:txBody>
      </p:sp>
      <p:cxnSp>
        <p:nvCxnSpPr>
          <p:cNvPr id="124" name="Google Shape;124;g315f1203a7c_0_0"/>
          <p:cNvCxnSpPr/>
          <p:nvPr/>
        </p:nvCxnSpPr>
        <p:spPr>
          <a:xfrm>
            <a:off x="8575500" y="1368700"/>
            <a:ext cx="611100" cy="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g315f1203a7c_0_0"/>
          <p:cNvSpPr/>
          <p:nvPr/>
        </p:nvSpPr>
        <p:spPr>
          <a:xfrm>
            <a:off x="9447975" y="902275"/>
            <a:ext cx="1659900" cy="7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Deployment</a:t>
            </a:r>
            <a:endParaRPr>
              <a:latin typeface="Calibri"/>
              <a:ea typeface="Calibri"/>
              <a:cs typeface="Calibri"/>
              <a:sym typeface="Calibri"/>
            </a:endParaRPr>
          </a:p>
        </p:txBody>
      </p:sp>
      <p:cxnSp>
        <p:nvCxnSpPr>
          <p:cNvPr id="126" name="Google Shape;126;g315f1203a7c_0_0"/>
          <p:cNvCxnSpPr/>
          <p:nvPr/>
        </p:nvCxnSpPr>
        <p:spPr>
          <a:xfrm>
            <a:off x="5781775" y="1368700"/>
            <a:ext cx="611100" cy="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g315f1203a7c_0_0"/>
          <p:cNvCxnSpPr/>
          <p:nvPr/>
        </p:nvCxnSpPr>
        <p:spPr>
          <a:xfrm>
            <a:off x="2988063" y="1298275"/>
            <a:ext cx="611100" cy="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g315f1203a7c_0_0"/>
          <p:cNvSpPr/>
          <p:nvPr/>
        </p:nvSpPr>
        <p:spPr>
          <a:xfrm>
            <a:off x="1108200" y="1923025"/>
            <a:ext cx="1577100" cy="278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300">
                <a:latin typeface="Calibri"/>
                <a:ea typeface="Calibri"/>
                <a:cs typeface="Calibri"/>
                <a:sym typeface="Calibri"/>
              </a:rPr>
              <a:t>Used OV7675 to take images of signs to synthesize dataset</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US" sz="1300">
                <a:latin typeface="Calibri"/>
                <a:ea typeface="Calibri"/>
                <a:cs typeface="Calibri"/>
                <a:sym typeface="Calibri"/>
              </a:rPr>
              <a:t>50 Pictures per sign + 50 for background = 300 </a:t>
            </a:r>
            <a:r>
              <a:rPr lang="en-US" sz="1300">
                <a:latin typeface="Calibri"/>
                <a:ea typeface="Calibri"/>
                <a:cs typeface="Calibri"/>
                <a:sym typeface="Calibri"/>
              </a:rPr>
              <a:t>individual</a:t>
            </a:r>
            <a:r>
              <a:rPr lang="en-US" sz="1300">
                <a:latin typeface="Calibri"/>
                <a:ea typeface="Calibri"/>
                <a:cs typeface="Calibri"/>
                <a:sym typeface="Calibri"/>
              </a:rPr>
              <a:t> images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p:txBody>
      </p:sp>
      <p:sp>
        <p:nvSpPr>
          <p:cNvPr id="129" name="Google Shape;129;g315f1203a7c_0_0"/>
          <p:cNvSpPr/>
          <p:nvPr/>
        </p:nvSpPr>
        <p:spPr>
          <a:xfrm>
            <a:off x="3901925" y="1923025"/>
            <a:ext cx="1577100" cy="278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Calibri"/>
                <a:ea typeface="Calibri"/>
                <a:cs typeface="Calibri"/>
                <a:sym typeface="Calibri"/>
              </a:rPr>
              <a:t>Run</a:t>
            </a:r>
            <a:r>
              <a:rPr lang="en-US" sz="1300">
                <a:latin typeface="Calibri"/>
                <a:ea typeface="Calibri"/>
                <a:cs typeface="Calibri"/>
                <a:sym typeface="Calibri"/>
              </a:rPr>
              <a:t> </a:t>
            </a:r>
            <a:r>
              <a:rPr lang="en-US" sz="1300">
                <a:latin typeface="Calibri"/>
                <a:ea typeface="Calibri"/>
                <a:cs typeface="Calibri"/>
                <a:sym typeface="Calibri"/>
              </a:rPr>
              <a:t>Jupyter</a:t>
            </a:r>
            <a:r>
              <a:rPr lang="en-US" sz="1300">
                <a:latin typeface="Calibri"/>
                <a:ea typeface="Calibri"/>
                <a:cs typeface="Calibri"/>
                <a:sym typeface="Calibri"/>
              </a:rPr>
              <a:t> notebook code to  do multiple transforms to each image</a:t>
            </a:r>
            <a:endParaRPr sz="1300">
              <a:latin typeface="Calibri"/>
              <a:ea typeface="Calibri"/>
              <a:cs typeface="Calibri"/>
              <a:sym typeface="Calibri"/>
            </a:endParaRPr>
          </a:p>
          <a:p>
            <a:pPr indent="0" lvl="0" marL="0" rtl="0" algn="ctr">
              <a:spcBef>
                <a:spcPts val="0"/>
              </a:spcBef>
              <a:spcAft>
                <a:spcPts val="0"/>
              </a:spcAft>
              <a:buNone/>
            </a:pPr>
            <a:r>
              <a:t/>
            </a:r>
            <a:endParaRPr sz="1300">
              <a:latin typeface="Calibri"/>
              <a:ea typeface="Calibri"/>
              <a:cs typeface="Calibri"/>
              <a:sym typeface="Calibri"/>
            </a:endParaRPr>
          </a:p>
          <a:p>
            <a:pPr indent="0" lvl="0" marL="0" rtl="0" algn="ctr">
              <a:spcBef>
                <a:spcPts val="0"/>
              </a:spcBef>
              <a:spcAft>
                <a:spcPts val="0"/>
              </a:spcAft>
              <a:buNone/>
            </a:pPr>
            <a:r>
              <a:rPr lang="en-US" sz="1300">
                <a:latin typeface="Calibri"/>
                <a:ea typeface="Calibri"/>
                <a:cs typeface="Calibri"/>
                <a:sym typeface="Calibri"/>
              </a:rPr>
              <a:t>Zoom in and out</a:t>
            </a:r>
            <a:endParaRPr sz="1300">
              <a:latin typeface="Calibri"/>
              <a:ea typeface="Calibri"/>
              <a:cs typeface="Calibri"/>
              <a:sym typeface="Calibri"/>
            </a:endParaRPr>
          </a:p>
          <a:p>
            <a:pPr indent="0" lvl="0" marL="0" rtl="0" algn="ctr">
              <a:spcBef>
                <a:spcPts val="0"/>
              </a:spcBef>
              <a:spcAft>
                <a:spcPts val="0"/>
              </a:spcAft>
              <a:buNone/>
            </a:pPr>
            <a:r>
              <a:rPr lang="en-US" sz="1300">
                <a:latin typeface="Calibri"/>
                <a:ea typeface="Calibri"/>
                <a:cs typeface="Calibri"/>
                <a:sym typeface="Calibri"/>
              </a:rPr>
              <a:t>+</a:t>
            </a:r>
            <a:endParaRPr sz="1300">
              <a:latin typeface="Calibri"/>
              <a:ea typeface="Calibri"/>
              <a:cs typeface="Calibri"/>
              <a:sym typeface="Calibri"/>
            </a:endParaRPr>
          </a:p>
          <a:p>
            <a:pPr indent="0" lvl="0" marL="0" rtl="0" algn="ctr">
              <a:spcBef>
                <a:spcPts val="0"/>
              </a:spcBef>
              <a:spcAft>
                <a:spcPts val="0"/>
              </a:spcAft>
              <a:buNone/>
            </a:pPr>
            <a:r>
              <a:rPr lang="en-US" sz="1300">
                <a:latin typeface="Calibri"/>
                <a:ea typeface="Calibri"/>
                <a:cs typeface="Calibri"/>
                <a:sym typeface="Calibri"/>
              </a:rPr>
              <a:t>Translations</a:t>
            </a:r>
            <a:endParaRPr sz="130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
        <p:nvSpPr>
          <p:cNvPr id="130" name="Google Shape;130;g315f1203a7c_0_0"/>
          <p:cNvSpPr/>
          <p:nvPr/>
        </p:nvSpPr>
        <p:spPr>
          <a:xfrm>
            <a:off x="6695650" y="1923025"/>
            <a:ext cx="1577100" cy="278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Calibri"/>
                <a:ea typeface="Calibri"/>
                <a:cs typeface="Calibri"/>
                <a:sym typeface="Calibri"/>
              </a:rPr>
              <a:t>Uploaded all images to model trainer: Edge Impulse </a:t>
            </a:r>
            <a:endParaRPr sz="1300">
              <a:latin typeface="Calibri"/>
              <a:ea typeface="Calibri"/>
              <a:cs typeface="Calibri"/>
              <a:sym typeface="Calibri"/>
            </a:endParaRPr>
          </a:p>
          <a:p>
            <a:pPr indent="0" lvl="0" marL="0" rtl="0" algn="ctr">
              <a:spcBef>
                <a:spcPts val="0"/>
              </a:spcBef>
              <a:spcAft>
                <a:spcPts val="0"/>
              </a:spcAft>
              <a:buNone/>
            </a:pPr>
            <a:r>
              <a:t/>
            </a:r>
            <a:endParaRPr sz="1300">
              <a:latin typeface="Calibri"/>
              <a:ea typeface="Calibri"/>
              <a:cs typeface="Calibri"/>
              <a:sym typeface="Calibri"/>
            </a:endParaRPr>
          </a:p>
          <a:p>
            <a:pPr indent="0" lvl="0" marL="0" rtl="0" algn="ctr">
              <a:spcBef>
                <a:spcPts val="0"/>
              </a:spcBef>
              <a:spcAft>
                <a:spcPts val="0"/>
              </a:spcAft>
              <a:buNone/>
            </a:pPr>
            <a:r>
              <a:rPr lang="en-US" sz="1300">
                <a:latin typeface="Calibri"/>
                <a:ea typeface="Calibri"/>
                <a:cs typeface="Calibri"/>
                <a:sym typeface="Calibri"/>
              </a:rPr>
              <a:t>Self Classified specific training and testing images</a:t>
            </a:r>
            <a:endParaRPr sz="1300">
              <a:latin typeface="Calibri"/>
              <a:ea typeface="Calibri"/>
              <a:cs typeface="Calibri"/>
              <a:sym typeface="Calibri"/>
            </a:endParaRPr>
          </a:p>
          <a:p>
            <a:pPr indent="0" lvl="0" marL="0" rtl="0" algn="ctr">
              <a:spcBef>
                <a:spcPts val="0"/>
              </a:spcBef>
              <a:spcAft>
                <a:spcPts val="0"/>
              </a:spcAft>
              <a:buNone/>
            </a:pPr>
            <a:r>
              <a:t/>
            </a:r>
            <a:endParaRPr sz="1300">
              <a:latin typeface="Calibri"/>
              <a:ea typeface="Calibri"/>
              <a:cs typeface="Calibri"/>
              <a:sym typeface="Calibri"/>
            </a:endParaRPr>
          </a:p>
          <a:p>
            <a:pPr indent="0" lvl="0" marL="0" rtl="0" algn="ctr">
              <a:spcBef>
                <a:spcPts val="0"/>
              </a:spcBef>
              <a:spcAft>
                <a:spcPts val="0"/>
              </a:spcAft>
              <a:buNone/>
            </a:pPr>
            <a:r>
              <a:rPr lang="en-US" sz="1300">
                <a:latin typeface="Calibri"/>
                <a:ea typeface="Calibri"/>
                <a:cs typeface="Calibri"/>
                <a:sym typeface="Calibri"/>
              </a:rPr>
              <a:t>Con: runtime limit → epochs = 80</a:t>
            </a:r>
            <a:endParaRPr sz="1300">
              <a:latin typeface="Calibri"/>
              <a:ea typeface="Calibri"/>
              <a:cs typeface="Calibri"/>
              <a:sym typeface="Calibri"/>
            </a:endParaRPr>
          </a:p>
        </p:txBody>
      </p:sp>
      <p:sp>
        <p:nvSpPr>
          <p:cNvPr id="131" name="Google Shape;131;g315f1203a7c_0_0"/>
          <p:cNvSpPr/>
          <p:nvPr/>
        </p:nvSpPr>
        <p:spPr>
          <a:xfrm>
            <a:off x="9489375" y="1923025"/>
            <a:ext cx="1577100" cy="278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The edge impulse deployed to </a:t>
            </a:r>
            <a:r>
              <a:rPr lang="en-US">
                <a:latin typeface="Calibri"/>
                <a:ea typeface="Calibri"/>
                <a:cs typeface="Calibri"/>
                <a:sym typeface="Calibri"/>
              </a:rPr>
              <a:t>Arduino</a:t>
            </a:r>
            <a:r>
              <a:rPr lang="en-US">
                <a:latin typeface="Calibri"/>
                <a:ea typeface="Calibri"/>
                <a:cs typeface="Calibri"/>
                <a:sym typeface="Calibri"/>
              </a:rPr>
              <a:t> file extension, but could be run on the original image capture VS code software</a:t>
            </a:r>
            <a:endParaRPr>
              <a:latin typeface="Calibri"/>
              <a:ea typeface="Calibri"/>
              <a:cs typeface="Calibri"/>
              <a:sym typeface="Calibri"/>
            </a:endParaRPr>
          </a:p>
        </p:txBody>
      </p:sp>
      <p:graphicFrame>
        <p:nvGraphicFramePr>
          <p:cNvPr id="132" name="Google Shape;132;g315f1203a7c_0_0"/>
          <p:cNvGraphicFramePr/>
          <p:nvPr/>
        </p:nvGraphicFramePr>
        <p:xfrm>
          <a:off x="1181100" y="4909825"/>
          <a:ext cx="3000000" cy="3000000"/>
        </p:xfrm>
        <a:graphic>
          <a:graphicData uri="http://schemas.openxmlformats.org/drawingml/2006/table">
            <a:tbl>
              <a:tblPr>
                <a:noFill/>
                <a:tableStyleId>{FBCAEDD8-43D0-49BE-BC82-EC9417A3E877}</a:tableStyleId>
              </a:tblPr>
              <a:tblGrid>
                <a:gridCol w="1714500"/>
                <a:gridCol w="1714500"/>
                <a:gridCol w="1714500"/>
                <a:gridCol w="1714500"/>
                <a:gridCol w="1714500"/>
                <a:gridCol w="1714500"/>
              </a:tblGrid>
              <a:tr h="583425">
                <a:tc>
                  <a:txBody>
                    <a:bodyPr/>
                    <a:lstStyle/>
                    <a:p>
                      <a:pPr indent="0" lvl="0" marL="0" rtl="0" algn="ctr">
                        <a:spcBef>
                          <a:spcPts val="0"/>
                        </a:spcBef>
                        <a:spcAft>
                          <a:spcPts val="0"/>
                        </a:spcAft>
                        <a:buNone/>
                      </a:pPr>
                      <a:r>
                        <a:rPr lang="en-US"/>
                        <a:t>Hello</a:t>
                      </a:r>
                      <a:endParaRPr/>
                    </a:p>
                  </a:txBody>
                  <a:tcPr marT="91425" marB="91425" marR="91425" marL="91425" anchor="ctr">
                    <a:lnL cap="flat" cmpd="sng" w="2857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Yes </a:t>
                      </a:r>
                      <a:endParaRPr/>
                    </a:p>
                  </a:txBody>
                  <a:tcPr marT="91425" marB="91425" marR="91425" marL="91425" anchor="ctr">
                    <a:lnL cap="flat" cmpd="sng" w="1905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No</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Help</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I love you </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Background</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844150">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pic>
        <p:nvPicPr>
          <p:cNvPr id="133" name="Google Shape;133;g315f1203a7c_0_0"/>
          <p:cNvPicPr preferRelativeResize="0"/>
          <p:nvPr/>
        </p:nvPicPr>
        <p:blipFill>
          <a:blip r:embed="rId3">
            <a:alphaModFix/>
          </a:blip>
          <a:stretch>
            <a:fillRect/>
          </a:stretch>
        </p:blipFill>
        <p:spPr>
          <a:xfrm>
            <a:off x="1676350" y="5557725"/>
            <a:ext cx="714375" cy="714375"/>
          </a:xfrm>
          <a:prstGeom prst="rect">
            <a:avLst/>
          </a:prstGeom>
          <a:noFill/>
          <a:ln>
            <a:noFill/>
          </a:ln>
        </p:spPr>
      </p:pic>
      <p:pic>
        <p:nvPicPr>
          <p:cNvPr id="134" name="Google Shape;134;g315f1203a7c_0_0"/>
          <p:cNvPicPr preferRelativeResize="0"/>
          <p:nvPr/>
        </p:nvPicPr>
        <p:blipFill>
          <a:blip r:embed="rId4">
            <a:alphaModFix/>
          </a:blip>
          <a:stretch>
            <a:fillRect/>
          </a:stretch>
        </p:blipFill>
        <p:spPr>
          <a:xfrm>
            <a:off x="10257100" y="5557725"/>
            <a:ext cx="714375" cy="714375"/>
          </a:xfrm>
          <a:prstGeom prst="rect">
            <a:avLst/>
          </a:prstGeom>
          <a:noFill/>
          <a:ln>
            <a:noFill/>
          </a:ln>
        </p:spPr>
      </p:pic>
      <p:pic>
        <p:nvPicPr>
          <p:cNvPr id="135" name="Google Shape;135;g315f1203a7c_0_0"/>
          <p:cNvPicPr preferRelativeResize="0"/>
          <p:nvPr/>
        </p:nvPicPr>
        <p:blipFill>
          <a:blip r:embed="rId5">
            <a:alphaModFix/>
          </a:blip>
          <a:stretch>
            <a:fillRect/>
          </a:stretch>
        </p:blipFill>
        <p:spPr>
          <a:xfrm>
            <a:off x="6800750" y="5557725"/>
            <a:ext cx="714375" cy="714375"/>
          </a:xfrm>
          <a:prstGeom prst="rect">
            <a:avLst/>
          </a:prstGeom>
          <a:noFill/>
          <a:ln>
            <a:noFill/>
          </a:ln>
        </p:spPr>
      </p:pic>
      <p:pic>
        <p:nvPicPr>
          <p:cNvPr id="136" name="Google Shape;136;g315f1203a7c_0_0"/>
          <p:cNvPicPr preferRelativeResize="0"/>
          <p:nvPr/>
        </p:nvPicPr>
        <p:blipFill>
          <a:blip r:embed="rId6">
            <a:alphaModFix/>
          </a:blip>
          <a:stretch>
            <a:fillRect/>
          </a:stretch>
        </p:blipFill>
        <p:spPr>
          <a:xfrm>
            <a:off x="8472225" y="5557725"/>
            <a:ext cx="714375" cy="714375"/>
          </a:xfrm>
          <a:prstGeom prst="rect">
            <a:avLst/>
          </a:prstGeom>
          <a:noFill/>
          <a:ln>
            <a:noFill/>
          </a:ln>
        </p:spPr>
      </p:pic>
      <p:pic>
        <p:nvPicPr>
          <p:cNvPr id="137" name="Google Shape;137;g315f1203a7c_0_0"/>
          <p:cNvPicPr preferRelativeResize="0"/>
          <p:nvPr/>
        </p:nvPicPr>
        <p:blipFill>
          <a:blip r:embed="rId7">
            <a:alphaModFix/>
          </a:blip>
          <a:stretch>
            <a:fillRect/>
          </a:stretch>
        </p:blipFill>
        <p:spPr>
          <a:xfrm>
            <a:off x="5074288" y="5557725"/>
            <a:ext cx="714375" cy="714375"/>
          </a:xfrm>
          <a:prstGeom prst="rect">
            <a:avLst/>
          </a:prstGeom>
          <a:noFill/>
          <a:ln>
            <a:noFill/>
          </a:ln>
        </p:spPr>
      </p:pic>
      <p:pic>
        <p:nvPicPr>
          <p:cNvPr id="138" name="Google Shape;138;g315f1203a7c_0_0"/>
          <p:cNvPicPr preferRelativeResize="0"/>
          <p:nvPr/>
        </p:nvPicPr>
        <p:blipFill>
          <a:blip r:embed="rId8">
            <a:alphaModFix/>
          </a:blip>
          <a:stretch>
            <a:fillRect/>
          </a:stretch>
        </p:blipFill>
        <p:spPr>
          <a:xfrm>
            <a:off x="3375325" y="5557725"/>
            <a:ext cx="714375" cy="71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15f1203a7c_0_31"/>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145" name="Google Shape;145;g315f1203a7c_0_31"/>
          <p:cNvSpPr txBox="1"/>
          <p:nvPr>
            <p:ph type="title"/>
          </p:nvPr>
        </p:nvSpPr>
        <p:spPr>
          <a:xfrm>
            <a:off x="838200" y="0"/>
            <a:ext cx="10820400" cy="79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Analysis</a:t>
            </a:r>
            <a:r>
              <a:rPr lang="en-US" sz="2800"/>
              <a:t> Process (DEMO: Bryan)</a:t>
            </a:r>
            <a:endParaRPr sz="2800"/>
          </a:p>
        </p:txBody>
      </p:sp>
      <p:graphicFrame>
        <p:nvGraphicFramePr>
          <p:cNvPr id="146" name="Google Shape;146;g315f1203a7c_0_31"/>
          <p:cNvGraphicFramePr/>
          <p:nvPr/>
        </p:nvGraphicFramePr>
        <p:xfrm>
          <a:off x="952500" y="1007800"/>
          <a:ext cx="3000000" cy="3000000"/>
        </p:xfrm>
        <a:graphic>
          <a:graphicData uri="http://schemas.openxmlformats.org/drawingml/2006/table">
            <a:tbl>
              <a:tblPr>
                <a:noFill/>
                <a:tableStyleId>{FBCAEDD8-43D0-49BE-BC82-EC9417A3E877}</a:tableStyleId>
              </a:tblPr>
              <a:tblGrid>
                <a:gridCol w="1714500"/>
                <a:gridCol w="1714500"/>
                <a:gridCol w="1714500"/>
                <a:gridCol w="1714500"/>
                <a:gridCol w="1714500"/>
                <a:gridCol w="1714500"/>
              </a:tblGrid>
              <a:tr h="583425">
                <a:tc>
                  <a:txBody>
                    <a:bodyPr/>
                    <a:lstStyle/>
                    <a:p>
                      <a:pPr indent="0" lvl="0" marL="0" rtl="0" algn="ctr">
                        <a:spcBef>
                          <a:spcPts val="0"/>
                        </a:spcBef>
                        <a:spcAft>
                          <a:spcPts val="0"/>
                        </a:spcAft>
                        <a:buNone/>
                      </a:pPr>
                      <a:r>
                        <a:rPr lang="en-US"/>
                        <a:t>Hello</a:t>
                      </a:r>
                      <a:endParaRPr/>
                    </a:p>
                  </a:txBody>
                  <a:tcPr marT="91425" marB="91425" marR="91425" marL="91425" anchor="ctr">
                    <a:lnL cap="flat" cmpd="sng" w="2857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Yes </a:t>
                      </a:r>
                      <a:endParaRPr/>
                    </a:p>
                  </a:txBody>
                  <a:tcPr marT="91425" marB="91425" marR="91425" marL="91425" anchor="ctr">
                    <a:lnL cap="flat" cmpd="sng" w="1905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No</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Help</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I love you </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Background</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844150">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pic>
        <p:nvPicPr>
          <p:cNvPr id="147" name="Google Shape;147;g315f1203a7c_0_31"/>
          <p:cNvPicPr preferRelativeResize="0"/>
          <p:nvPr/>
        </p:nvPicPr>
        <p:blipFill>
          <a:blip r:embed="rId3">
            <a:alphaModFix/>
          </a:blip>
          <a:stretch>
            <a:fillRect/>
          </a:stretch>
        </p:blipFill>
        <p:spPr>
          <a:xfrm>
            <a:off x="1447750" y="1655700"/>
            <a:ext cx="714375" cy="714375"/>
          </a:xfrm>
          <a:prstGeom prst="rect">
            <a:avLst/>
          </a:prstGeom>
          <a:noFill/>
          <a:ln>
            <a:noFill/>
          </a:ln>
        </p:spPr>
      </p:pic>
      <p:pic>
        <p:nvPicPr>
          <p:cNvPr id="148" name="Google Shape;148;g315f1203a7c_0_31"/>
          <p:cNvPicPr preferRelativeResize="0"/>
          <p:nvPr/>
        </p:nvPicPr>
        <p:blipFill>
          <a:blip r:embed="rId4">
            <a:alphaModFix/>
          </a:blip>
          <a:stretch>
            <a:fillRect/>
          </a:stretch>
        </p:blipFill>
        <p:spPr>
          <a:xfrm>
            <a:off x="10028500" y="1655700"/>
            <a:ext cx="714375" cy="714375"/>
          </a:xfrm>
          <a:prstGeom prst="rect">
            <a:avLst/>
          </a:prstGeom>
          <a:noFill/>
          <a:ln>
            <a:noFill/>
          </a:ln>
        </p:spPr>
      </p:pic>
      <p:pic>
        <p:nvPicPr>
          <p:cNvPr id="149" name="Google Shape;149;g315f1203a7c_0_31"/>
          <p:cNvPicPr preferRelativeResize="0"/>
          <p:nvPr/>
        </p:nvPicPr>
        <p:blipFill>
          <a:blip r:embed="rId5">
            <a:alphaModFix/>
          </a:blip>
          <a:stretch>
            <a:fillRect/>
          </a:stretch>
        </p:blipFill>
        <p:spPr>
          <a:xfrm>
            <a:off x="6572150" y="1655700"/>
            <a:ext cx="714375" cy="714375"/>
          </a:xfrm>
          <a:prstGeom prst="rect">
            <a:avLst/>
          </a:prstGeom>
          <a:noFill/>
          <a:ln>
            <a:noFill/>
          </a:ln>
        </p:spPr>
      </p:pic>
      <p:pic>
        <p:nvPicPr>
          <p:cNvPr id="150" name="Google Shape;150;g315f1203a7c_0_31"/>
          <p:cNvPicPr preferRelativeResize="0"/>
          <p:nvPr/>
        </p:nvPicPr>
        <p:blipFill>
          <a:blip r:embed="rId6">
            <a:alphaModFix/>
          </a:blip>
          <a:stretch>
            <a:fillRect/>
          </a:stretch>
        </p:blipFill>
        <p:spPr>
          <a:xfrm>
            <a:off x="8243625" y="1655700"/>
            <a:ext cx="714375" cy="714375"/>
          </a:xfrm>
          <a:prstGeom prst="rect">
            <a:avLst/>
          </a:prstGeom>
          <a:noFill/>
          <a:ln>
            <a:noFill/>
          </a:ln>
        </p:spPr>
      </p:pic>
      <p:pic>
        <p:nvPicPr>
          <p:cNvPr id="151" name="Google Shape;151;g315f1203a7c_0_31"/>
          <p:cNvPicPr preferRelativeResize="0"/>
          <p:nvPr/>
        </p:nvPicPr>
        <p:blipFill>
          <a:blip r:embed="rId7">
            <a:alphaModFix/>
          </a:blip>
          <a:stretch>
            <a:fillRect/>
          </a:stretch>
        </p:blipFill>
        <p:spPr>
          <a:xfrm>
            <a:off x="4845688" y="1655700"/>
            <a:ext cx="714375" cy="714375"/>
          </a:xfrm>
          <a:prstGeom prst="rect">
            <a:avLst/>
          </a:prstGeom>
          <a:noFill/>
          <a:ln>
            <a:noFill/>
          </a:ln>
        </p:spPr>
      </p:pic>
      <p:pic>
        <p:nvPicPr>
          <p:cNvPr id="152" name="Google Shape;152;g315f1203a7c_0_31"/>
          <p:cNvPicPr preferRelativeResize="0"/>
          <p:nvPr/>
        </p:nvPicPr>
        <p:blipFill>
          <a:blip r:embed="rId8">
            <a:alphaModFix/>
          </a:blip>
          <a:stretch>
            <a:fillRect/>
          </a:stretch>
        </p:blipFill>
        <p:spPr>
          <a:xfrm>
            <a:off x="3146725" y="1655700"/>
            <a:ext cx="714375" cy="714375"/>
          </a:xfrm>
          <a:prstGeom prst="rect">
            <a:avLst/>
          </a:prstGeom>
          <a:noFill/>
          <a:ln>
            <a:noFill/>
          </a:ln>
        </p:spPr>
      </p:pic>
      <p:sp>
        <p:nvSpPr>
          <p:cNvPr id="153" name="Google Shape;153;g315f1203a7c_0_31"/>
          <p:cNvSpPr txBox="1"/>
          <p:nvPr/>
        </p:nvSpPr>
        <p:spPr>
          <a:xfrm>
            <a:off x="4381500" y="3802900"/>
            <a:ext cx="266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9"/>
              </a:rPr>
              <a:t>https://streamable.com/ryhdf6</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a46c711f0f_4_8"/>
          <p:cNvSpPr txBox="1"/>
          <p:nvPr>
            <p:ph idx="12" type="sldNum"/>
          </p:nvPr>
        </p:nvSpPr>
        <p:spPr>
          <a:xfrm>
            <a:off x="70048" y="6429501"/>
            <a:ext cx="4443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
        <p:nvSpPr>
          <p:cNvPr id="160" name="Google Shape;160;g2a46c711f0f_4_8"/>
          <p:cNvSpPr txBox="1"/>
          <p:nvPr/>
        </p:nvSpPr>
        <p:spPr>
          <a:xfrm>
            <a:off x="880650" y="398350"/>
            <a:ext cx="27456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hello</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hello: 0.906</a:t>
            </a:r>
            <a:endParaRPr b="1"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help: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i love you: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no: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yes: 0.094</a:t>
            </a:r>
            <a:endParaRPr sz="2400">
              <a:solidFill>
                <a:srgbClr val="002060"/>
              </a:solidFill>
              <a:latin typeface="Calibri"/>
              <a:ea typeface="Calibri"/>
              <a:cs typeface="Calibri"/>
              <a:sym typeface="Calibri"/>
            </a:endParaRPr>
          </a:p>
        </p:txBody>
      </p:sp>
      <p:sp>
        <p:nvSpPr>
          <p:cNvPr id="161" name="Google Shape;161;g2a46c711f0f_4_8"/>
          <p:cNvSpPr txBox="1"/>
          <p:nvPr/>
        </p:nvSpPr>
        <p:spPr>
          <a:xfrm>
            <a:off x="4215675" y="522925"/>
            <a:ext cx="2997900" cy="32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002060"/>
              </a:solidFill>
              <a:latin typeface="Calibri"/>
              <a:ea typeface="Calibri"/>
              <a:cs typeface="Calibri"/>
              <a:sym typeface="Calibri"/>
            </a:endParaRPr>
          </a:p>
        </p:txBody>
      </p:sp>
      <p:sp>
        <p:nvSpPr>
          <p:cNvPr id="162" name="Google Shape;162;g2a46c711f0f_4_8"/>
          <p:cNvSpPr txBox="1"/>
          <p:nvPr/>
        </p:nvSpPr>
        <p:spPr>
          <a:xfrm>
            <a:off x="5066875" y="398350"/>
            <a:ext cx="29979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help</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hello: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help: 0.977</a:t>
            </a:r>
            <a:endParaRPr b="1"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i love you: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no: 0.023</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yes: 0.00</a:t>
            </a:r>
            <a:endParaRPr sz="2400">
              <a:solidFill>
                <a:srgbClr val="002060"/>
              </a:solidFill>
              <a:latin typeface="Calibri"/>
              <a:ea typeface="Calibri"/>
              <a:cs typeface="Calibri"/>
              <a:sym typeface="Calibri"/>
            </a:endParaRPr>
          </a:p>
        </p:txBody>
      </p:sp>
      <p:sp>
        <p:nvSpPr>
          <p:cNvPr id="163" name="Google Shape;163;g2a46c711f0f_4_8"/>
          <p:cNvSpPr txBox="1"/>
          <p:nvPr/>
        </p:nvSpPr>
        <p:spPr>
          <a:xfrm>
            <a:off x="8765775" y="460675"/>
            <a:ext cx="35073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i love you</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hello: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help: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i love you: 0.000001</a:t>
            </a:r>
            <a:endParaRPr b="1"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no: 0.997</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yes: 0.00</a:t>
            </a:r>
            <a:endParaRPr sz="2400">
              <a:solidFill>
                <a:srgbClr val="002060"/>
              </a:solidFill>
              <a:latin typeface="Calibri"/>
              <a:ea typeface="Calibri"/>
              <a:cs typeface="Calibri"/>
              <a:sym typeface="Calibri"/>
            </a:endParaRPr>
          </a:p>
        </p:txBody>
      </p:sp>
      <p:sp>
        <p:nvSpPr>
          <p:cNvPr id="164" name="Google Shape;164;g2a46c711f0f_4_8"/>
          <p:cNvSpPr txBox="1"/>
          <p:nvPr/>
        </p:nvSpPr>
        <p:spPr>
          <a:xfrm>
            <a:off x="2587725" y="2865850"/>
            <a:ext cx="28629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yes</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hello: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help: 0.047</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i love you: 0.000001</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no: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yes: 0.953</a:t>
            </a:r>
            <a:endParaRPr b="1" sz="2400">
              <a:solidFill>
                <a:srgbClr val="002060"/>
              </a:solidFill>
              <a:latin typeface="Calibri"/>
              <a:ea typeface="Calibri"/>
              <a:cs typeface="Calibri"/>
              <a:sym typeface="Calibri"/>
            </a:endParaRPr>
          </a:p>
        </p:txBody>
      </p:sp>
      <p:sp>
        <p:nvSpPr>
          <p:cNvPr id="165" name="Google Shape;165;g2a46c711f0f_4_8"/>
          <p:cNvSpPr txBox="1"/>
          <p:nvPr/>
        </p:nvSpPr>
        <p:spPr>
          <a:xfrm>
            <a:off x="6603050" y="2865850"/>
            <a:ext cx="28629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no</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hello: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help: 0.320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i love you: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no: 0.680</a:t>
            </a:r>
            <a:endParaRPr b="1"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yes: 0.00</a:t>
            </a:r>
            <a:endParaRPr sz="2400">
              <a:solidFill>
                <a:srgbClr val="00206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15f1203a7c_0_70"/>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172" name="Google Shape;172;g315f1203a7c_0_70"/>
          <p:cNvSpPr txBox="1"/>
          <p:nvPr>
            <p:ph type="title"/>
          </p:nvPr>
        </p:nvSpPr>
        <p:spPr>
          <a:xfrm>
            <a:off x="838200" y="0"/>
            <a:ext cx="10820400" cy="74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Accuracy and Loss Metrics (Nemo)</a:t>
            </a:r>
            <a:endParaRPr sz="2800"/>
          </a:p>
        </p:txBody>
      </p:sp>
      <p:pic>
        <p:nvPicPr>
          <p:cNvPr id="173" name="Google Shape;173;g315f1203a7c_0_70"/>
          <p:cNvPicPr preferRelativeResize="0"/>
          <p:nvPr/>
        </p:nvPicPr>
        <p:blipFill rotWithShape="1">
          <a:blip r:embed="rId3">
            <a:alphaModFix/>
          </a:blip>
          <a:srcRect b="0" l="0" r="3456" t="0"/>
          <a:stretch/>
        </p:blipFill>
        <p:spPr>
          <a:xfrm>
            <a:off x="2655300" y="742500"/>
            <a:ext cx="7186200" cy="582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1b44748eca_0_27"/>
          <p:cNvSpPr txBox="1"/>
          <p:nvPr>
            <p:ph type="title"/>
          </p:nvPr>
        </p:nvSpPr>
        <p:spPr>
          <a:xfrm>
            <a:off x="838199" y="245857"/>
            <a:ext cx="10820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Limitations (Nemo)</a:t>
            </a:r>
            <a:endParaRPr/>
          </a:p>
        </p:txBody>
      </p:sp>
      <p:sp>
        <p:nvSpPr>
          <p:cNvPr id="180" name="Google Shape;180;g31b44748eca_0_27"/>
          <p:cNvSpPr txBox="1"/>
          <p:nvPr>
            <p:ph idx="1" type="body"/>
          </p:nvPr>
        </p:nvSpPr>
        <p:spPr>
          <a:xfrm>
            <a:off x="838200" y="2522450"/>
            <a:ext cx="10446600" cy="3140400"/>
          </a:xfrm>
          <a:prstGeom prst="rect">
            <a:avLst/>
          </a:prstGeom>
          <a:noFill/>
          <a:ln>
            <a:noFill/>
          </a:ln>
        </p:spPr>
        <p:txBody>
          <a:bodyPr anchorCtr="0" anchor="t" bIns="45700" lIns="91425" spcFirstLastPara="1" rIns="91425" wrap="square" tIns="45700">
            <a:normAutofit/>
          </a:bodyPr>
          <a:lstStyle/>
          <a:p>
            <a:pPr indent="-392910" lvl="0" marL="457200" marR="0" rtl="0" algn="l">
              <a:lnSpc>
                <a:spcPct val="115000"/>
              </a:lnSpc>
              <a:spcBef>
                <a:spcPts val="0"/>
              </a:spcBef>
              <a:spcAft>
                <a:spcPts val="0"/>
              </a:spcAft>
              <a:buSzPts val="2588"/>
              <a:buChar char="●"/>
            </a:pPr>
            <a:r>
              <a:rPr b="1" lang="en-US" sz="2587"/>
              <a:t>Hardware Limitations: </a:t>
            </a:r>
            <a:r>
              <a:rPr lang="en-US" sz="2587"/>
              <a:t>Resolution quality issues</a:t>
            </a:r>
            <a:endParaRPr sz="2587"/>
          </a:p>
          <a:p>
            <a:pPr indent="0" lvl="0" marL="0" marR="0" rtl="0" algn="l">
              <a:lnSpc>
                <a:spcPct val="115000"/>
              </a:lnSpc>
              <a:spcBef>
                <a:spcPts val="0"/>
              </a:spcBef>
              <a:spcAft>
                <a:spcPts val="0"/>
              </a:spcAft>
              <a:buNone/>
            </a:pPr>
            <a:r>
              <a:t/>
            </a:r>
            <a:endParaRPr sz="2587"/>
          </a:p>
          <a:p>
            <a:pPr indent="-392910" lvl="0" marL="457200" marR="0" rtl="0" algn="l">
              <a:lnSpc>
                <a:spcPct val="115000"/>
              </a:lnSpc>
              <a:spcBef>
                <a:spcPts val="0"/>
              </a:spcBef>
              <a:spcAft>
                <a:spcPts val="0"/>
              </a:spcAft>
              <a:buSzPts val="2588"/>
              <a:buChar char="●"/>
            </a:pPr>
            <a:r>
              <a:rPr b="1" lang="en-US" sz="2587"/>
              <a:t>Small Dataset: </a:t>
            </a:r>
            <a:r>
              <a:rPr lang="en-US" sz="2587"/>
              <a:t>Overfitting</a:t>
            </a:r>
            <a:endParaRPr sz="2587"/>
          </a:p>
          <a:p>
            <a:pPr indent="-392874" lvl="0" marL="914400" marR="0" rtl="0" algn="l">
              <a:lnSpc>
                <a:spcPct val="115000"/>
              </a:lnSpc>
              <a:spcBef>
                <a:spcPts val="0"/>
              </a:spcBef>
              <a:spcAft>
                <a:spcPts val="0"/>
              </a:spcAft>
              <a:buSzPts val="2587"/>
              <a:buChar char="-"/>
            </a:pPr>
            <a:r>
              <a:rPr lang="en-US" sz="2587"/>
              <a:t>80 epochs for less than 50 images</a:t>
            </a:r>
            <a:endParaRPr sz="2587"/>
          </a:p>
          <a:p>
            <a:pPr indent="0" lvl="0" marL="457200" marR="0" rtl="0" algn="l">
              <a:lnSpc>
                <a:spcPct val="115000"/>
              </a:lnSpc>
              <a:spcBef>
                <a:spcPts val="0"/>
              </a:spcBef>
              <a:spcAft>
                <a:spcPts val="0"/>
              </a:spcAft>
              <a:buSzPts val="1800"/>
              <a:buNone/>
            </a:pPr>
            <a:r>
              <a:t/>
            </a:r>
            <a:endParaRPr b="1" sz="2587"/>
          </a:p>
          <a:p>
            <a:pPr indent="-392909" lvl="0" marL="457200" marR="0" rtl="0" algn="l">
              <a:lnSpc>
                <a:spcPct val="115000"/>
              </a:lnSpc>
              <a:spcBef>
                <a:spcPts val="0"/>
              </a:spcBef>
              <a:spcAft>
                <a:spcPts val="0"/>
              </a:spcAft>
              <a:buSzPts val="2588"/>
              <a:buChar char="●"/>
            </a:pPr>
            <a:r>
              <a:rPr b="1" lang="en-US" sz="2587"/>
              <a:t>Real-Time?: </a:t>
            </a:r>
            <a:r>
              <a:rPr lang="en-US" sz="2587"/>
              <a:t>The Arduino camera did not refresh quick enough</a:t>
            </a:r>
            <a:endParaRPr sz="2587"/>
          </a:p>
        </p:txBody>
      </p:sp>
      <p:sp>
        <p:nvSpPr>
          <p:cNvPr id="181" name="Google Shape;181;g31b44748eca_0_27"/>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pic>
        <p:nvPicPr>
          <p:cNvPr id="182" name="Google Shape;182;g31b44748eca_0_27"/>
          <p:cNvPicPr preferRelativeResize="0"/>
          <p:nvPr/>
        </p:nvPicPr>
        <p:blipFill rotWithShape="1">
          <a:blip r:embed="rId3">
            <a:alphaModFix/>
          </a:blip>
          <a:srcRect b="4976" l="5391" r="11785" t="8021"/>
          <a:stretch/>
        </p:blipFill>
        <p:spPr>
          <a:xfrm rot="1">
            <a:off x="8308250" y="721651"/>
            <a:ext cx="2827725" cy="2857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971421" y="2279293"/>
            <a:ext cx="108204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000"/>
              <a:buFont typeface="Calibri"/>
              <a:buNone/>
            </a:pPr>
            <a:r>
              <a:rPr lang="en-US" sz="4000"/>
              <a:t>Thank You</a:t>
            </a:r>
            <a:endParaRPr/>
          </a:p>
        </p:txBody>
      </p:sp>
      <p:sp>
        <p:nvSpPr>
          <p:cNvPr id="189" name="Google Shape;189;p5"/>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pic>
        <p:nvPicPr>
          <p:cNvPr id="190" name="Google Shape;190;p5"/>
          <p:cNvPicPr preferRelativeResize="0"/>
          <p:nvPr/>
        </p:nvPicPr>
        <p:blipFill rotWithShape="1">
          <a:blip r:embed="rId3">
            <a:alphaModFix/>
          </a:blip>
          <a:srcRect b="0" l="0" r="0" t="0"/>
          <a:stretch/>
        </p:blipFill>
        <p:spPr>
          <a:xfrm>
            <a:off x="5043642" y="5556163"/>
            <a:ext cx="2675958" cy="105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2022-10-25T19:15:12Z</dcterms:created>
  <dc:creator>Alemzadeh, Homa (ha4d)</dc:creator>
</cp:coreProperties>
</file>