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jSOahbMlRkZ0uqq7YH3OAOFz2j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F15653-BB9E-4308-94C4-723B10F5B11D}">
  <a:tblStyle styleId="{8AF15653-BB9E-4308-94C4-723B10F5B1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rPr lang="en-US" sz="1100">
                <a:latin typeface="Arial"/>
                <a:ea typeface="Arial"/>
                <a:cs typeface="Arial"/>
                <a:sym typeface="Arial"/>
              </a:rPr>
              <a:t>The </a:t>
            </a:r>
            <a:r>
              <a:rPr b="1" lang="en-US" sz="1100">
                <a:latin typeface="Arial"/>
                <a:ea typeface="Arial"/>
                <a:cs typeface="Arial"/>
                <a:sym typeface="Arial"/>
              </a:rPr>
              <a:t>SignScribe</a:t>
            </a:r>
            <a:r>
              <a:rPr lang="en-US" sz="1100">
                <a:latin typeface="Arial"/>
                <a:ea typeface="Arial"/>
                <a:cs typeface="Arial"/>
                <a:sym typeface="Arial"/>
              </a:rPr>
              <a:t> project aims to develop a real-time, AI-driven sign language translation system to bridge communication gaps for individuals who use American Sign Language (ASL).</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rPr lang="en-US" sz="1100">
                <a:latin typeface="Arial"/>
                <a:ea typeface="Arial"/>
                <a:cs typeface="Arial"/>
                <a:sym typeface="Arial"/>
              </a:rPr>
              <a:t>To make SignScribe a reality, we needed a combination of cutting-edge technology that is not only powerful but also portable, efficient, and capable of real-time performance. This is why we chose to integrate three key components: the </a:t>
            </a:r>
            <a:r>
              <a:rPr b="1" lang="en-US" sz="1100">
                <a:latin typeface="Arial"/>
                <a:ea typeface="Arial"/>
                <a:cs typeface="Arial"/>
                <a:sym typeface="Arial"/>
              </a:rPr>
              <a:t>Arduino TinyML Kit</a:t>
            </a:r>
            <a:r>
              <a:rPr lang="en-US" sz="1100">
                <a:latin typeface="Arial"/>
                <a:ea typeface="Arial"/>
                <a:cs typeface="Arial"/>
                <a:sym typeface="Arial"/>
              </a:rPr>
              <a:t>, the </a:t>
            </a:r>
            <a:r>
              <a:rPr b="1" lang="en-US" sz="1100">
                <a:latin typeface="Arial"/>
                <a:ea typeface="Arial"/>
                <a:cs typeface="Arial"/>
                <a:sym typeface="Arial"/>
              </a:rPr>
              <a:t>Arduino Nano 33 BLE</a:t>
            </a:r>
            <a:r>
              <a:rPr lang="en-US" sz="1100">
                <a:latin typeface="Arial"/>
                <a:ea typeface="Arial"/>
                <a:cs typeface="Arial"/>
                <a:sym typeface="Arial"/>
              </a:rPr>
              <a:t>, and the </a:t>
            </a:r>
            <a:r>
              <a:rPr b="1" lang="en-US" sz="1100">
                <a:latin typeface="Arial"/>
                <a:ea typeface="Arial"/>
                <a:cs typeface="Arial"/>
                <a:sym typeface="Arial"/>
              </a:rPr>
              <a:t>GroqCloud Large Language Model (LLM)</a:t>
            </a:r>
            <a:r>
              <a:rPr lang="en-US" sz="1100">
                <a:latin typeface="Arial"/>
                <a:ea typeface="Arial"/>
                <a:cs typeface="Arial"/>
                <a:sym typeface="Arial"/>
              </a:rPr>
              <a:t>.</a:t>
            </a:r>
            <a:br>
              <a:rPr lang="en-US" sz="1100">
                <a:latin typeface="Arial"/>
                <a:ea typeface="Arial"/>
                <a:cs typeface="Arial"/>
                <a:sym typeface="Arial"/>
              </a:rPr>
            </a:br>
            <a:br>
              <a:rPr lang="en-US" sz="1100">
                <a:latin typeface="Arial"/>
                <a:ea typeface="Arial"/>
                <a:cs typeface="Arial"/>
                <a:sym typeface="Arial"/>
              </a:rPr>
            </a:br>
            <a:r>
              <a:rPr lang="en-US" sz="1100">
                <a:latin typeface="Arial"/>
                <a:ea typeface="Arial"/>
                <a:cs typeface="Arial"/>
                <a:sym typeface="Arial"/>
              </a:rPr>
              <a:t>The selection of these tools were based on decisions to target efficiency, portability, and low latency through a strategic combination of hardware and AI to meet the technical demands of our project, as well as to provide a user-friendly solution for sign language translation.</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rPr lang="en-US" sz="1100">
                <a:latin typeface="Arial"/>
                <a:ea typeface="Arial"/>
                <a:cs typeface="Arial"/>
                <a:sym typeface="Arial"/>
              </a:rPr>
              <a:t>the core idea behind the project is driven by the vision of empowering users through inclusivity and accessibility, enabling individuals who rely on American Sign Language (ASL) to communicate seamlessly with non-signers. By training a deep learning model for accurate gesture recognition and combining it with real-time translation, the system aims to create smoother and more natural interactions, reducing friction in conversations with those with hearing and speech disabilities. Our ultimate goal is to deliver a practical, user-friendly interface that bridges communities and fosters understanding through cutting-edge technology, which also means that we must ensure the system remains scalable and adaptable, allowing it to grow alongside users' needs, whether by expanding its gesture vocabulary or integrating additional languages and dialects.</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5f1203a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315f1203a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Our system relies on two advanced models to achieve real-time speech-to-sentiment analysis.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Starting with </a:t>
            </a:r>
            <a:r>
              <a:rPr b="1" lang="en-US" sz="1100">
                <a:latin typeface="Arial"/>
                <a:ea typeface="Arial"/>
                <a:cs typeface="Arial"/>
                <a:sym typeface="Arial"/>
              </a:rPr>
              <a:t>Speech Recognition</a:t>
            </a:r>
            <a:r>
              <a:rPr lang="en-US" sz="1100">
                <a:latin typeface="Arial"/>
                <a:ea typeface="Arial"/>
                <a:cs typeface="Arial"/>
                <a:sym typeface="Arial"/>
              </a:rPr>
              <a:t>, we chose OpenAI’s Whisper for its state-of-the-art performance. Whisper offers multilingual support and excels at handling different accents, making it suitable for diverse user bases.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For </a:t>
            </a:r>
            <a:r>
              <a:rPr b="1" lang="en-US" sz="1100">
                <a:latin typeface="Arial"/>
                <a:ea typeface="Arial"/>
                <a:cs typeface="Arial"/>
                <a:sym typeface="Arial"/>
              </a:rPr>
              <a:t>Sentiment Analysis</a:t>
            </a:r>
            <a:r>
              <a:rPr lang="en-US" sz="1100">
                <a:latin typeface="Arial"/>
                <a:ea typeface="Arial"/>
                <a:cs typeface="Arial"/>
                <a:sym typeface="Arial"/>
              </a:rPr>
              <a:t>, we use DistilRoBERTa, specifically the emotion-english-distilroberta-base model. This lightweight version of RoBERTa strikes an excellent balance between speed and accuracy, making it well-suited for real-time applications. It’s pre-trained on emotion detection tasks and supports simultaneous identification of multiple emotions, allowing us to analyze complex emotional expressions efficiently.</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17" name="Google Shape;117;g315f1203a7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5f1203a7c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315f1203a7c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For our evaluation, we explored different datasets and ultimately chose the RAVDESS dataset over the MOSEI dataset. The RAVDESS dataset provided us with high-quality audio recordings from professional actors speaking with clear and well-defined emotional expressions. This clarity allowed us to effectively align our system’s classifications with human-labeled ground truths.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our experiment settings, we focused on real-time processing of 5-second audio segments.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We also implemented two analysis modes to enhance user insights: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Current Segment Mode</a:t>
            </a:r>
            <a:r>
              <a:rPr lang="en-US" sz="1100">
                <a:latin typeface="Arial"/>
                <a:ea typeface="Arial"/>
                <a:cs typeface="Arial"/>
                <a:sym typeface="Arial"/>
              </a:rPr>
              <a:t>: This mode provides immediate emotion detection for the most recent recording, making it ideal for real-time feedback.</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Full Transcript Mode</a:t>
            </a:r>
            <a:r>
              <a:rPr lang="en-US" sz="1100">
                <a:latin typeface="Arial"/>
                <a:ea typeface="Arial"/>
                <a:cs typeface="Arial"/>
                <a:sym typeface="Arial"/>
              </a:rPr>
              <a:t>: This mode aggregates emotions across the entire session, giving a holistic view of the emotional dynamics over time.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These evaluation methods and modes helped us measure both the accuracy and practicality of our system in real-time scenarios.</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41" name="Google Shape;141;g315f1203a7c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5f1203a7c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15f1203a7c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SzPts val="1100"/>
              <a:buNone/>
            </a:pPr>
            <a:r>
              <a:rPr b="1" lang="en-US" sz="1300">
                <a:latin typeface="Arial"/>
                <a:ea typeface="Arial"/>
                <a:cs typeface="Arial"/>
                <a:sym typeface="Arial"/>
              </a:rPr>
              <a:t>1. Categorical Cross-Entropy Loss (for Classification Tasks)</a:t>
            </a:r>
            <a:endParaRPr/>
          </a:p>
        </p:txBody>
      </p:sp>
      <p:sp>
        <p:nvSpPr>
          <p:cNvPr id="156" name="Google Shape;156;g315f1203a7c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46c711f0f_4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46c711f0f_4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a46c711f0f_4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b44748eca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1b44748eca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t/>
            </a:r>
            <a:endParaRPr/>
          </a:p>
        </p:txBody>
      </p:sp>
      <p:sp>
        <p:nvSpPr>
          <p:cNvPr id="176" name="Google Shape;176;g31b44748eca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2060"/>
              </a:buClr>
              <a:buSzPts val="6000"/>
              <a:buFont typeface="Calibri"/>
              <a:buNone/>
              <a:defRPr b="1" sz="6000">
                <a:solidFill>
                  <a:srgbClr val="00206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02060"/>
              </a:buClr>
              <a:buSzPts val="2400"/>
              <a:buNone/>
              <a:defRPr sz="2400">
                <a:solidFill>
                  <a:srgbClr val="002060"/>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7"/>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3905112" y="-1397138"/>
            <a:ext cx="4686576"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6" name="Google Shape;76;p16"/>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17"/>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 type="body"/>
          </p:nvPr>
        </p:nvSpPr>
        <p:spPr>
          <a:xfrm>
            <a:off x="838200" y="1669774"/>
            <a:ext cx="10820400" cy="4686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8"/>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9"/>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10"/>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2400"/>
              <a:buNone/>
              <a:defRPr b="1" sz="2400"/>
            </a:lvl1pPr>
            <a:lvl2pPr indent="-228600" lvl="1" marL="914400" algn="l">
              <a:lnSpc>
                <a:spcPct val="90000"/>
              </a:lnSpc>
              <a:spcBef>
                <a:spcPts val="500"/>
              </a:spcBef>
              <a:spcAft>
                <a:spcPts val="0"/>
              </a:spcAft>
              <a:buClr>
                <a:srgbClr val="002060"/>
              </a:buClr>
              <a:buSzPts val="2000"/>
              <a:buNone/>
              <a:defRPr b="1" sz="2000"/>
            </a:lvl2pPr>
            <a:lvl3pPr indent="-228600" lvl="2" marL="1371600" algn="l">
              <a:lnSpc>
                <a:spcPct val="90000"/>
              </a:lnSpc>
              <a:spcBef>
                <a:spcPts val="500"/>
              </a:spcBef>
              <a:spcAft>
                <a:spcPts val="0"/>
              </a:spcAft>
              <a:buClr>
                <a:srgbClr val="002060"/>
              </a:buClr>
              <a:buSzPts val="1800"/>
              <a:buNone/>
              <a:defRPr b="1" sz="1800"/>
            </a:lvl3pPr>
            <a:lvl4pPr indent="-228600" lvl="3" marL="1828800" algn="l">
              <a:lnSpc>
                <a:spcPct val="90000"/>
              </a:lnSpc>
              <a:spcBef>
                <a:spcPts val="500"/>
              </a:spcBef>
              <a:spcAft>
                <a:spcPts val="0"/>
              </a:spcAft>
              <a:buClr>
                <a:srgbClr val="002060"/>
              </a:buClr>
              <a:buSzPts val="1600"/>
              <a:buNone/>
              <a:defRPr b="1" sz="1600"/>
            </a:lvl4pPr>
            <a:lvl5pPr indent="-228600" lvl="4" marL="2286000" algn="l">
              <a:lnSpc>
                <a:spcPct val="90000"/>
              </a:lnSpc>
              <a:spcBef>
                <a:spcPts val="500"/>
              </a:spcBef>
              <a:spcAft>
                <a:spcPts val="0"/>
              </a:spcAft>
              <a:buClr>
                <a:srgbClr val="002060"/>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2400"/>
              <a:buNone/>
              <a:defRPr b="1" sz="2400"/>
            </a:lvl1pPr>
            <a:lvl2pPr indent="-228600" lvl="1" marL="914400" algn="l">
              <a:lnSpc>
                <a:spcPct val="90000"/>
              </a:lnSpc>
              <a:spcBef>
                <a:spcPts val="500"/>
              </a:spcBef>
              <a:spcAft>
                <a:spcPts val="0"/>
              </a:spcAft>
              <a:buClr>
                <a:srgbClr val="002060"/>
              </a:buClr>
              <a:buSzPts val="2000"/>
              <a:buNone/>
              <a:defRPr b="1" sz="2000"/>
            </a:lvl2pPr>
            <a:lvl3pPr indent="-228600" lvl="2" marL="1371600" algn="l">
              <a:lnSpc>
                <a:spcPct val="90000"/>
              </a:lnSpc>
              <a:spcBef>
                <a:spcPts val="500"/>
              </a:spcBef>
              <a:spcAft>
                <a:spcPts val="0"/>
              </a:spcAft>
              <a:buClr>
                <a:srgbClr val="002060"/>
              </a:buClr>
              <a:buSzPts val="1800"/>
              <a:buNone/>
              <a:defRPr b="1" sz="1800"/>
            </a:lvl3pPr>
            <a:lvl4pPr indent="-228600" lvl="3" marL="1828800" algn="l">
              <a:lnSpc>
                <a:spcPct val="90000"/>
              </a:lnSpc>
              <a:spcBef>
                <a:spcPts val="500"/>
              </a:spcBef>
              <a:spcAft>
                <a:spcPts val="0"/>
              </a:spcAft>
              <a:buClr>
                <a:srgbClr val="002060"/>
              </a:buClr>
              <a:buSzPts val="1600"/>
              <a:buNone/>
              <a:defRPr b="1" sz="1600"/>
            </a:lvl4pPr>
            <a:lvl5pPr indent="-228600" lvl="4" marL="2286000" algn="l">
              <a:lnSpc>
                <a:spcPct val="90000"/>
              </a:lnSpc>
              <a:spcBef>
                <a:spcPts val="500"/>
              </a:spcBef>
              <a:spcAft>
                <a:spcPts val="0"/>
              </a:spcAft>
              <a:buClr>
                <a:srgbClr val="002060"/>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11"/>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libri"/>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12"/>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600"/>
              <a:buNone/>
              <a:defRPr sz="1600"/>
            </a:lvl1pPr>
            <a:lvl2pPr indent="-228600" lvl="1" marL="914400" algn="l">
              <a:lnSpc>
                <a:spcPct val="90000"/>
              </a:lnSpc>
              <a:spcBef>
                <a:spcPts val="500"/>
              </a:spcBef>
              <a:spcAft>
                <a:spcPts val="0"/>
              </a:spcAft>
              <a:buClr>
                <a:srgbClr val="002060"/>
              </a:buClr>
              <a:buSzPts val="1400"/>
              <a:buNone/>
              <a:defRPr sz="1400"/>
            </a:lvl2pPr>
            <a:lvl3pPr indent="-228600" lvl="2" marL="1371600" algn="l">
              <a:lnSpc>
                <a:spcPct val="90000"/>
              </a:lnSpc>
              <a:spcBef>
                <a:spcPts val="500"/>
              </a:spcBef>
              <a:spcAft>
                <a:spcPts val="0"/>
              </a:spcAft>
              <a:buClr>
                <a:srgbClr val="002060"/>
              </a:buClr>
              <a:buSzPts val="1200"/>
              <a:buNone/>
              <a:defRPr sz="1200"/>
            </a:lvl3pPr>
            <a:lvl4pPr indent="-228600" lvl="3" marL="1828800" algn="l">
              <a:lnSpc>
                <a:spcPct val="90000"/>
              </a:lnSpc>
              <a:spcBef>
                <a:spcPts val="500"/>
              </a:spcBef>
              <a:spcAft>
                <a:spcPts val="0"/>
              </a:spcAft>
              <a:buClr>
                <a:srgbClr val="002060"/>
              </a:buClr>
              <a:buSzPts val="1000"/>
              <a:buNone/>
              <a:defRPr sz="1000"/>
            </a:lvl4pPr>
            <a:lvl5pPr indent="-228600" lvl="4" marL="2286000" algn="l">
              <a:lnSpc>
                <a:spcPct val="90000"/>
              </a:lnSpc>
              <a:spcBef>
                <a:spcPts val="500"/>
              </a:spcBef>
              <a:spcAft>
                <a:spcPts val="0"/>
              </a:spcAft>
              <a:buClr>
                <a:srgbClr val="00206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3" name="Google Shape;63;p14"/>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600"/>
              <a:buNone/>
              <a:defRPr sz="1600"/>
            </a:lvl1pPr>
            <a:lvl2pPr indent="-228600" lvl="1" marL="914400" algn="l">
              <a:lnSpc>
                <a:spcPct val="90000"/>
              </a:lnSpc>
              <a:spcBef>
                <a:spcPts val="500"/>
              </a:spcBef>
              <a:spcAft>
                <a:spcPts val="0"/>
              </a:spcAft>
              <a:buClr>
                <a:srgbClr val="002060"/>
              </a:buClr>
              <a:buSzPts val="1400"/>
              <a:buNone/>
              <a:defRPr sz="1400"/>
            </a:lvl2pPr>
            <a:lvl3pPr indent="-228600" lvl="2" marL="1371600" algn="l">
              <a:lnSpc>
                <a:spcPct val="90000"/>
              </a:lnSpc>
              <a:spcBef>
                <a:spcPts val="500"/>
              </a:spcBef>
              <a:spcAft>
                <a:spcPts val="0"/>
              </a:spcAft>
              <a:buClr>
                <a:srgbClr val="002060"/>
              </a:buClr>
              <a:buSzPts val="1200"/>
              <a:buNone/>
              <a:defRPr sz="1200"/>
            </a:lvl3pPr>
            <a:lvl4pPr indent="-228600" lvl="3" marL="1828800" algn="l">
              <a:lnSpc>
                <a:spcPct val="90000"/>
              </a:lnSpc>
              <a:spcBef>
                <a:spcPts val="500"/>
              </a:spcBef>
              <a:spcAft>
                <a:spcPts val="0"/>
              </a:spcAft>
              <a:buClr>
                <a:srgbClr val="002060"/>
              </a:buClr>
              <a:buSzPts val="1000"/>
              <a:buNone/>
              <a:defRPr sz="1000"/>
            </a:lvl4pPr>
            <a:lvl5pPr indent="-228600" lvl="4" marL="2286000" algn="l">
              <a:lnSpc>
                <a:spcPct val="90000"/>
              </a:lnSpc>
              <a:spcBef>
                <a:spcPts val="500"/>
              </a:spcBef>
              <a:spcAft>
                <a:spcPts val="0"/>
              </a:spcAft>
              <a:buClr>
                <a:srgbClr val="00206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15"/>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p:nvPr/>
        </p:nvSpPr>
        <p:spPr>
          <a:xfrm>
            <a:off x="0" y="0"/>
            <a:ext cx="596348" cy="6858000"/>
          </a:xfrm>
          <a:prstGeom prst="rect">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6"/>
          <p:cNvSpPr txBox="1"/>
          <p:nvPr>
            <p:ph type="title"/>
          </p:nvPr>
        </p:nvSpPr>
        <p:spPr>
          <a:xfrm>
            <a:off x="838199" y="245857"/>
            <a:ext cx="1082039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6"/>
          <p:cNvSpPr txBox="1"/>
          <p:nvPr>
            <p:ph idx="1" type="body"/>
          </p:nvPr>
        </p:nvSpPr>
        <p:spPr>
          <a:xfrm>
            <a:off x="838200" y="1669774"/>
            <a:ext cx="10820400" cy="46865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2060"/>
              </a:buClr>
              <a:buSzPts val="2800"/>
              <a:buFont typeface="Arial"/>
              <a:buChar char="•"/>
              <a:defRPr b="0" i="0" sz="2800" u="none" cap="none" strike="noStrike">
                <a:solidFill>
                  <a:srgbClr val="002060"/>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2060"/>
              </a:buClr>
              <a:buSzPts val="2400"/>
              <a:buFont typeface="Arial"/>
              <a:buChar char="•"/>
              <a:defRPr b="0" i="0" sz="2400" u="none" cap="none" strike="noStrike">
                <a:solidFill>
                  <a:srgbClr val="00206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2060"/>
              </a:buClr>
              <a:buSzPts val="2000"/>
              <a:buFont typeface="Arial"/>
              <a:buChar char="•"/>
              <a:defRPr b="0" i="0" sz="2000" u="none" cap="none" strike="noStrike">
                <a:solidFill>
                  <a:srgbClr val="00206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838199" y="6435862"/>
            <a:ext cx="10820399"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6"/>
          <p:cNvPicPr preferRelativeResize="0"/>
          <p:nvPr/>
        </p:nvPicPr>
        <p:blipFill rotWithShape="1">
          <a:blip r:embed="rId1">
            <a:alphaModFix/>
          </a:blip>
          <a:srcRect b="0" l="0" r="0" t="0"/>
          <a:stretch/>
        </p:blipFill>
        <p:spPr>
          <a:xfrm>
            <a:off x="47037" y="41858"/>
            <a:ext cx="490396" cy="5008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hyperlink" Target="https://streamable.com/44mb3c?src=player-page-share" TargetMode="External"/><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8.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589525" y="2286000"/>
            <a:ext cx="11602500" cy="22860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3200"/>
              <a:t>ECE 4501</a:t>
            </a:r>
            <a:r>
              <a:rPr lang="en-US" sz="3200"/>
              <a:t> AI Hardware Final Project</a:t>
            </a:r>
            <a:endParaRPr sz="3200"/>
          </a:p>
          <a:p>
            <a:pPr indent="0" lvl="0" marL="0" rtl="0" algn="ctr">
              <a:lnSpc>
                <a:spcPct val="90000"/>
              </a:lnSpc>
              <a:spcBef>
                <a:spcPts val="0"/>
              </a:spcBef>
              <a:spcAft>
                <a:spcPts val="0"/>
              </a:spcAft>
              <a:buClr>
                <a:srgbClr val="002060"/>
              </a:buClr>
              <a:buSzPts val="3200"/>
              <a:buFont typeface="Calibri"/>
              <a:buNone/>
            </a:pPr>
            <a:r>
              <a:rPr lang="en-US" sz="3200"/>
              <a:t>SignScribe - Real Time American Sign Language Translator</a:t>
            </a:r>
            <a:endParaRPr sz="3200"/>
          </a:p>
          <a:p>
            <a:pPr indent="0" lvl="0" marL="0" rtl="0" algn="ctr">
              <a:lnSpc>
                <a:spcPct val="90000"/>
              </a:lnSpc>
              <a:spcBef>
                <a:spcPts val="0"/>
              </a:spcBef>
              <a:spcAft>
                <a:spcPts val="0"/>
              </a:spcAft>
              <a:buClr>
                <a:srgbClr val="002060"/>
              </a:buClr>
              <a:buSzPts val="3200"/>
              <a:buFont typeface="Calibri"/>
              <a:buNone/>
            </a:pPr>
            <a:r>
              <a:t/>
            </a:r>
            <a:endParaRPr sz="3200"/>
          </a:p>
          <a:p>
            <a:pPr indent="0" lvl="0" marL="0" rtl="0" algn="ctr">
              <a:lnSpc>
                <a:spcPct val="90000"/>
              </a:lnSpc>
              <a:spcBef>
                <a:spcPts val="0"/>
              </a:spcBef>
              <a:spcAft>
                <a:spcPts val="0"/>
              </a:spcAft>
              <a:buClr>
                <a:srgbClr val="002060"/>
              </a:buClr>
              <a:buSzPts val="3200"/>
              <a:buFont typeface="Calibri"/>
              <a:buNone/>
            </a:pPr>
            <a:r>
              <a:rPr lang="en-US" sz="2200"/>
              <a:t>Team Members: Nemo Kim (kyj5ra) | Bryan Tang (nfs7xc) | Davis Wang (bqe6ue)</a:t>
            </a:r>
            <a:endParaRPr sz="2200"/>
          </a:p>
          <a:p>
            <a:pPr indent="0" lvl="0" marL="0" rtl="0" algn="ctr">
              <a:lnSpc>
                <a:spcPct val="90000"/>
              </a:lnSpc>
              <a:spcBef>
                <a:spcPts val="0"/>
              </a:spcBef>
              <a:spcAft>
                <a:spcPts val="0"/>
              </a:spcAft>
              <a:buClr>
                <a:srgbClr val="002060"/>
              </a:buClr>
              <a:buSzPts val="3200"/>
              <a:buFont typeface="Calibri"/>
              <a:buNone/>
            </a:pPr>
            <a:br>
              <a:rPr lang="en-US" sz="3200">
                <a:latin typeface="Calibri"/>
                <a:ea typeface="Calibri"/>
                <a:cs typeface="Calibri"/>
                <a:sym typeface="Calibri"/>
              </a:rPr>
            </a:br>
            <a:endParaRPr b="0" sz="1800"/>
          </a:p>
        </p:txBody>
      </p:sp>
      <p:pic>
        <p:nvPicPr>
          <p:cNvPr id="89" name="Google Shape;89;p1"/>
          <p:cNvPicPr preferRelativeResize="0"/>
          <p:nvPr/>
        </p:nvPicPr>
        <p:blipFill rotWithShape="1">
          <a:blip r:embed="rId3">
            <a:alphaModFix/>
          </a:blip>
          <a:srcRect b="0" l="0" r="0" t="0"/>
          <a:stretch/>
        </p:blipFill>
        <p:spPr>
          <a:xfrm>
            <a:off x="5052794" y="5640786"/>
            <a:ext cx="2675958" cy="105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152400"/>
            <a:ext cx="10820400" cy="96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Introduction</a:t>
            </a:r>
            <a:endParaRPr sz="2800"/>
          </a:p>
        </p:txBody>
      </p:sp>
      <p:sp>
        <p:nvSpPr>
          <p:cNvPr id="95" name="Google Shape;95;p2"/>
          <p:cNvSpPr txBox="1"/>
          <p:nvPr>
            <p:ph idx="12" type="sldNum"/>
          </p:nvPr>
        </p:nvSpPr>
        <p:spPr>
          <a:xfrm>
            <a:off x="70048" y="62009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96" name="Google Shape;96;p2"/>
          <p:cNvSpPr/>
          <p:nvPr/>
        </p:nvSpPr>
        <p:spPr>
          <a:xfrm>
            <a:off x="5283750" y="961150"/>
            <a:ext cx="21510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2060"/>
              </a:buClr>
              <a:buSzPts val="2800"/>
              <a:buFont typeface="Calibri"/>
              <a:buNone/>
            </a:pPr>
            <a:r>
              <a:rPr b="1" lang="en-US" sz="1900">
                <a:solidFill>
                  <a:srgbClr val="002060"/>
                </a:solidFill>
                <a:latin typeface="Calibri"/>
                <a:ea typeface="Calibri"/>
                <a:cs typeface="Calibri"/>
                <a:sym typeface="Calibri"/>
              </a:rPr>
              <a:t>Arduino TinyML Kit</a:t>
            </a:r>
            <a:endParaRPr b="1" sz="19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7" name="Google Shape;97;p2"/>
          <p:cNvSpPr/>
          <p:nvPr/>
        </p:nvSpPr>
        <p:spPr>
          <a:xfrm>
            <a:off x="8462037" y="961150"/>
            <a:ext cx="24885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2060"/>
              </a:buClr>
              <a:buSzPts val="2800"/>
              <a:buFont typeface="Calibri"/>
              <a:buNone/>
            </a:pPr>
            <a:r>
              <a:rPr b="1" lang="en-US" sz="2200">
                <a:solidFill>
                  <a:srgbClr val="002060"/>
                </a:solidFill>
                <a:latin typeface="Calibri"/>
                <a:ea typeface="Calibri"/>
                <a:cs typeface="Calibri"/>
                <a:sym typeface="Calibri"/>
              </a:rPr>
              <a:t>GroqCloud LLM</a:t>
            </a:r>
            <a:endParaRPr b="1" sz="22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8" name="Google Shape;98;p2"/>
          <p:cNvPicPr preferRelativeResize="0"/>
          <p:nvPr/>
        </p:nvPicPr>
        <p:blipFill>
          <a:blip r:embed="rId3">
            <a:alphaModFix/>
          </a:blip>
          <a:stretch>
            <a:fillRect/>
          </a:stretch>
        </p:blipFill>
        <p:spPr>
          <a:xfrm>
            <a:off x="5414986" y="1801212"/>
            <a:ext cx="1888520" cy="1632569"/>
          </a:xfrm>
          <a:prstGeom prst="rect">
            <a:avLst/>
          </a:prstGeom>
          <a:noFill/>
          <a:ln>
            <a:noFill/>
          </a:ln>
        </p:spPr>
      </p:pic>
      <p:pic>
        <p:nvPicPr>
          <p:cNvPr id="99" name="Google Shape;99;p2"/>
          <p:cNvPicPr preferRelativeResize="0"/>
          <p:nvPr/>
        </p:nvPicPr>
        <p:blipFill>
          <a:blip r:embed="rId4">
            <a:alphaModFix/>
          </a:blip>
          <a:stretch>
            <a:fillRect/>
          </a:stretch>
        </p:blipFill>
        <p:spPr>
          <a:xfrm>
            <a:off x="5318738" y="4616730"/>
            <a:ext cx="2081050" cy="1494395"/>
          </a:xfrm>
          <a:prstGeom prst="rect">
            <a:avLst/>
          </a:prstGeom>
          <a:noFill/>
          <a:ln>
            <a:noFill/>
          </a:ln>
        </p:spPr>
      </p:pic>
      <p:pic>
        <p:nvPicPr>
          <p:cNvPr id="100" name="Google Shape;100;p2"/>
          <p:cNvPicPr preferRelativeResize="0"/>
          <p:nvPr/>
        </p:nvPicPr>
        <p:blipFill>
          <a:blip r:embed="rId5">
            <a:alphaModFix/>
          </a:blip>
          <a:stretch>
            <a:fillRect/>
          </a:stretch>
        </p:blipFill>
        <p:spPr>
          <a:xfrm>
            <a:off x="7611000" y="2239325"/>
            <a:ext cx="4190576" cy="3885374"/>
          </a:xfrm>
          <a:prstGeom prst="rect">
            <a:avLst/>
          </a:prstGeom>
          <a:noFill/>
          <a:ln>
            <a:noFill/>
          </a:ln>
        </p:spPr>
      </p:pic>
      <p:sp>
        <p:nvSpPr>
          <p:cNvPr id="101" name="Google Shape;101;p2"/>
          <p:cNvSpPr/>
          <p:nvPr/>
        </p:nvSpPr>
        <p:spPr>
          <a:xfrm>
            <a:off x="5283750" y="3680850"/>
            <a:ext cx="21510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2060"/>
              </a:buClr>
              <a:buSzPts val="2800"/>
              <a:buFont typeface="Calibri"/>
              <a:buNone/>
            </a:pPr>
            <a:r>
              <a:rPr b="1" lang="en-US" sz="1900">
                <a:solidFill>
                  <a:srgbClr val="002060"/>
                </a:solidFill>
                <a:latin typeface="Calibri"/>
                <a:ea typeface="Calibri"/>
                <a:cs typeface="Calibri"/>
                <a:sym typeface="Calibri"/>
              </a:rPr>
              <a:t>Arduino 33 BLE</a:t>
            </a:r>
            <a:endParaRPr b="0" i="0" sz="1400" u="none" cap="none" strike="noStrike">
              <a:solidFill>
                <a:srgbClr val="000000"/>
              </a:solidFill>
              <a:latin typeface="Calibri"/>
              <a:ea typeface="Calibri"/>
              <a:cs typeface="Calibri"/>
              <a:sym typeface="Calibri"/>
            </a:endParaRPr>
          </a:p>
        </p:txBody>
      </p:sp>
      <p:sp>
        <p:nvSpPr>
          <p:cNvPr id="102" name="Google Shape;102;p2"/>
          <p:cNvSpPr/>
          <p:nvPr/>
        </p:nvSpPr>
        <p:spPr>
          <a:xfrm>
            <a:off x="940075" y="649675"/>
            <a:ext cx="3702900" cy="33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42574" rtl="0" algn="ctr">
              <a:spcBef>
                <a:spcPts val="0"/>
              </a:spcBef>
              <a:spcAft>
                <a:spcPts val="0"/>
              </a:spcAft>
              <a:buNone/>
            </a:pPr>
            <a:r>
              <a:rPr b="1" lang="en-US" sz="2600">
                <a:latin typeface="Calibri"/>
                <a:ea typeface="Calibri"/>
                <a:cs typeface="Calibri"/>
                <a:sym typeface="Calibri"/>
              </a:rPr>
              <a:t>SignScribe</a:t>
            </a:r>
            <a:endParaRPr b="1" sz="26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0" lvl="0" marL="342900" marR="442624" rtl="0" algn="ctr">
              <a:spcBef>
                <a:spcPts val="0"/>
              </a:spcBef>
              <a:spcAft>
                <a:spcPts val="0"/>
              </a:spcAft>
              <a:buNone/>
            </a:pPr>
            <a:r>
              <a:rPr lang="en-US" sz="1900">
                <a:latin typeface="Calibri"/>
                <a:ea typeface="Calibri"/>
                <a:cs typeface="Calibri"/>
                <a:sym typeface="Calibri"/>
              </a:rPr>
              <a:t>Serial Image Capture on a Custom Interface </a:t>
            </a:r>
            <a:endParaRPr sz="1900">
              <a:latin typeface="Calibri"/>
              <a:ea typeface="Calibri"/>
              <a:cs typeface="Calibri"/>
              <a:sym typeface="Calibri"/>
            </a:endParaRPr>
          </a:p>
          <a:p>
            <a:pPr indent="0" lvl="0" marL="342900" marR="442624" rtl="0" algn="ctr">
              <a:spcBef>
                <a:spcPts val="0"/>
              </a:spcBef>
              <a:spcAft>
                <a:spcPts val="0"/>
              </a:spcAft>
              <a:buNone/>
            </a:pPr>
            <a:r>
              <a:t/>
            </a:r>
            <a:endParaRPr sz="1900">
              <a:latin typeface="Calibri"/>
              <a:ea typeface="Calibri"/>
              <a:cs typeface="Calibri"/>
              <a:sym typeface="Calibri"/>
            </a:endParaRPr>
          </a:p>
          <a:p>
            <a:pPr indent="0" lvl="0" marL="342900" marR="442624" rtl="0" algn="ctr">
              <a:spcBef>
                <a:spcPts val="0"/>
              </a:spcBef>
              <a:spcAft>
                <a:spcPts val="0"/>
              </a:spcAft>
              <a:buNone/>
            </a:pPr>
            <a:r>
              <a:rPr lang="en-US" sz="1900">
                <a:latin typeface="Calibri"/>
                <a:ea typeface="Calibri"/>
                <a:cs typeface="Calibri"/>
                <a:sym typeface="Calibri"/>
              </a:rPr>
              <a:t>ASL Gesture Recognition Training on Edge Impulse</a:t>
            </a:r>
            <a:endParaRPr sz="1900">
              <a:latin typeface="Calibri"/>
              <a:ea typeface="Calibri"/>
              <a:cs typeface="Calibri"/>
              <a:sym typeface="Calibri"/>
            </a:endParaRPr>
          </a:p>
          <a:p>
            <a:pPr indent="0" lvl="0" marL="342900" marR="442624" rtl="0" algn="ctr">
              <a:spcBef>
                <a:spcPts val="0"/>
              </a:spcBef>
              <a:spcAft>
                <a:spcPts val="0"/>
              </a:spcAft>
              <a:buNone/>
            </a:pPr>
            <a:r>
              <a:t/>
            </a:r>
            <a:endParaRPr sz="1900">
              <a:latin typeface="Calibri"/>
              <a:ea typeface="Calibri"/>
              <a:cs typeface="Calibri"/>
              <a:sym typeface="Calibri"/>
            </a:endParaRPr>
          </a:p>
          <a:p>
            <a:pPr indent="0" lvl="0" marL="342900" marR="442624" rtl="0" algn="ctr">
              <a:spcBef>
                <a:spcPts val="0"/>
              </a:spcBef>
              <a:spcAft>
                <a:spcPts val="0"/>
              </a:spcAft>
              <a:buNone/>
            </a:pPr>
            <a:r>
              <a:rPr lang="en-US" sz="1900">
                <a:latin typeface="Calibri"/>
                <a:ea typeface="Calibri"/>
                <a:cs typeface="Calibri"/>
                <a:sym typeface="Calibri"/>
              </a:rPr>
              <a:t>Contextual Interpretation via Large Language Model</a:t>
            </a:r>
            <a:endParaRPr sz="1900">
              <a:latin typeface="Calibri"/>
              <a:ea typeface="Calibri"/>
              <a:cs typeface="Calibri"/>
              <a:sym typeface="Calibri"/>
            </a:endParaRPr>
          </a:p>
        </p:txBody>
      </p:sp>
      <p:pic>
        <p:nvPicPr>
          <p:cNvPr id="103" name="Google Shape;103;p2"/>
          <p:cNvPicPr preferRelativeResize="0"/>
          <p:nvPr/>
        </p:nvPicPr>
        <p:blipFill>
          <a:blip r:embed="rId6">
            <a:alphaModFix/>
          </a:blip>
          <a:stretch>
            <a:fillRect/>
          </a:stretch>
        </p:blipFill>
        <p:spPr>
          <a:xfrm>
            <a:off x="1606897" y="4336500"/>
            <a:ext cx="2390775" cy="1914525"/>
          </a:xfrm>
          <a:prstGeom prst="rect">
            <a:avLst/>
          </a:prstGeom>
          <a:noFill/>
          <a:ln>
            <a:noFill/>
          </a:ln>
        </p:spPr>
      </p:pic>
      <p:sp>
        <p:nvSpPr>
          <p:cNvPr id="104" name="Google Shape;104;p2"/>
          <p:cNvSpPr/>
          <p:nvPr/>
        </p:nvSpPr>
        <p:spPr>
          <a:xfrm>
            <a:off x="4959775" y="649663"/>
            <a:ext cx="6903900" cy="569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2" type="sldNum"/>
          </p:nvPr>
        </p:nvSpPr>
        <p:spPr>
          <a:xfrm>
            <a:off x="70048" y="6429501"/>
            <a:ext cx="44437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110" name="Google Shape;110;p4"/>
          <p:cNvSpPr txBox="1"/>
          <p:nvPr>
            <p:ph type="title"/>
          </p:nvPr>
        </p:nvSpPr>
        <p:spPr>
          <a:xfrm>
            <a:off x="838200" y="0"/>
            <a:ext cx="10820400" cy="79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Motivations and Goals</a:t>
            </a:r>
            <a:endParaRPr sz="2800"/>
          </a:p>
        </p:txBody>
      </p:sp>
      <p:sp>
        <p:nvSpPr>
          <p:cNvPr id="111" name="Google Shape;111;p4"/>
          <p:cNvSpPr txBox="1"/>
          <p:nvPr/>
        </p:nvSpPr>
        <p:spPr>
          <a:xfrm>
            <a:off x="890550" y="373125"/>
            <a:ext cx="10715700" cy="59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2060"/>
              </a:solidFill>
              <a:latin typeface="Calibri"/>
              <a:ea typeface="Calibri"/>
              <a:cs typeface="Calibri"/>
              <a:sym typeface="Calibri"/>
            </a:endParaRPr>
          </a:p>
        </p:txBody>
      </p:sp>
      <p:sp>
        <p:nvSpPr>
          <p:cNvPr id="112" name="Google Shape;112;p4"/>
          <p:cNvSpPr/>
          <p:nvPr/>
        </p:nvSpPr>
        <p:spPr>
          <a:xfrm>
            <a:off x="6455550" y="944400"/>
            <a:ext cx="5464200" cy="541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85750" marR="427314" rtl="0" algn="l">
              <a:lnSpc>
                <a:spcPct val="100000"/>
              </a:lnSpc>
              <a:spcBef>
                <a:spcPts val="0"/>
              </a:spcBef>
              <a:spcAft>
                <a:spcPts val="0"/>
              </a:spcAft>
              <a:buClr>
                <a:srgbClr val="000000"/>
              </a:buClr>
              <a:buSzPts val="2400"/>
              <a:buFont typeface="Arial"/>
              <a:buNone/>
            </a:pPr>
            <a:r>
              <a:t/>
            </a:r>
            <a:endParaRPr b="0" i="0" sz="2000" u="none" cap="none" strike="noStrike">
              <a:solidFill>
                <a:srgbClr val="002060"/>
              </a:solidFill>
              <a:latin typeface="Calibri"/>
              <a:ea typeface="Calibri"/>
              <a:cs typeface="Calibri"/>
              <a:sym typeface="Calibri"/>
            </a:endParaRPr>
          </a:p>
          <a:p>
            <a:pPr indent="0" lvl="0" marL="285750" marR="427314" rtl="0" algn="l">
              <a:lnSpc>
                <a:spcPct val="100000"/>
              </a:lnSpc>
              <a:spcBef>
                <a:spcPts val="0"/>
              </a:spcBef>
              <a:spcAft>
                <a:spcPts val="0"/>
              </a:spcAft>
              <a:buClr>
                <a:srgbClr val="000000"/>
              </a:buClr>
              <a:buSzPts val="2400"/>
              <a:buFont typeface="Arial"/>
              <a:buNone/>
            </a:pPr>
            <a:r>
              <a:rPr b="1" lang="en-US" sz="3200">
                <a:solidFill>
                  <a:srgbClr val="002060"/>
                </a:solidFill>
                <a:latin typeface="Calibri"/>
                <a:ea typeface="Calibri"/>
                <a:cs typeface="Calibri"/>
                <a:sym typeface="Calibri"/>
              </a:rPr>
              <a:t>Goals:</a:t>
            </a:r>
            <a:endParaRPr b="1" sz="3200">
              <a:solidFill>
                <a:srgbClr val="002060"/>
              </a:solidFill>
              <a:latin typeface="Calibri"/>
              <a:ea typeface="Calibri"/>
              <a:cs typeface="Calibri"/>
              <a:sym typeface="Calibri"/>
            </a:endParaRPr>
          </a:p>
          <a:p>
            <a:pPr indent="0" lvl="0" marL="285750" marR="427314" rtl="0" algn="l">
              <a:lnSpc>
                <a:spcPct val="100000"/>
              </a:lnSpc>
              <a:spcBef>
                <a:spcPts val="0"/>
              </a:spcBef>
              <a:spcAft>
                <a:spcPts val="0"/>
              </a:spcAft>
              <a:buClr>
                <a:srgbClr val="000000"/>
              </a:buClr>
              <a:buSzPts val="2400"/>
              <a:buFont typeface="Arial"/>
              <a:buNone/>
            </a:pPr>
            <a:r>
              <a:t/>
            </a:r>
            <a:endParaRPr b="1"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Train a deep learning model for accurate gesture recognition</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Achieve real-time translation </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Deliver an interface with practical </a:t>
            </a:r>
            <a:r>
              <a:rPr lang="en-US" sz="2400">
                <a:solidFill>
                  <a:srgbClr val="002060"/>
                </a:solidFill>
                <a:latin typeface="Calibri"/>
                <a:ea typeface="Calibri"/>
                <a:cs typeface="Calibri"/>
                <a:sym typeface="Calibri"/>
              </a:rPr>
              <a:t>accessibility</a:t>
            </a:r>
            <a:r>
              <a:rPr lang="en-US" sz="2400">
                <a:solidFill>
                  <a:srgbClr val="002060"/>
                </a:solidFill>
                <a:latin typeface="Calibri"/>
                <a:ea typeface="Calibri"/>
                <a:cs typeface="Calibri"/>
                <a:sym typeface="Calibri"/>
              </a:rPr>
              <a:t> for users</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Utilize AI to address social barriers</a:t>
            </a:r>
            <a:endParaRPr sz="24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3" name="Google Shape;113;p4"/>
          <p:cNvSpPr/>
          <p:nvPr/>
        </p:nvSpPr>
        <p:spPr>
          <a:xfrm>
            <a:off x="838200" y="944400"/>
            <a:ext cx="5374200" cy="541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85750" marR="427314"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Calibri"/>
              <a:ea typeface="Calibri"/>
              <a:cs typeface="Calibri"/>
              <a:sym typeface="Calibri"/>
            </a:endParaRPr>
          </a:p>
          <a:p>
            <a:pPr indent="0" lvl="0" marL="285750" marR="427314" rtl="0" algn="l">
              <a:lnSpc>
                <a:spcPct val="100000"/>
              </a:lnSpc>
              <a:spcBef>
                <a:spcPts val="0"/>
              </a:spcBef>
              <a:spcAft>
                <a:spcPts val="0"/>
              </a:spcAft>
              <a:buClr>
                <a:srgbClr val="000000"/>
              </a:buClr>
              <a:buSzPts val="2400"/>
              <a:buFont typeface="Arial"/>
              <a:buNone/>
            </a:pPr>
            <a:r>
              <a:t/>
            </a:r>
            <a:endParaRPr b="1" sz="2800">
              <a:solidFill>
                <a:srgbClr val="002060"/>
              </a:solidFill>
              <a:latin typeface="Calibri"/>
              <a:ea typeface="Calibri"/>
              <a:cs typeface="Calibri"/>
              <a:sym typeface="Calibri"/>
            </a:endParaRPr>
          </a:p>
          <a:p>
            <a:pPr indent="457200" lvl="0" marL="0" marR="427314" rtl="0" algn="l">
              <a:lnSpc>
                <a:spcPct val="100000"/>
              </a:lnSpc>
              <a:spcBef>
                <a:spcPts val="0"/>
              </a:spcBef>
              <a:spcAft>
                <a:spcPts val="0"/>
              </a:spcAft>
              <a:buClr>
                <a:srgbClr val="000000"/>
              </a:buClr>
              <a:buSzPts val="2400"/>
              <a:buFont typeface="Arial"/>
              <a:buNone/>
            </a:pPr>
            <a:r>
              <a:rPr b="1" lang="en-US" sz="3200">
                <a:solidFill>
                  <a:srgbClr val="002060"/>
                </a:solidFill>
                <a:latin typeface="Calibri"/>
                <a:ea typeface="Calibri"/>
                <a:cs typeface="Calibri"/>
                <a:sym typeface="Calibri"/>
              </a:rPr>
              <a:t>Motivations</a:t>
            </a:r>
            <a:r>
              <a:rPr b="1" lang="en-US" sz="3200">
                <a:solidFill>
                  <a:srgbClr val="002060"/>
                </a:solidFill>
                <a:latin typeface="Calibri"/>
                <a:ea typeface="Calibri"/>
                <a:cs typeface="Calibri"/>
                <a:sym typeface="Calibri"/>
              </a:rPr>
              <a:t>:</a:t>
            </a:r>
            <a:endParaRPr b="1" sz="3200">
              <a:solidFill>
                <a:srgbClr val="002060"/>
              </a:solidFill>
              <a:latin typeface="Calibri"/>
              <a:ea typeface="Calibri"/>
              <a:cs typeface="Calibri"/>
              <a:sym typeface="Calibri"/>
            </a:endParaRPr>
          </a:p>
          <a:p>
            <a:pPr indent="0" lvl="0" marL="285750" marR="427314" rtl="0" algn="l">
              <a:lnSpc>
                <a:spcPct val="115000"/>
              </a:lnSpc>
              <a:spcBef>
                <a:spcPts val="0"/>
              </a:spcBef>
              <a:spcAft>
                <a:spcPts val="0"/>
              </a:spcAft>
              <a:buClr>
                <a:srgbClr val="000000"/>
              </a:buClr>
              <a:buSzPts val="2400"/>
              <a:buFont typeface="Arial"/>
              <a:buNone/>
            </a:pPr>
            <a:r>
              <a:t/>
            </a:r>
            <a:endParaRPr b="1"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Empowering users through inclusivity and </a:t>
            </a:r>
            <a:r>
              <a:rPr lang="en-US" sz="2400">
                <a:solidFill>
                  <a:srgbClr val="002060"/>
                </a:solidFill>
                <a:latin typeface="Calibri"/>
                <a:ea typeface="Calibri"/>
                <a:cs typeface="Calibri"/>
                <a:sym typeface="Calibri"/>
              </a:rPr>
              <a:t>accessibility</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Bring communities together by providing communication tools</a:t>
            </a:r>
            <a:endParaRPr sz="2400">
              <a:solidFill>
                <a:srgbClr val="002060"/>
              </a:solidFill>
              <a:latin typeface="Calibri"/>
              <a:ea typeface="Calibri"/>
              <a:cs typeface="Calibri"/>
              <a:sym typeface="Calibri"/>
            </a:endParaRPr>
          </a:p>
          <a:p>
            <a:pPr indent="0" lvl="0" marL="45720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381000" lvl="0" marL="457200" marR="427314" rtl="0" algn="l">
              <a:lnSpc>
                <a:spcPct val="100000"/>
              </a:lnSpc>
              <a:spcBef>
                <a:spcPts val="0"/>
              </a:spcBef>
              <a:spcAft>
                <a:spcPts val="0"/>
              </a:spcAft>
              <a:buClr>
                <a:srgbClr val="002060"/>
              </a:buClr>
              <a:buSzPts val="2400"/>
              <a:buFont typeface="Calibri"/>
              <a:buChar char="●"/>
            </a:pPr>
            <a:r>
              <a:rPr lang="en-US" sz="2400">
                <a:solidFill>
                  <a:srgbClr val="002060"/>
                </a:solidFill>
                <a:latin typeface="Calibri"/>
                <a:ea typeface="Calibri"/>
                <a:cs typeface="Calibri"/>
                <a:sym typeface="Calibri"/>
              </a:rPr>
              <a:t>Creating smoother interactions between sign language users and non-signers</a:t>
            </a:r>
            <a:endParaRPr sz="2400">
              <a:solidFill>
                <a:srgbClr val="002060"/>
              </a:solidFill>
              <a:latin typeface="Calibri"/>
              <a:ea typeface="Calibri"/>
              <a:cs typeface="Calibri"/>
              <a:sym typeface="Calibri"/>
            </a:endParaRPr>
          </a:p>
          <a:p>
            <a:pPr indent="0" lvl="0" marL="0" marR="427314" rtl="0" algn="l">
              <a:lnSpc>
                <a:spcPct val="100000"/>
              </a:lnSpc>
              <a:spcBef>
                <a:spcPts val="0"/>
              </a:spcBef>
              <a:spcAft>
                <a:spcPts val="0"/>
              </a:spcAft>
              <a:buNone/>
            </a:pPr>
            <a:r>
              <a:t/>
            </a:r>
            <a:endParaRPr sz="24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15f1203a7c_0_0"/>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20" name="Google Shape;120;g315f1203a7c_0_0"/>
          <p:cNvSpPr txBox="1"/>
          <p:nvPr>
            <p:ph type="title"/>
          </p:nvPr>
        </p:nvSpPr>
        <p:spPr>
          <a:xfrm>
            <a:off x="838200" y="0"/>
            <a:ext cx="10820400" cy="79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Project Methodology </a:t>
            </a:r>
            <a:endParaRPr sz="2800"/>
          </a:p>
        </p:txBody>
      </p:sp>
      <p:sp>
        <p:nvSpPr>
          <p:cNvPr id="121" name="Google Shape;121;g315f1203a7c_0_0"/>
          <p:cNvSpPr/>
          <p:nvPr/>
        </p:nvSpPr>
        <p:spPr>
          <a:xfrm>
            <a:off x="1066800" y="878725"/>
            <a:ext cx="1659900" cy="83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Image</a:t>
            </a:r>
            <a:r>
              <a:rPr lang="en-US">
                <a:latin typeface="Calibri"/>
                <a:ea typeface="Calibri"/>
                <a:cs typeface="Calibri"/>
                <a:sym typeface="Calibri"/>
              </a:rPr>
              <a:t> Capture + Collect Dataset</a:t>
            </a:r>
            <a:endParaRPr>
              <a:latin typeface="Calibri"/>
              <a:ea typeface="Calibri"/>
              <a:cs typeface="Calibri"/>
              <a:sym typeface="Calibri"/>
            </a:endParaRPr>
          </a:p>
        </p:txBody>
      </p:sp>
      <p:sp>
        <p:nvSpPr>
          <p:cNvPr id="122" name="Google Shape;122;g315f1203a7c_0_0"/>
          <p:cNvSpPr/>
          <p:nvPr/>
        </p:nvSpPr>
        <p:spPr>
          <a:xfrm>
            <a:off x="3860513" y="878725"/>
            <a:ext cx="1659900" cy="83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Image Transforms</a:t>
            </a:r>
            <a:endParaRPr>
              <a:latin typeface="Calibri"/>
              <a:ea typeface="Calibri"/>
              <a:cs typeface="Calibri"/>
              <a:sym typeface="Calibri"/>
            </a:endParaRPr>
          </a:p>
        </p:txBody>
      </p:sp>
      <p:sp>
        <p:nvSpPr>
          <p:cNvPr id="123" name="Google Shape;123;g315f1203a7c_0_0"/>
          <p:cNvSpPr/>
          <p:nvPr/>
        </p:nvSpPr>
        <p:spPr>
          <a:xfrm>
            <a:off x="6654250" y="902275"/>
            <a:ext cx="1659900" cy="7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train model</a:t>
            </a:r>
            <a:endParaRPr>
              <a:latin typeface="Calibri"/>
              <a:ea typeface="Calibri"/>
              <a:cs typeface="Calibri"/>
              <a:sym typeface="Calibri"/>
            </a:endParaRPr>
          </a:p>
        </p:txBody>
      </p:sp>
      <p:cxnSp>
        <p:nvCxnSpPr>
          <p:cNvPr id="124" name="Google Shape;124;g315f1203a7c_0_0"/>
          <p:cNvCxnSpPr/>
          <p:nvPr/>
        </p:nvCxnSpPr>
        <p:spPr>
          <a:xfrm>
            <a:off x="8575500" y="1368700"/>
            <a:ext cx="611100" cy="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g315f1203a7c_0_0"/>
          <p:cNvSpPr/>
          <p:nvPr/>
        </p:nvSpPr>
        <p:spPr>
          <a:xfrm>
            <a:off x="9447975" y="902275"/>
            <a:ext cx="1659900" cy="7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Deployment</a:t>
            </a:r>
            <a:endParaRPr>
              <a:latin typeface="Calibri"/>
              <a:ea typeface="Calibri"/>
              <a:cs typeface="Calibri"/>
              <a:sym typeface="Calibri"/>
            </a:endParaRPr>
          </a:p>
        </p:txBody>
      </p:sp>
      <p:cxnSp>
        <p:nvCxnSpPr>
          <p:cNvPr id="126" name="Google Shape;126;g315f1203a7c_0_0"/>
          <p:cNvCxnSpPr/>
          <p:nvPr/>
        </p:nvCxnSpPr>
        <p:spPr>
          <a:xfrm>
            <a:off x="5781775" y="1368700"/>
            <a:ext cx="6111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g315f1203a7c_0_0"/>
          <p:cNvCxnSpPr/>
          <p:nvPr/>
        </p:nvCxnSpPr>
        <p:spPr>
          <a:xfrm>
            <a:off x="2988063" y="1298275"/>
            <a:ext cx="611100" cy="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g315f1203a7c_0_0"/>
          <p:cNvSpPr/>
          <p:nvPr/>
        </p:nvSpPr>
        <p:spPr>
          <a:xfrm>
            <a:off x="1108200"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Used OV7675 to take images of signs to synthesize dataset using VS Code GUI</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US" sz="1300">
                <a:latin typeface="Calibri"/>
                <a:ea typeface="Calibri"/>
                <a:cs typeface="Calibri"/>
                <a:sym typeface="Calibri"/>
              </a:rPr>
              <a:t>50 Pictures per sign + 50 for background = 300 </a:t>
            </a:r>
            <a:r>
              <a:rPr lang="en-US" sz="1300">
                <a:latin typeface="Calibri"/>
                <a:ea typeface="Calibri"/>
                <a:cs typeface="Calibri"/>
                <a:sym typeface="Calibri"/>
              </a:rPr>
              <a:t>individual</a:t>
            </a:r>
            <a:r>
              <a:rPr lang="en-US" sz="1300">
                <a:latin typeface="Calibri"/>
                <a:ea typeface="Calibri"/>
                <a:cs typeface="Calibri"/>
                <a:sym typeface="Calibri"/>
              </a:rPr>
              <a:t> images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sp>
        <p:nvSpPr>
          <p:cNvPr id="129" name="Google Shape;129;g315f1203a7c_0_0"/>
          <p:cNvSpPr/>
          <p:nvPr/>
        </p:nvSpPr>
        <p:spPr>
          <a:xfrm>
            <a:off x="3901925"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50">
                <a:latin typeface="Calibri"/>
                <a:ea typeface="Calibri"/>
                <a:cs typeface="Calibri"/>
                <a:sym typeface="Calibri"/>
              </a:rPr>
              <a:t>Run</a:t>
            </a:r>
            <a:r>
              <a:rPr lang="en-US" sz="1250">
                <a:latin typeface="Calibri"/>
                <a:ea typeface="Calibri"/>
                <a:cs typeface="Calibri"/>
                <a:sym typeface="Calibri"/>
              </a:rPr>
              <a:t> </a:t>
            </a:r>
            <a:r>
              <a:rPr lang="en-US" sz="1250">
                <a:latin typeface="Calibri"/>
                <a:ea typeface="Calibri"/>
                <a:cs typeface="Calibri"/>
                <a:sym typeface="Calibri"/>
              </a:rPr>
              <a:t>Jupyter</a:t>
            </a:r>
            <a:r>
              <a:rPr lang="en-US" sz="1250">
                <a:latin typeface="Calibri"/>
                <a:ea typeface="Calibri"/>
                <a:cs typeface="Calibri"/>
                <a:sym typeface="Calibri"/>
              </a:rPr>
              <a:t> notebook code to  do multiple transforms to each image</a:t>
            </a:r>
            <a:endParaRPr sz="1250">
              <a:latin typeface="Calibri"/>
              <a:ea typeface="Calibri"/>
              <a:cs typeface="Calibri"/>
              <a:sym typeface="Calibri"/>
            </a:endParaRPr>
          </a:p>
          <a:p>
            <a:pPr indent="0" lvl="0" marL="0" rtl="0" algn="ctr">
              <a:spcBef>
                <a:spcPts val="0"/>
              </a:spcBef>
              <a:spcAft>
                <a:spcPts val="0"/>
              </a:spcAft>
              <a:buNone/>
            </a:pPr>
            <a:r>
              <a:t/>
            </a:r>
            <a:endParaRPr sz="1250">
              <a:latin typeface="Calibri"/>
              <a:ea typeface="Calibri"/>
              <a:cs typeface="Calibri"/>
              <a:sym typeface="Calibri"/>
            </a:endParaRPr>
          </a:p>
          <a:p>
            <a:pPr indent="0" lvl="0" marL="0" rtl="0" algn="ctr">
              <a:spcBef>
                <a:spcPts val="0"/>
              </a:spcBef>
              <a:spcAft>
                <a:spcPts val="0"/>
              </a:spcAft>
              <a:buNone/>
            </a:pPr>
            <a:r>
              <a:rPr lang="en-US" sz="1250">
                <a:latin typeface="Calibri"/>
                <a:ea typeface="Calibri"/>
                <a:cs typeface="Calibri"/>
                <a:sym typeface="Calibri"/>
              </a:rPr>
              <a:t>Zoom in and out</a:t>
            </a:r>
            <a:endParaRPr sz="1250">
              <a:latin typeface="Calibri"/>
              <a:ea typeface="Calibri"/>
              <a:cs typeface="Calibri"/>
              <a:sym typeface="Calibri"/>
            </a:endParaRPr>
          </a:p>
          <a:p>
            <a:pPr indent="0" lvl="0" marL="0" rtl="0" algn="ctr">
              <a:spcBef>
                <a:spcPts val="0"/>
              </a:spcBef>
              <a:spcAft>
                <a:spcPts val="0"/>
              </a:spcAft>
              <a:buNone/>
            </a:pPr>
            <a:r>
              <a:rPr lang="en-US" sz="1250">
                <a:latin typeface="Calibri"/>
                <a:ea typeface="Calibri"/>
                <a:cs typeface="Calibri"/>
                <a:sym typeface="Calibri"/>
              </a:rPr>
              <a:t>+</a:t>
            </a:r>
            <a:endParaRPr sz="1250">
              <a:latin typeface="Calibri"/>
              <a:ea typeface="Calibri"/>
              <a:cs typeface="Calibri"/>
              <a:sym typeface="Calibri"/>
            </a:endParaRPr>
          </a:p>
          <a:p>
            <a:pPr indent="0" lvl="0" marL="0" rtl="0" algn="ctr">
              <a:spcBef>
                <a:spcPts val="0"/>
              </a:spcBef>
              <a:spcAft>
                <a:spcPts val="0"/>
              </a:spcAft>
              <a:buNone/>
            </a:pPr>
            <a:r>
              <a:rPr lang="en-US" sz="1250">
                <a:latin typeface="Calibri"/>
                <a:ea typeface="Calibri"/>
                <a:cs typeface="Calibri"/>
                <a:sym typeface="Calibri"/>
              </a:rPr>
              <a:t>Translations</a:t>
            </a:r>
            <a:endParaRPr sz="1250">
              <a:latin typeface="Calibri"/>
              <a:ea typeface="Calibri"/>
              <a:cs typeface="Calibri"/>
              <a:sym typeface="Calibri"/>
            </a:endParaRPr>
          </a:p>
          <a:p>
            <a:pPr indent="0" lvl="0" marL="0" rtl="0" algn="ctr">
              <a:spcBef>
                <a:spcPts val="0"/>
              </a:spcBef>
              <a:spcAft>
                <a:spcPts val="0"/>
              </a:spcAft>
              <a:buNone/>
            </a:pPr>
            <a:r>
              <a:t/>
            </a:r>
            <a:endParaRPr sz="125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250">
                <a:solidFill>
                  <a:schemeClr val="dk1"/>
                </a:solidFill>
                <a:latin typeface="Calibri"/>
                <a:ea typeface="Calibri"/>
                <a:cs typeface="Calibri"/>
                <a:sym typeface="Calibri"/>
              </a:rPr>
              <a:t>Self Classified specific training and testing images</a:t>
            </a:r>
            <a:endParaRPr sz="125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
        <p:nvSpPr>
          <p:cNvPr id="130" name="Google Shape;130;g315f1203a7c_0_0"/>
          <p:cNvSpPr/>
          <p:nvPr/>
        </p:nvSpPr>
        <p:spPr>
          <a:xfrm>
            <a:off x="6695650"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Calibri"/>
                <a:ea typeface="Calibri"/>
                <a:cs typeface="Calibri"/>
                <a:sym typeface="Calibri"/>
              </a:rPr>
              <a:t>Uploaded all images to model trainer</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Edge Impulse + TFLite Extension + CNN (model)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ctr">
              <a:spcBef>
                <a:spcPts val="0"/>
              </a:spcBef>
              <a:spcAft>
                <a:spcPts val="0"/>
              </a:spcAft>
              <a:buNone/>
            </a:pPr>
            <a:r>
              <a:t/>
            </a:r>
            <a:endParaRPr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Con: runtime limit → epochs &lt; 90</a:t>
            </a:r>
            <a:endParaRPr sz="1300">
              <a:latin typeface="Calibri"/>
              <a:ea typeface="Calibri"/>
              <a:cs typeface="Calibri"/>
              <a:sym typeface="Calibri"/>
            </a:endParaRPr>
          </a:p>
        </p:txBody>
      </p:sp>
      <p:sp>
        <p:nvSpPr>
          <p:cNvPr id="131" name="Google Shape;131;g315f1203a7c_0_0"/>
          <p:cNvSpPr/>
          <p:nvPr/>
        </p:nvSpPr>
        <p:spPr>
          <a:xfrm>
            <a:off x="9489375" y="1923025"/>
            <a:ext cx="1577100" cy="278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The edge impulse deployed to </a:t>
            </a:r>
            <a:r>
              <a:rPr lang="en-US">
                <a:latin typeface="Calibri"/>
                <a:ea typeface="Calibri"/>
                <a:cs typeface="Calibri"/>
                <a:sym typeface="Calibri"/>
              </a:rPr>
              <a:t>Arduino</a:t>
            </a:r>
            <a:r>
              <a:rPr lang="en-US">
                <a:latin typeface="Calibri"/>
                <a:ea typeface="Calibri"/>
                <a:cs typeface="Calibri"/>
                <a:sym typeface="Calibri"/>
              </a:rPr>
              <a:t> file extension</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Results of live imaging were displayed as </a:t>
            </a:r>
            <a:r>
              <a:rPr lang="en-US">
                <a:latin typeface="Calibri"/>
                <a:ea typeface="Calibri"/>
                <a:cs typeface="Calibri"/>
                <a:sym typeface="Calibri"/>
              </a:rPr>
              <a:t>inference</a:t>
            </a:r>
            <a:r>
              <a:rPr lang="en-US">
                <a:latin typeface="Calibri"/>
                <a:ea typeface="Calibri"/>
                <a:cs typeface="Calibri"/>
                <a:sym typeface="Calibri"/>
              </a:rPr>
              <a:t> </a:t>
            </a:r>
            <a:r>
              <a:rPr lang="en-US">
                <a:latin typeface="Calibri"/>
                <a:ea typeface="Calibri"/>
                <a:cs typeface="Calibri"/>
                <a:sym typeface="Calibri"/>
              </a:rPr>
              <a:t>percentage</a:t>
            </a:r>
            <a:r>
              <a:rPr lang="en-US">
                <a:latin typeface="Calibri"/>
                <a:ea typeface="Calibri"/>
                <a:cs typeface="Calibri"/>
                <a:sym typeface="Calibri"/>
              </a:rPr>
              <a:t> on serial monitor</a:t>
            </a:r>
            <a:endParaRPr>
              <a:latin typeface="Calibri"/>
              <a:ea typeface="Calibri"/>
              <a:cs typeface="Calibri"/>
              <a:sym typeface="Calibri"/>
            </a:endParaRPr>
          </a:p>
        </p:txBody>
      </p:sp>
      <p:pic>
        <p:nvPicPr>
          <p:cNvPr id="132" name="Google Shape;132;g315f1203a7c_0_0"/>
          <p:cNvPicPr preferRelativeResize="0"/>
          <p:nvPr/>
        </p:nvPicPr>
        <p:blipFill>
          <a:blip r:embed="rId3">
            <a:alphaModFix/>
          </a:blip>
          <a:stretch>
            <a:fillRect/>
          </a:stretch>
        </p:blipFill>
        <p:spPr>
          <a:xfrm>
            <a:off x="713275" y="4801326"/>
            <a:ext cx="2366951" cy="1628175"/>
          </a:xfrm>
          <a:prstGeom prst="rect">
            <a:avLst/>
          </a:prstGeom>
          <a:noFill/>
          <a:ln>
            <a:noFill/>
          </a:ln>
        </p:spPr>
      </p:pic>
      <p:sp>
        <p:nvSpPr>
          <p:cNvPr id="133" name="Google Shape;133;g315f1203a7c_0_0"/>
          <p:cNvSpPr/>
          <p:nvPr/>
        </p:nvSpPr>
        <p:spPr>
          <a:xfrm>
            <a:off x="1116550" y="5048250"/>
            <a:ext cx="1026600" cy="7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libri"/>
              <a:ea typeface="Calibri"/>
              <a:cs typeface="Calibri"/>
              <a:sym typeface="Calibri"/>
            </a:endParaRPr>
          </a:p>
        </p:txBody>
      </p:sp>
      <p:sp>
        <p:nvSpPr>
          <p:cNvPr id="134" name="Google Shape;134;g315f1203a7c_0_0"/>
          <p:cNvSpPr txBox="1"/>
          <p:nvPr/>
        </p:nvSpPr>
        <p:spPr>
          <a:xfrm>
            <a:off x="1108200" y="4909825"/>
            <a:ext cx="6825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002060"/>
                </a:solidFill>
                <a:latin typeface="Calibri"/>
                <a:ea typeface="Calibri"/>
                <a:cs typeface="Calibri"/>
                <a:sym typeface="Calibri"/>
              </a:rPr>
              <a:t>COM7</a:t>
            </a:r>
            <a:endParaRPr sz="1100">
              <a:solidFill>
                <a:srgbClr val="002060"/>
              </a:solidFill>
              <a:latin typeface="Calibri"/>
              <a:ea typeface="Calibri"/>
              <a:cs typeface="Calibri"/>
              <a:sym typeface="Calibri"/>
            </a:endParaRPr>
          </a:p>
        </p:txBody>
      </p:sp>
      <p:sp>
        <p:nvSpPr>
          <p:cNvPr id="135" name="Google Shape;135;g315f1203a7c_0_0"/>
          <p:cNvSpPr/>
          <p:nvPr/>
        </p:nvSpPr>
        <p:spPr>
          <a:xfrm>
            <a:off x="1079500" y="6043075"/>
            <a:ext cx="1116600" cy="11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36" name="Google Shape;136;g315f1203a7c_0_0"/>
          <p:cNvPicPr preferRelativeResize="0"/>
          <p:nvPr/>
        </p:nvPicPr>
        <p:blipFill>
          <a:blip r:embed="rId4">
            <a:alphaModFix/>
          </a:blip>
          <a:stretch>
            <a:fillRect/>
          </a:stretch>
        </p:blipFill>
        <p:spPr>
          <a:xfrm>
            <a:off x="4357826" y="4801325"/>
            <a:ext cx="3476360" cy="1848575"/>
          </a:xfrm>
          <a:prstGeom prst="rect">
            <a:avLst/>
          </a:prstGeom>
          <a:noFill/>
          <a:ln>
            <a:noFill/>
          </a:ln>
        </p:spPr>
      </p:pic>
      <p:pic>
        <p:nvPicPr>
          <p:cNvPr id="137" name="Google Shape;137;g315f1203a7c_0_0"/>
          <p:cNvPicPr preferRelativeResize="0"/>
          <p:nvPr/>
        </p:nvPicPr>
        <p:blipFill>
          <a:blip r:embed="rId5">
            <a:alphaModFix/>
          </a:blip>
          <a:stretch>
            <a:fillRect/>
          </a:stretch>
        </p:blipFill>
        <p:spPr>
          <a:xfrm>
            <a:off x="8836324" y="5379699"/>
            <a:ext cx="2954076" cy="36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15f1203a7c_0_31"/>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44" name="Google Shape;144;g315f1203a7c_0_31"/>
          <p:cNvSpPr txBox="1"/>
          <p:nvPr>
            <p:ph type="title"/>
          </p:nvPr>
        </p:nvSpPr>
        <p:spPr>
          <a:xfrm>
            <a:off x="838200" y="0"/>
            <a:ext cx="10820400" cy="79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Analysis</a:t>
            </a:r>
            <a:r>
              <a:rPr lang="en-US" sz="2800"/>
              <a:t> Process</a:t>
            </a:r>
            <a:endParaRPr sz="2800"/>
          </a:p>
        </p:txBody>
      </p:sp>
      <p:graphicFrame>
        <p:nvGraphicFramePr>
          <p:cNvPr id="145" name="Google Shape;145;g315f1203a7c_0_31"/>
          <p:cNvGraphicFramePr/>
          <p:nvPr/>
        </p:nvGraphicFramePr>
        <p:xfrm>
          <a:off x="952500" y="1007800"/>
          <a:ext cx="3000000" cy="3000000"/>
        </p:xfrm>
        <a:graphic>
          <a:graphicData uri="http://schemas.openxmlformats.org/drawingml/2006/table">
            <a:tbl>
              <a:tblPr>
                <a:noFill/>
                <a:tableStyleId>{8AF15653-BB9E-4308-94C4-723B10F5B11D}</a:tableStyleId>
              </a:tblPr>
              <a:tblGrid>
                <a:gridCol w="1714500"/>
                <a:gridCol w="1714500"/>
                <a:gridCol w="1714500"/>
                <a:gridCol w="1714500"/>
                <a:gridCol w="1714500"/>
                <a:gridCol w="1714500"/>
              </a:tblGrid>
              <a:tr h="583425">
                <a:tc>
                  <a:txBody>
                    <a:bodyPr/>
                    <a:lstStyle/>
                    <a:p>
                      <a:pPr indent="0" lvl="0" marL="0" rtl="0" algn="ctr">
                        <a:spcBef>
                          <a:spcPts val="0"/>
                        </a:spcBef>
                        <a:spcAft>
                          <a:spcPts val="0"/>
                        </a:spcAft>
                        <a:buNone/>
                      </a:pPr>
                      <a:r>
                        <a:rPr lang="en-US"/>
                        <a:t>Hello</a:t>
                      </a:r>
                      <a:endParaRPr/>
                    </a:p>
                  </a:txBody>
                  <a:tcPr marT="91425" marB="91425" marR="91425" marL="91425" anchor="ctr">
                    <a:lnL cap="flat" cmpd="sng" w="2857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Yes </a:t>
                      </a:r>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No</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Help</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I love you </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Background</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844150">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pic>
        <p:nvPicPr>
          <p:cNvPr id="146" name="Google Shape;146;g315f1203a7c_0_31"/>
          <p:cNvPicPr preferRelativeResize="0"/>
          <p:nvPr/>
        </p:nvPicPr>
        <p:blipFill>
          <a:blip r:embed="rId3">
            <a:alphaModFix/>
          </a:blip>
          <a:stretch>
            <a:fillRect/>
          </a:stretch>
        </p:blipFill>
        <p:spPr>
          <a:xfrm>
            <a:off x="1447750" y="1655700"/>
            <a:ext cx="714375" cy="714375"/>
          </a:xfrm>
          <a:prstGeom prst="rect">
            <a:avLst/>
          </a:prstGeom>
          <a:noFill/>
          <a:ln>
            <a:noFill/>
          </a:ln>
        </p:spPr>
      </p:pic>
      <p:pic>
        <p:nvPicPr>
          <p:cNvPr id="147" name="Google Shape;147;g315f1203a7c_0_31"/>
          <p:cNvPicPr preferRelativeResize="0"/>
          <p:nvPr/>
        </p:nvPicPr>
        <p:blipFill>
          <a:blip r:embed="rId4">
            <a:alphaModFix/>
          </a:blip>
          <a:stretch>
            <a:fillRect/>
          </a:stretch>
        </p:blipFill>
        <p:spPr>
          <a:xfrm>
            <a:off x="10028500" y="1655700"/>
            <a:ext cx="714375" cy="714375"/>
          </a:xfrm>
          <a:prstGeom prst="rect">
            <a:avLst/>
          </a:prstGeom>
          <a:noFill/>
          <a:ln>
            <a:noFill/>
          </a:ln>
        </p:spPr>
      </p:pic>
      <p:pic>
        <p:nvPicPr>
          <p:cNvPr id="148" name="Google Shape;148;g315f1203a7c_0_31"/>
          <p:cNvPicPr preferRelativeResize="0"/>
          <p:nvPr/>
        </p:nvPicPr>
        <p:blipFill>
          <a:blip r:embed="rId5">
            <a:alphaModFix/>
          </a:blip>
          <a:stretch>
            <a:fillRect/>
          </a:stretch>
        </p:blipFill>
        <p:spPr>
          <a:xfrm>
            <a:off x="6572150" y="1655700"/>
            <a:ext cx="714375" cy="714375"/>
          </a:xfrm>
          <a:prstGeom prst="rect">
            <a:avLst/>
          </a:prstGeom>
          <a:noFill/>
          <a:ln>
            <a:noFill/>
          </a:ln>
        </p:spPr>
      </p:pic>
      <p:pic>
        <p:nvPicPr>
          <p:cNvPr id="149" name="Google Shape;149;g315f1203a7c_0_31"/>
          <p:cNvPicPr preferRelativeResize="0"/>
          <p:nvPr/>
        </p:nvPicPr>
        <p:blipFill>
          <a:blip r:embed="rId6">
            <a:alphaModFix/>
          </a:blip>
          <a:stretch>
            <a:fillRect/>
          </a:stretch>
        </p:blipFill>
        <p:spPr>
          <a:xfrm>
            <a:off x="8243625" y="1655700"/>
            <a:ext cx="714375" cy="714375"/>
          </a:xfrm>
          <a:prstGeom prst="rect">
            <a:avLst/>
          </a:prstGeom>
          <a:noFill/>
          <a:ln>
            <a:noFill/>
          </a:ln>
        </p:spPr>
      </p:pic>
      <p:pic>
        <p:nvPicPr>
          <p:cNvPr id="150" name="Google Shape;150;g315f1203a7c_0_31"/>
          <p:cNvPicPr preferRelativeResize="0"/>
          <p:nvPr/>
        </p:nvPicPr>
        <p:blipFill>
          <a:blip r:embed="rId7">
            <a:alphaModFix/>
          </a:blip>
          <a:stretch>
            <a:fillRect/>
          </a:stretch>
        </p:blipFill>
        <p:spPr>
          <a:xfrm>
            <a:off x="4845688" y="1655700"/>
            <a:ext cx="714375" cy="714375"/>
          </a:xfrm>
          <a:prstGeom prst="rect">
            <a:avLst/>
          </a:prstGeom>
          <a:noFill/>
          <a:ln>
            <a:noFill/>
          </a:ln>
        </p:spPr>
      </p:pic>
      <p:pic>
        <p:nvPicPr>
          <p:cNvPr id="151" name="Google Shape;151;g315f1203a7c_0_31"/>
          <p:cNvPicPr preferRelativeResize="0"/>
          <p:nvPr/>
        </p:nvPicPr>
        <p:blipFill>
          <a:blip r:embed="rId8">
            <a:alphaModFix/>
          </a:blip>
          <a:stretch>
            <a:fillRect/>
          </a:stretch>
        </p:blipFill>
        <p:spPr>
          <a:xfrm>
            <a:off x="3146725" y="1655700"/>
            <a:ext cx="714375" cy="714375"/>
          </a:xfrm>
          <a:prstGeom prst="rect">
            <a:avLst/>
          </a:prstGeom>
          <a:noFill/>
          <a:ln>
            <a:noFill/>
          </a:ln>
        </p:spPr>
      </p:pic>
      <p:sp>
        <p:nvSpPr>
          <p:cNvPr id="152" name="Google Shape;152;g315f1203a7c_0_31"/>
          <p:cNvSpPr txBox="1"/>
          <p:nvPr/>
        </p:nvSpPr>
        <p:spPr>
          <a:xfrm>
            <a:off x="4286525" y="36387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9"/>
              </a:rPr>
              <a:t>https://streamable.com/44mb3c?src=player-page-share</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5f1203a7c_0_70"/>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sp>
        <p:nvSpPr>
          <p:cNvPr id="159" name="Google Shape;159;g315f1203a7c_0_70"/>
          <p:cNvSpPr txBox="1"/>
          <p:nvPr>
            <p:ph type="title"/>
          </p:nvPr>
        </p:nvSpPr>
        <p:spPr>
          <a:xfrm>
            <a:off x="838200" y="0"/>
            <a:ext cx="10820400" cy="74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Font typeface="Calibri"/>
              <a:buNone/>
            </a:pPr>
            <a:r>
              <a:rPr lang="en-US" sz="2800"/>
              <a:t>Accuracy and Loss Metrics </a:t>
            </a:r>
            <a:endParaRPr sz="2800"/>
          </a:p>
        </p:txBody>
      </p:sp>
      <p:pic>
        <p:nvPicPr>
          <p:cNvPr id="160" name="Google Shape;160;g315f1203a7c_0_70"/>
          <p:cNvPicPr preferRelativeResize="0"/>
          <p:nvPr/>
        </p:nvPicPr>
        <p:blipFill rotWithShape="1">
          <a:blip r:embed="rId3">
            <a:alphaModFix/>
          </a:blip>
          <a:srcRect b="0" l="0" r="3456" t="0"/>
          <a:stretch/>
        </p:blipFill>
        <p:spPr>
          <a:xfrm>
            <a:off x="2655300" y="825875"/>
            <a:ext cx="7083374" cy="5743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46c711f0f_4_8"/>
          <p:cNvSpPr txBox="1"/>
          <p:nvPr>
            <p:ph idx="12" type="sldNum"/>
          </p:nvPr>
        </p:nvSpPr>
        <p:spPr>
          <a:xfrm>
            <a:off x="70048" y="6429501"/>
            <a:ext cx="444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
        <p:nvSpPr>
          <p:cNvPr id="167" name="Google Shape;167;g2a46c711f0f_4_8"/>
          <p:cNvSpPr txBox="1"/>
          <p:nvPr/>
        </p:nvSpPr>
        <p:spPr>
          <a:xfrm>
            <a:off x="880650" y="398350"/>
            <a:ext cx="27456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hello</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hello: 0.906</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0.094</a:t>
            </a:r>
            <a:endParaRPr sz="2400">
              <a:solidFill>
                <a:srgbClr val="002060"/>
              </a:solidFill>
              <a:latin typeface="Calibri"/>
              <a:ea typeface="Calibri"/>
              <a:cs typeface="Calibri"/>
              <a:sym typeface="Calibri"/>
            </a:endParaRPr>
          </a:p>
        </p:txBody>
      </p:sp>
      <p:sp>
        <p:nvSpPr>
          <p:cNvPr id="168" name="Google Shape;168;g2a46c711f0f_4_8"/>
          <p:cNvSpPr txBox="1"/>
          <p:nvPr/>
        </p:nvSpPr>
        <p:spPr>
          <a:xfrm>
            <a:off x="4215675" y="522925"/>
            <a:ext cx="2997900" cy="3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2060"/>
              </a:solidFill>
              <a:latin typeface="Calibri"/>
              <a:ea typeface="Calibri"/>
              <a:cs typeface="Calibri"/>
              <a:sym typeface="Calibri"/>
            </a:endParaRPr>
          </a:p>
        </p:txBody>
      </p:sp>
      <p:sp>
        <p:nvSpPr>
          <p:cNvPr id="169" name="Google Shape;169;g2a46c711f0f_4_8"/>
          <p:cNvSpPr txBox="1"/>
          <p:nvPr/>
        </p:nvSpPr>
        <p:spPr>
          <a:xfrm>
            <a:off x="5066875" y="398350"/>
            <a:ext cx="2997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help</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help: 0.977</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0.023</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0.00</a:t>
            </a:r>
            <a:endParaRPr sz="2400">
              <a:solidFill>
                <a:srgbClr val="002060"/>
              </a:solidFill>
              <a:latin typeface="Calibri"/>
              <a:ea typeface="Calibri"/>
              <a:cs typeface="Calibri"/>
              <a:sym typeface="Calibri"/>
            </a:endParaRPr>
          </a:p>
        </p:txBody>
      </p:sp>
      <p:sp>
        <p:nvSpPr>
          <p:cNvPr id="170" name="Google Shape;170;g2a46c711f0f_4_8"/>
          <p:cNvSpPr txBox="1"/>
          <p:nvPr/>
        </p:nvSpPr>
        <p:spPr>
          <a:xfrm>
            <a:off x="8765775" y="460675"/>
            <a:ext cx="35073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i love you</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i love you: 0.000001</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0.997</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0.00</a:t>
            </a:r>
            <a:endParaRPr sz="2400">
              <a:solidFill>
                <a:srgbClr val="002060"/>
              </a:solidFill>
              <a:latin typeface="Calibri"/>
              <a:ea typeface="Calibri"/>
              <a:cs typeface="Calibri"/>
              <a:sym typeface="Calibri"/>
            </a:endParaRPr>
          </a:p>
        </p:txBody>
      </p:sp>
      <p:sp>
        <p:nvSpPr>
          <p:cNvPr id="171" name="Google Shape;171;g2a46c711f0f_4_8"/>
          <p:cNvSpPr txBox="1"/>
          <p:nvPr/>
        </p:nvSpPr>
        <p:spPr>
          <a:xfrm>
            <a:off x="2587725" y="2865850"/>
            <a:ext cx="2862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yes</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0.047</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0.000001</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no: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yes: 0.953</a:t>
            </a:r>
            <a:endParaRPr b="1" sz="2400">
              <a:solidFill>
                <a:srgbClr val="002060"/>
              </a:solidFill>
              <a:latin typeface="Calibri"/>
              <a:ea typeface="Calibri"/>
              <a:cs typeface="Calibri"/>
              <a:sym typeface="Calibri"/>
            </a:endParaRPr>
          </a:p>
        </p:txBody>
      </p:sp>
      <p:sp>
        <p:nvSpPr>
          <p:cNvPr id="172" name="Google Shape;172;g2a46c711f0f_4_8"/>
          <p:cNvSpPr txBox="1"/>
          <p:nvPr/>
        </p:nvSpPr>
        <p:spPr>
          <a:xfrm>
            <a:off x="6603050" y="2865850"/>
            <a:ext cx="2862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002060"/>
                </a:solidFill>
                <a:latin typeface="Calibri"/>
                <a:ea typeface="Calibri"/>
                <a:cs typeface="Calibri"/>
                <a:sym typeface="Calibri"/>
              </a:rPr>
              <a:t>no</a:t>
            </a:r>
            <a:endParaRPr sz="2400" u="sng">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background: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hello: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help: 0.320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i love you: 0.00</a:t>
            </a:r>
            <a:endParaRPr sz="2400">
              <a:solidFill>
                <a:srgbClr val="002060"/>
              </a:solidFill>
              <a:latin typeface="Calibri"/>
              <a:ea typeface="Calibri"/>
              <a:cs typeface="Calibri"/>
              <a:sym typeface="Calibri"/>
            </a:endParaRPr>
          </a:p>
          <a:p>
            <a:pPr indent="0" lvl="0" marL="0" rtl="0" algn="l">
              <a:spcBef>
                <a:spcPts val="0"/>
              </a:spcBef>
              <a:spcAft>
                <a:spcPts val="0"/>
              </a:spcAft>
              <a:buNone/>
            </a:pPr>
            <a:r>
              <a:rPr b="1" lang="en-US" sz="2400">
                <a:solidFill>
                  <a:srgbClr val="002060"/>
                </a:solidFill>
                <a:latin typeface="Calibri"/>
                <a:ea typeface="Calibri"/>
                <a:cs typeface="Calibri"/>
                <a:sym typeface="Calibri"/>
              </a:rPr>
              <a:t>no: 0.680</a:t>
            </a:r>
            <a:endParaRPr b="1" sz="2400">
              <a:solidFill>
                <a:srgbClr val="002060"/>
              </a:solidFill>
              <a:latin typeface="Calibri"/>
              <a:ea typeface="Calibri"/>
              <a:cs typeface="Calibri"/>
              <a:sym typeface="Calibri"/>
            </a:endParaRPr>
          </a:p>
          <a:p>
            <a:pPr indent="0" lvl="0" marL="0" rtl="0" algn="l">
              <a:spcBef>
                <a:spcPts val="0"/>
              </a:spcBef>
              <a:spcAft>
                <a:spcPts val="0"/>
              </a:spcAft>
              <a:buNone/>
            </a:pPr>
            <a:r>
              <a:rPr lang="en-US" sz="2400">
                <a:solidFill>
                  <a:srgbClr val="002060"/>
                </a:solidFill>
                <a:latin typeface="Calibri"/>
                <a:ea typeface="Calibri"/>
                <a:cs typeface="Calibri"/>
                <a:sym typeface="Calibri"/>
              </a:rPr>
              <a:t>yes: 0.00</a:t>
            </a:r>
            <a:endParaRPr sz="2400">
              <a:solidFill>
                <a:srgbClr val="00206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1b44748eca_0_27"/>
          <p:cNvSpPr txBox="1"/>
          <p:nvPr>
            <p:ph type="title"/>
          </p:nvPr>
        </p:nvSpPr>
        <p:spPr>
          <a:xfrm>
            <a:off x="838199" y="245857"/>
            <a:ext cx="10820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Limitations </a:t>
            </a:r>
            <a:endParaRPr/>
          </a:p>
        </p:txBody>
      </p:sp>
      <p:sp>
        <p:nvSpPr>
          <p:cNvPr id="179" name="Google Shape;179;g31b44748eca_0_27"/>
          <p:cNvSpPr txBox="1"/>
          <p:nvPr>
            <p:ph idx="1" type="body"/>
          </p:nvPr>
        </p:nvSpPr>
        <p:spPr>
          <a:xfrm>
            <a:off x="838200" y="2522450"/>
            <a:ext cx="10446600" cy="3140400"/>
          </a:xfrm>
          <a:prstGeom prst="rect">
            <a:avLst/>
          </a:prstGeom>
          <a:noFill/>
          <a:ln>
            <a:noFill/>
          </a:ln>
        </p:spPr>
        <p:txBody>
          <a:bodyPr anchorCtr="0" anchor="t" bIns="45700" lIns="91425" spcFirstLastPara="1" rIns="91425" wrap="square" tIns="45700">
            <a:normAutofit lnSpcReduction="10000"/>
          </a:bodyPr>
          <a:lstStyle/>
          <a:p>
            <a:pPr indent="-392910" lvl="0" marL="457200" marR="0" rtl="0" algn="l">
              <a:lnSpc>
                <a:spcPct val="115000"/>
              </a:lnSpc>
              <a:spcBef>
                <a:spcPts val="0"/>
              </a:spcBef>
              <a:spcAft>
                <a:spcPts val="0"/>
              </a:spcAft>
              <a:buSzPts val="2588"/>
              <a:buChar char="●"/>
            </a:pPr>
            <a:r>
              <a:rPr b="1" lang="en-US" sz="2587"/>
              <a:t>Hardware Limitations: </a:t>
            </a:r>
            <a:r>
              <a:rPr lang="en-US" sz="2587"/>
              <a:t>Resolution quality issues</a:t>
            </a:r>
            <a:endParaRPr sz="2587"/>
          </a:p>
          <a:p>
            <a:pPr indent="0" lvl="0" marL="0" marR="0" rtl="0" algn="l">
              <a:lnSpc>
                <a:spcPct val="115000"/>
              </a:lnSpc>
              <a:spcBef>
                <a:spcPts val="0"/>
              </a:spcBef>
              <a:spcAft>
                <a:spcPts val="0"/>
              </a:spcAft>
              <a:buNone/>
            </a:pPr>
            <a:r>
              <a:t/>
            </a:r>
            <a:endParaRPr sz="2587"/>
          </a:p>
          <a:p>
            <a:pPr indent="-392910" lvl="0" marL="457200" marR="0" rtl="0" algn="l">
              <a:lnSpc>
                <a:spcPct val="115000"/>
              </a:lnSpc>
              <a:spcBef>
                <a:spcPts val="0"/>
              </a:spcBef>
              <a:spcAft>
                <a:spcPts val="0"/>
              </a:spcAft>
              <a:buSzPts val="2588"/>
              <a:buChar char="●"/>
            </a:pPr>
            <a:r>
              <a:rPr b="1" lang="en-US" sz="2587"/>
              <a:t>Small Dataset: </a:t>
            </a:r>
            <a:r>
              <a:rPr lang="en-US" sz="2587"/>
              <a:t>Overfitting</a:t>
            </a:r>
            <a:endParaRPr sz="2587"/>
          </a:p>
          <a:p>
            <a:pPr indent="-392874" lvl="0" marL="914400" marR="0" rtl="0" algn="l">
              <a:lnSpc>
                <a:spcPct val="115000"/>
              </a:lnSpc>
              <a:spcBef>
                <a:spcPts val="0"/>
              </a:spcBef>
              <a:spcAft>
                <a:spcPts val="0"/>
              </a:spcAft>
              <a:buSzPts val="2587"/>
              <a:buChar char="-"/>
            </a:pPr>
            <a:r>
              <a:rPr lang="en-US" sz="2587"/>
              <a:t>80 epochs for less than 50 images </a:t>
            </a:r>
            <a:r>
              <a:rPr lang="en-US" sz="2587"/>
              <a:t>per individual gesture</a:t>
            </a:r>
            <a:endParaRPr sz="2587"/>
          </a:p>
          <a:p>
            <a:pPr indent="-392874" lvl="0" marL="914400" marR="0" rtl="0" algn="l">
              <a:lnSpc>
                <a:spcPct val="115000"/>
              </a:lnSpc>
              <a:spcBef>
                <a:spcPts val="0"/>
              </a:spcBef>
              <a:spcAft>
                <a:spcPts val="0"/>
              </a:spcAft>
              <a:buSzPts val="2587"/>
              <a:buChar char="-"/>
            </a:pPr>
            <a:r>
              <a:rPr lang="en-US" sz="2587"/>
              <a:t>lack of data variety</a:t>
            </a:r>
            <a:endParaRPr sz="2587"/>
          </a:p>
          <a:p>
            <a:pPr indent="0" lvl="0" marL="457200" marR="0" rtl="0" algn="l">
              <a:lnSpc>
                <a:spcPct val="115000"/>
              </a:lnSpc>
              <a:spcBef>
                <a:spcPts val="0"/>
              </a:spcBef>
              <a:spcAft>
                <a:spcPts val="0"/>
              </a:spcAft>
              <a:buSzPts val="1800"/>
              <a:buNone/>
            </a:pPr>
            <a:r>
              <a:t/>
            </a:r>
            <a:endParaRPr b="1" sz="2587"/>
          </a:p>
          <a:p>
            <a:pPr indent="-392909" lvl="0" marL="457200" marR="0" rtl="0" algn="l">
              <a:lnSpc>
                <a:spcPct val="115000"/>
              </a:lnSpc>
              <a:spcBef>
                <a:spcPts val="0"/>
              </a:spcBef>
              <a:spcAft>
                <a:spcPts val="0"/>
              </a:spcAft>
              <a:buSzPts val="2588"/>
              <a:buChar char="●"/>
            </a:pPr>
            <a:r>
              <a:rPr b="1" lang="en-US" sz="2587"/>
              <a:t>Light but Weak</a:t>
            </a:r>
            <a:endParaRPr sz="2587"/>
          </a:p>
        </p:txBody>
      </p:sp>
      <p:sp>
        <p:nvSpPr>
          <p:cNvPr id="180" name="Google Shape;180;g31b44748eca_0_27"/>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600"/>
              <a:buFont typeface="Arial"/>
              <a:buNone/>
            </a:pPr>
            <a:fld id="{00000000-1234-1234-1234-123412341234}" type="slidenum">
              <a:rPr lang="en-US"/>
              <a:t>‹#›</a:t>
            </a:fld>
            <a:endParaRPr/>
          </a:p>
        </p:txBody>
      </p:sp>
      <p:pic>
        <p:nvPicPr>
          <p:cNvPr id="181" name="Google Shape;181;g31b44748eca_0_27"/>
          <p:cNvPicPr preferRelativeResize="0"/>
          <p:nvPr/>
        </p:nvPicPr>
        <p:blipFill>
          <a:blip r:embed="rId3">
            <a:alphaModFix/>
          </a:blip>
          <a:stretch>
            <a:fillRect/>
          </a:stretch>
        </p:blipFill>
        <p:spPr>
          <a:xfrm>
            <a:off x="8680275" y="988775"/>
            <a:ext cx="1736450" cy="173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txBox="1"/>
          <p:nvPr>
            <p:ph type="title"/>
          </p:nvPr>
        </p:nvSpPr>
        <p:spPr>
          <a:xfrm>
            <a:off x="971421" y="2279293"/>
            <a:ext cx="10820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000"/>
              <a:buFont typeface="Calibri"/>
              <a:buNone/>
            </a:pPr>
            <a:r>
              <a:rPr lang="en-US" sz="4000"/>
              <a:t>Thank You</a:t>
            </a:r>
            <a:endParaRPr/>
          </a:p>
        </p:txBody>
      </p:sp>
      <p:sp>
        <p:nvSpPr>
          <p:cNvPr id="188" name="Google Shape;188;p5"/>
          <p:cNvSpPr txBox="1"/>
          <p:nvPr>
            <p:ph idx="12" type="sldNum"/>
          </p:nvPr>
        </p:nvSpPr>
        <p:spPr>
          <a:xfrm>
            <a:off x="70048" y="6429501"/>
            <a:ext cx="444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pic>
        <p:nvPicPr>
          <p:cNvPr id="189" name="Google Shape;189;p5"/>
          <p:cNvPicPr preferRelativeResize="0"/>
          <p:nvPr/>
        </p:nvPicPr>
        <p:blipFill rotWithShape="1">
          <a:blip r:embed="rId3">
            <a:alphaModFix/>
          </a:blip>
          <a:srcRect b="0" l="0" r="0" t="0"/>
          <a:stretch/>
        </p:blipFill>
        <p:spPr>
          <a:xfrm>
            <a:off x="5043642" y="5556163"/>
            <a:ext cx="2675958" cy="105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2022-10-25T19:15:12Z</dcterms:created>
  <dc:creator>Alemzadeh, Homa (ha4d)</dc:creator>
</cp:coreProperties>
</file>