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Proxima Nova Semibold"/>
      <p:regular r:id="rId13"/>
      <p:bold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6yV1qN/dmwNRbgC9vKVpTArwb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ProximaNovaSemibold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ProximaNovaSemibold-boldItalic.fntdata"/><Relationship Id="rId14" Type="http://schemas.openxmlformats.org/officeDocument/2006/relationships/font" Target="fonts/ProximaNovaSemibold-bold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ECE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9256510"/>
            <a:ext cx="18288000" cy="1030490"/>
            <a:chOff x="0" y="0"/>
            <a:chExt cx="4816593" cy="27140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16592" cy="271405"/>
            </a:xfrm>
            <a:custGeom>
              <a:rect b="b" l="l" r="r" t="t"/>
              <a:pathLst>
                <a:path extrusionOk="0" h="27140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1405"/>
                  </a:lnTo>
                  <a:lnTo>
                    <a:pt x="0" y="271405"/>
                  </a:lnTo>
                  <a:close/>
                </a:path>
              </a:pathLst>
            </a:custGeom>
            <a:solidFill>
              <a:srgbClr val="FC6233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0"/>
              <a:ext cx="4816593" cy="271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905677" y="1238275"/>
            <a:ext cx="87726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92" u="sng">
                <a:solidFill>
                  <a:srgbClr val="5B19EC"/>
                </a:solidFill>
                <a:latin typeface="Proxima Nova"/>
                <a:ea typeface="Proxima Nova"/>
                <a:cs typeface="Proxima Nova"/>
                <a:sym typeface="Proxima Nova"/>
              </a:rPr>
              <a:t>SignScribe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901407" y="9544916"/>
            <a:ext cx="84852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99">
                <a:solidFill>
                  <a:schemeClr val="lt1"/>
                </a:solidFill>
              </a:rPr>
              <a:t>AI Brawlers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05677" y="3995952"/>
            <a:ext cx="60141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2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 AI Powered Real Time Sign Language Translator Platform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225" y="2561250"/>
            <a:ext cx="9181323" cy="5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971325" y="5616075"/>
            <a:ext cx="6630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u="sng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AI Brawlers</a:t>
            </a:r>
            <a:endParaRPr sz="2750" u="sng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Bryan Tang: Research and Design</a:t>
            </a:r>
            <a:endParaRPr sz="275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Davis Wang: Software Development</a:t>
            </a:r>
            <a:endParaRPr sz="275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Nemo Kim: Hardware Implementation</a:t>
            </a:r>
            <a:endParaRPr sz="275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ECEA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5267870" y="9727898"/>
            <a:ext cx="7752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dk1"/>
                </a:solidFill>
              </a:rPr>
              <a:t>AI Brawlers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182325" y="3139925"/>
            <a:ext cx="73116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AutoNum type="arabicPeriod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a Real-Time Gesture Recognition Model: Train and deploy a deep learning model on the Arduino TinyML kit that accurately recognizes sign language gestures in real time.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AutoNum type="arabicPeriod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Achieve High Accuracy and Responsiveness: Optimize the model to ensure reliable classification of various hand gestures with minimal delay, aiming for high throughput and low latency.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807" y="2808782"/>
            <a:ext cx="4959024" cy="4959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3273966" y="1581700"/>
            <a:ext cx="3488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Platform: </a:t>
            </a:r>
            <a:r>
              <a:rPr b="1"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Arduino</a:t>
            </a:r>
            <a:r>
              <a:rPr b="1"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TinyML Kit, </a:t>
            </a:r>
            <a:r>
              <a:rPr b="1"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Arduino</a:t>
            </a:r>
            <a:r>
              <a:rPr b="1" lang="en-US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Nano 33 BLE; Camera; Tensorflow #2</a:t>
            </a:r>
            <a:endParaRPr b="1"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224575" y="1792975"/>
            <a:ext cx="922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>
                <a:solidFill>
                  <a:srgbClr val="5B19E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Objectives</a:t>
            </a:r>
            <a:endParaRPr sz="800" u="sng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ECEA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050270" y="10040998"/>
            <a:ext cx="7752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99">
                <a:solidFill>
                  <a:srgbClr val="FC6233"/>
                </a:solidFill>
              </a:rPr>
              <a:t>AI Brawlers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1651875" y="563350"/>
            <a:ext cx="863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Applications:</a:t>
            </a:r>
            <a:endParaRPr b="1"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602975" y="704900"/>
            <a:ext cx="8981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Char char="●"/>
            </a:pPr>
            <a:r>
              <a:rPr lang="en-US" sz="2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Real time </a:t>
            </a:r>
            <a:r>
              <a:rPr lang="en-US" sz="2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</a:t>
            </a:r>
            <a:r>
              <a:rPr lang="en-US" sz="2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educational purposes </a:t>
            </a:r>
            <a:endParaRPr sz="2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Char char="●"/>
            </a:pPr>
            <a:r>
              <a:rPr lang="en-US" sz="2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Assistive Technology for Healthcare Providers</a:t>
            </a:r>
            <a:endParaRPr sz="2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Char char="●"/>
            </a:pPr>
            <a:r>
              <a:rPr lang="en-US" sz="2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 Learning Tool</a:t>
            </a:r>
            <a:endParaRPr sz="2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p4"/>
          <p:cNvCxnSpPr>
            <a:stCxn id="109" idx="0"/>
            <a:endCxn id="110" idx="2"/>
          </p:cNvCxnSpPr>
          <p:nvPr/>
        </p:nvCxnSpPr>
        <p:spPr>
          <a:xfrm rot="10800000">
            <a:off x="4010674" y="5760173"/>
            <a:ext cx="0" cy="3319800"/>
          </a:xfrm>
          <a:prstGeom prst="straightConnector1">
            <a:avLst/>
          </a:prstGeom>
          <a:noFill/>
          <a:ln cap="flat" cmpd="sng" w="9525">
            <a:solidFill>
              <a:srgbClr val="B5B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4"/>
          <p:cNvCxnSpPr>
            <a:stCxn id="112" idx="0"/>
            <a:endCxn id="113" idx="2"/>
          </p:cNvCxnSpPr>
          <p:nvPr/>
        </p:nvCxnSpPr>
        <p:spPr>
          <a:xfrm rot="10800000">
            <a:off x="7257293" y="5760173"/>
            <a:ext cx="0" cy="3319800"/>
          </a:xfrm>
          <a:prstGeom prst="straightConnector1">
            <a:avLst/>
          </a:prstGeom>
          <a:noFill/>
          <a:ln cap="flat" cmpd="sng" w="9525">
            <a:solidFill>
              <a:srgbClr val="B5B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4"/>
          <p:cNvCxnSpPr>
            <a:stCxn id="115" idx="0"/>
            <a:endCxn id="116" idx="2"/>
          </p:cNvCxnSpPr>
          <p:nvPr/>
        </p:nvCxnSpPr>
        <p:spPr>
          <a:xfrm rot="10800000">
            <a:off x="10503913" y="5760173"/>
            <a:ext cx="0" cy="3319800"/>
          </a:xfrm>
          <a:prstGeom prst="straightConnector1">
            <a:avLst/>
          </a:prstGeom>
          <a:noFill/>
          <a:ln cap="flat" cmpd="sng" w="9525">
            <a:solidFill>
              <a:srgbClr val="B5B5B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4"/>
          <p:cNvCxnSpPr>
            <a:stCxn id="118" idx="0"/>
            <a:endCxn id="119" idx="2"/>
          </p:cNvCxnSpPr>
          <p:nvPr/>
        </p:nvCxnSpPr>
        <p:spPr>
          <a:xfrm rot="10800000">
            <a:off x="13750531" y="5760173"/>
            <a:ext cx="0" cy="3319800"/>
          </a:xfrm>
          <a:prstGeom prst="straightConnector1">
            <a:avLst/>
          </a:prstGeom>
          <a:noFill/>
          <a:ln cap="flat" cmpd="sng" w="9525">
            <a:solidFill>
              <a:srgbClr val="B5B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4"/>
          <p:cNvSpPr txBox="1"/>
          <p:nvPr/>
        </p:nvSpPr>
        <p:spPr>
          <a:xfrm>
            <a:off x="2557525" y="4158225"/>
            <a:ext cx="126699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Timeline - 4 weeks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2032959" y="7529088"/>
            <a:ext cx="14222100" cy="690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2" name="Google Shape;122;p4"/>
          <p:cNvGrpSpPr/>
          <p:nvPr/>
        </p:nvGrpSpPr>
        <p:grpSpPr>
          <a:xfrm>
            <a:off x="6246807" y="6509582"/>
            <a:ext cx="2020946" cy="2002536"/>
            <a:chOff x="1219200" y="2538714"/>
            <a:chExt cx="1219200" cy="1219200"/>
          </a:xfrm>
        </p:grpSpPr>
        <p:sp>
          <p:nvSpPr>
            <p:cNvPr id="123" name="Google Shape;123;p4"/>
            <p:cNvSpPr/>
            <p:nvPr/>
          </p:nvSpPr>
          <p:spPr>
            <a:xfrm>
              <a:off x="1219200" y="2538714"/>
              <a:ext cx="1219200" cy="1219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39119" y="2758633"/>
              <a:ext cx="779400" cy="779400"/>
            </a:xfrm>
            <a:prstGeom prst="ellipse">
              <a:avLst/>
            </a:prstGeom>
            <a:solidFill>
              <a:srgbClr val="F15F47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3000152" y="6509566"/>
            <a:ext cx="2020946" cy="2002536"/>
            <a:chOff x="1219200" y="2538714"/>
            <a:chExt cx="1219200" cy="1219200"/>
          </a:xfrm>
        </p:grpSpPr>
        <p:sp>
          <p:nvSpPr>
            <p:cNvPr id="126" name="Google Shape;126;p4"/>
            <p:cNvSpPr/>
            <p:nvPr/>
          </p:nvSpPr>
          <p:spPr>
            <a:xfrm>
              <a:off x="1219200" y="2538714"/>
              <a:ext cx="1219200" cy="1219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439119" y="2758633"/>
              <a:ext cx="779400" cy="779400"/>
            </a:xfrm>
            <a:prstGeom prst="ellipse">
              <a:avLst/>
            </a:prstGeom>
            <a:solidFill>
              <a:srgbClr val="FBA91E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9493449" y="6527941"/>
            <a:ext cx="2020946" cy="2002536"/>
            <a:chOff x="1219200" y="2538714"/>
            <a:chExt cx="1219200" cy="1219200"/>
          </a:xfrm>
        </p:grpSpPr>
        <p:sp>
          <p:nvSpPr>
            <p:cNvPr id="129" name="Google Shape;129;p4"/>
            <p:cNvSpPr/>
            <p:nvPr/>
          </p:nvSpPr>
          <p:spPr>
            <a:xfrm>
              <a:off x="1219200" y="2538714"/>
              <a:ext cx="1219200" cy="1219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439119" y="2758633"/>
              <a:ext cx="779400" cy="779400"/>
            </a:xfrm>
            <a:prstGeom prst="ellipse">
              <a:avLst/>
            </a:prstGeom>
            <a:solidFill>
              <a:srgbClr val="6EA56C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>
            <a:off x="12740068" y="6527941"/>
            <a:ext cx="2020946" cy="2002536"/>
            <a:chOff x="1219200" y="2538714"/>
            <a:chExt cx="1219200" cy="1219200"/>
          </a:xfrm>
        </p:grpSpPr>
        <p:sp>
          <p:nvSpPr>
            <p:cNvPr id="132" name="Google Shape;132;p4"/>
            <p:cNvSpPr/>
            <p:nvPr/>
          </p:nvSpPr>
          <p:spPr>
            <a:xfrm>
              <a:off x="1219200" y="2538714"/>
              <a:ext cx="1219200" cy="1219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439119" y="2758633"/>
              <a:ext cx="779400" cy="779400"/>
            </a:xfrm>
            <a:prstGeom prst="ellipse">
              <a:avLst/>
            </a:prstGeom>
            <a:solidFill>
              <a:srgbClr val="3AC6E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2557523" y="9079973"/>
            <a:ext cx="2906302" cy="961028"/>
            <a:chOff x="332936" y="2689321"/>
            <a:chExt cx="2926200" cy="585101"/>
          </a:xfrm>
        </p:grpSpPr>
        <p:sp>
          <p:nvSpPr>
            <p:cNvPr id="109" name="Google Shape;109;p4"/>
            <p:cNvSpPr txBox="1"/>
            <p:nvPr/>
          </p:nvSpPr>
          <p:spPr>
            <a:xfrm>
              <a:off x="332936" y="2689321"/>
              <a:ext cx="29262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Research</a:t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332936" y="3086922"/>
              <a:ext cx="29262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5804143" y="9079973"/>
            <a:ext cx="2906302" cy="961028"/>
            <a:chOff x="332936" y="2689321"/>
            <a:chExt cx="2926200" cy="585101"/>
          </a:xfrm>
        </p:grpSpPr>
        <p:sp>
          <p:nvSpPr>
            <p:cNvPr id="112" name="Google Shape;112;p4"/>
            <p:cNvSpPr txBox="1"/>
            <p:nvPr/>
          </p:nvSpPr>
          <p:spPr>
            <a:xfrm>
              <a:off x="332936" y="2689321"/>
              <a:ext cx="29262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Software </a:t>
              </a: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Development</a:t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332936" y="3086922"/>
              <a:ext cx="29262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4"/>
          <p:cNvSpPr txBox="1"/>
          <p:nvPr/>
        </p:nvSpPr>
        <p:spPr>
          <a:xfrm>
            <a:off x="3081845" y="5113811"/>
            <a:ext cx="185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Week 1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6328464" y="5113811"/>
            <a:ext cx="185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Week 2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9575084" y="5113811"/>
            <a:ext cx="185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Week 3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2821703" y="5113811"/>
            <a:ext cx="185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Week 4</a:t>
            </a:r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9050762" y="9079973"/>
            <a:ext cx="2906302" cy="961028"/>
            <a:chOff x="332936" y="2689321"/>
            <a:chExt cx="2926200" cy="585101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332936" y="2689321"/>
              <a:ext cx="29262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Hardware Implementation</a:t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332936" y="3086922"/>
              <a:ext cx="29262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2297380" y="9079973"/>
            <a:ext cx="2906302" cy="961028"/>
            <a:chOff x="332936" y="2689321"/>
            <a:chExt cx="2926200" cy="585101"/>
          </a:xfrm>
        </p:grpSpPr>
        <p:sp>
          <p:nvSpPr>
            <p:cNvPr id="118" name="Google Shape;118;p4"/>
            <p:cNvSpPr txBox="1"/>
            <p:nvPr/>
          </p:nvSpPr>
          <p:spPr>
            <a:xfrm>
              <a:off x="332936" y="2689321"/>
              <a:ext cx="29262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332936" y="3086922"/>
              <a:ext cx="29262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10747" r="10747" t="0"/>
          <a:stretch/>
        </p:blipFill>
        <p:spPr>
          <a:xfrm>
            <a:off x="6802689" y="7060169"/>
            <a:ext cx="909471" cy="901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llseye with solid fill"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5948" y="7078528"/>
            <a:ext cx="909469" cy="90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 b="465" l="0" r="0" t="455"/>
          <a:stretch/>
        </p:blipFill>
        <p:spPr>
          <a:xfrm>
            <a:off x="10049329" y="7078528"/>
            <a:ext cx="909469" cy="901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with solid fill" id="145" name="Google Shape;14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6065" y="7060249"/>
            <a:ext cx="909469" cy="90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