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64" r:id="rId2"/>
    <p:sldId id="292" r:id="rId3"/>
    <p:sldId id="291" r:id="rId4"/>
    <p:sldId id="293" r:id="rId5"/>
    <p:sldId id="29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5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569C-70CF-4DD4-928F-2AE66D2DA5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F6B68-B698-4EA9-B90D-115D3F98B5AB}">
      <dgm:prSet phldrT="[Text]" custT="1"/>
      <dgm:spPr/>
      <dgm:t>
        <a:bodyPr/>
        <a:lstStyle/>
        <a:p>
          <a:r>
            <a:rPr lang="en-US" sz="1800" dirty="0" smtClean="0"/>
            <a:t>Step rate injection</a:t>
          </a:r>
          <a:endParaRPr lang="en-US" sz="1800" dirty="0"/>
        </a:p>
      </dgm:t>
    </dgm:pt>
    <dgm:pt modelId="{6FA06AF2-096E-441E-8711-F7EFA1B71D3E}" type="parTrans" cxnId="{E190C0CE-46D3-4732-8B23-871B7C45EB82}">
      <dgm:prSet/>
      <dgm:spPr/>
      <dgm:t>
        <a:bodyPr/>
        <a:lstStyle/>
        <a:p>
          <a:endParaRPr lang="en-US"/>
        </a:p>
      </dgm:t>
    </dgm:pt>
    <dgm:pt modelId="{073A801B-215C-40D6-AC1F-13E149353C59}" type="sibTrans" cxnId="{E190C0CE-46D3-4732-8B23-871B7C45EB82}">
      <dgm:prSet/>
      <dgm:spPr/>
      <dgm:t>
        <a:bodyPr/>
        <a:lstStyle/>
        <a:p>
          <a:endParaRPr lang="en-US"/>
        </a:p>
      </dgm:t>
    </dgm:pt>
    <dgm:pt modelId="{2743FBF3-CA4C-4C33-8F7F-FB7A7F6BB698}">
      <dgm:prSet phldrT="[Text]"/>
      <dgm:spPr/>
      <dgm:t>
        <a:bodyPr/>
        <a:lstStyle/>
        <a:p>
          <a:r>
            <a:rPr lang="en-US" dirty="0" smtClean="0"/>
            <a:t>Perf &amp; Near well bore friction</a:t>
          </a:r>
          <a:endParaRPr lang="en-US" dirty="0"/>
        </a:p>
      </dgm:t>
    </dgm:pt>
    <dgm:pt modelId="{1ED565C6-875B-4E61-BAD4-FD95548D83FE}" type="parTrans" cxnId="{5B7C6903-4F0A-4848-8977-99BF38AECB12}">
      <dgm:prSet/>
      <dgm:spPr/>
      <dgm:t>
        <a:bodyPr/>
        <a:lstStyle/>
        <a:p>
          <a:endParaRPr lang="en-US"/>
        </a:p>
      </dgm:t>
    </dgm:pt>
    <dgm:pt modelId="{1E8AC4B4-E672-4B7A-8E02-F50F4AF0404F}" type="sibTrans" cxnId="{5B7C6903-4F0A-4848-8977-99BF38AECB12}">
      <dgm:prSet/>
      <dgm:spPr/>
      <dgm:t>
        <a:bodyPr/>
        <a:lstStyle/>
        <a:p>
          <a:endParaRPr lang="en-US"/>
        </a:p>
      </dgm:t>
    </dgm:pt>
    <dgm:pt modelId="{2DAAF71E-B082-456F-B6D2-4A9E70AB1516}">
      <dgm:prSet phldrT="[Text]"/>
      <dgm:spPr/>
      <dgm:t>
        <a:bodyPr/>
        <a:lstStyle/>
        <a:p>
          <a:r>
            <a:rPr lang="en-US" dirty="0" smtClean="0"/>
            <a:t>Extension rate &amp; Pressure</a:t>
          </a:r>
          <a:endParaRPr lang="en-US" dirty="0"/>
        </a:p>
      </dgm:t>
    </dgm:pt>
    <dgm:pt modelId="{1E04BB17-2C78-42BE-99CF-528398C85770}" type="parTrans" cxnId="{BC3D8ADA-8222-4F7F-981F-327335E5A390}">
      <dgm:prSet/>
      <dgm:spPr/>
      <dgm:t>
        <a:bodyPr/>
        <a:lstStyle/>
        <a:p>
          <a:endParaRPr lang="en-US"/>
        </a:p>
      </dgm:t>
    </dgm:pt>
    <dgm:pt modelId="{0600B75C-FD9A-40FC-BFFA-FB676014136F}" type="sibTrans" cxnId="{BC3D8ADA-8222-4F7F-981F-327335E5A390}">
      <dgm:prSet/>
      <dgm:spPr/>
      <dgm:t>
        <a:bodyPr/>
        <a:lstStyle/>
        <a:p>
          <a:endParaRPr lang="en-US"/>
        </a:p>
      </dgm:t>
    </dgm:pt>
    <dgm:pt modelId="{DE1A39B4-42B5-447D-BE3F-9F8A0B1B150A}">
      <dgm:prSet phldrT="[Text]" custT="1"/>
      <dgm:spPr/>
      <dgm:t>
        <a:bodyPr/>
        <a:lstStyle/>
        <a:p>
          <a:r>
            <a:rPr lang="en-US" sz="2000" dirty="0" smtClean="0"/>
            <a:t>DFIT</a:t>
          </a:r>
          <a:endParaRPr lang="en-US" sz="2000" dirty="0"/>
        </a:p>
      </dgm:t>
    </dgm:pt>
    <dgm:pt modelId="{F273CC91-CFBE-460B-90C2-EC5C066B476A}" type="parTrans" cxnId="{BC4DC946-3BBA-4F7D-AC18-A6C2A6EFFEFF}">
      <dgm:prSet/>
      <dgm:spPr/>
      <dgm:t>
        <a:bodyPr/>
        <a:lstStyle/>
        <a:p>
          <a:endParaRPr lang="en-US"/>
        </a:p>
      </dgm:t>
    </dgm:pt>
    <dgm:pt modelId="{96DB7545-F103-4A77-B261-DEA120257658}" type="sibTrans" cxnId="{BC4DC946-3BBA-4F7D-AC18-A6C2A6EFFEFF}">
      <dgm:prSet/>
      <dgm:spPr/>
      <dgm:t>
        <a:bodyPr/>
        <a:lstStyle/>
        <a:p>
          <a:endParaRPr lang="en-US"/>
        </a:p>
      </dgm:t>
    </dgm:pt>
    <dgm:pt modelId="{64D7DC7C-F4DB-460A-AE87-95CDB687FBBD}">
      <dgm:prSet phldrT="[Text]"/>
      <dgm:spPr/>
      <dgm:t>
        <a:bodyPr/>
        <a:lstStyle/>
        <a:p>
          <a:r>
            <a:rPr lang="en-US" dirty="0" smtClean="0"/>
            <a:t>Closure pressure &amp; Time</a:t>
          </a:r>
          <a:endParaRPr lang="en-US" dirty="0"/>
        </a:p>
      </dgm:t>
    </dgm:pt>
    <dgm:pt modelId="{F0BC4DC2-1DD9-45CE-9A5B-7D125CB3EEAE}" type="parTrans" cxnId="{2E5D3B6F-737D-469E-9E07-9E6BDA76FD53}">
      <dgm:prSet/>
      <dgm:spPr/>
      <dgm:t>
        <a:bodyPr/>
        <a:lstStyle/>
        <a:p>
          <a:endParaRPr lang="en-US"/>
        </a:p>
      </dgm:t>
    </dgm:pt>
    <dgm:pt modelId="{47E7EEE7-698D-4CC7-9490-B49976172DEF}" type="sibTrans" cxnId="{2E5D3B6F-737D-469E-9E07-9E6BDA76FD53}">
      <dgm:prSet/>
      <dgm:spPr/>
      <dgm:t>
        <a:bodyPr/>
        <a:lstStyle/>
        <a:p>
          <a:endParaRPr lang="en-US"/>
        </a:p>
      </dgm:t>
    </dgm:pt>
    <dgm:pt modelId="{42AA0F82-5832-447D-9D3C-B88C07B55C03}">
      <dgm:prSet phldrT="[Text]"/>
      <dgm:spPr/>
      <dgm:t>
        <a:bodyPr/>
        <a:lstStyle/>
        <a:p>
          <a:r>
            <a:rPr lang="en-US" dirty="0" smtClean="0"/>
            <a:t>Fluid Efficiency /Leak off</a:t>
          </a:r>
          <a:endParaRPr lang="en-US" dirty="0"/>
        </a:p>
      </dgm:t>
    </dgm:pt>
    <dgm:pt modelId="{6DF46362-A70A-4A06-AA5F-D1F5D3B73B5D}" type="parTrans" cxnId="{1C0A935C-B939-40BE-A95C-6A0F88192AC2}">
      <dgm:prSet/>
      <dgm:spPr/>
      <dgm:t>
        <a:bodyPr/>
        <a:lstStyle/>
        <a:p>
          <a:endParaRPr lang="en-US"/>
        </a:p>
      </dgm:t>
    </dgm:pt>
    <dgm:pt modelId="{59FE4C54-FC28-4314-93BE-502575E49D79}" type="sibTrans" cxnId="{1C0A935C-B939-40BE-A95C-6A0F88192AC2}">
      <dgm:prSet/>
      <dgm:spPr/>
      <dgm:t>
        <a:bodyPr/>
        <a:lstStyle/>
        <a:p>
          <a:endParaRPr lang="en-US"/>
        </a:p>
      </dgm:t>
    </dgm:pt>
    <dgm:pt modelId="{D5941803-76A0-44B8-9291-C1BDD0927193}">
      <dgm:prSet phldrT="[Text]"/>
      <dgm:spPr/>
      <dgm:t>
        <a:bodyPr/>
        <a:lstStyle/>
        <a:p>
          <a:r>
            <a:rPr lang="en-US" dirty="0" smtClean="0"/>
            <a:t>Pore pressure &amp; Permeability</a:t>
          </a:r>
          <a:endParaRPr lang="en-US" dirty="0"/>
        </a:p>
      </dgm:t>
    </dgm:pt>
    <dgm:pt modelId="{0AB5E392-2EE9-4DA6-BC00-923C887C0566}" type="parTrans" cxnId="{8AC99734-A8FE-4DD0-9028-35B77A46A2A9}">
      <dgm:prSet/>
      <dgm:spPr/>
      <dgm:t>
        <a:bodyPr/>
        <a:lstStyle/>
        <a:p>
          <a:endParaRPr lang="en-US"/>
        </a:p>
      </dgm:t>
    </dgm:pt>
    <dgm:pt modelId="{17F2E39F-8DCA-40EF-9B80-11F16BA55A43}" type="sibTrans" cxnId="{8AC99734-A8FE-4DD0-9028-35B77A46A2A9}">
      <dgm:prSet/>
      <dgm:spPr/>
      <dgm:t>
        <a:bodyPr/>
        <a:lstStyle/>
        <a:p>
          <a:endParaRPr lang="en-US"/>
        </a:p>
      </dgm:t>
    </dgm:pt>
    <dgm:pt modelId="{AB513A6F-022B-4E27-A55F-5F884E1DE89E}" type="pres">
      <dgm:prSet presAssocID="{69D9569C-70CF-4DD4-928F-2AE66D2DA5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033B4-9554-4953-9D6B-52FF1FE1A53E}" type="pres">
      <dgm:prSet presAssocID="{90DF6B68-B698-4EA9-B90D-115D3F98B5AB}" presName="linNode" presStyleCnt="0"/>
      <dgm:spPr/>
    </dgm:pt>
    <dgm:pt modelId="{0B7102E6-B5E9-4C4F-A8AB-82A595368260}" type="pres">
      <dgm:prSet presAssocID="{90DF6B68-B698-4EA9-B90D-115D3F98B5A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C47A9-01C4-4EC0-8DB3-D2D709DDC38C}" type="pres">
      <dgm:prSet presAssocID="{90DF6B68-B698-4EA9-B90D-115D3F98B5A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4862A-9BD0-441D-A22A-11A10C9F4332}" type="pres">
      <dgm:prSet presAssocID="{073A801B-215C-40D6-AC1F-13E149353C59}" presName="sp" presStyleCnt="0"/>
      <dgm:spPr/>
    </dgm:pt>
    <dgm:pt modelId="{742EDCB4-0ADC-4609-88B2-445CB7FE95D8}" type="pres">
      <dgm:prSet presAssocID="{DE1A39B4-42B5-447D-BE3F-9F8A0B1B150A}" presName="linNode" presStyleCnt="0"/>
      <dgm:spPr/>
    </dgm:pt>
    <dgm:pt modelId="{E06EFE8B-C9FB-416E-B486-DFAB2547C7A7}" type="pres">
      <dgm:prSet presAssocID="{DE1A39B4-42B5-447D-BE3F-9F8A0B1B150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25184-C60C-40C2-8F1C-29B55E0813BB}" type="pres">
      <dgm:prSet presAssocID="{DE1A39B4-42B5-447D-BE3F-9F8A0B1B150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F78B6F-0135-4109-A7FF-AA714205D3AC}" type="presOf" srcId="{D5941803-76A0-44B8-9291-C1BDD0927193}" destId="{05225184-C60C-40C2-8F1C-29B55E0813BB}" srcOrd="0" destOrd="2" presId="urn:microsoft.com/office/officeart/2005/8/layout/vList5"/>
    <dgm:cxn modelId="{C9566347-863C-41EE-A2AC-806D1A84F8F3}" type="presOf" srcId="{2DAAF71E-B082-456F-B6D2-4A9E70AB1516}" destId="{08DC47A9-01C4-4EC0-8DB3-D2D709DDC38C}" srcOrd="0" destOrd="1" presId="urn:microsoft.com/office/officeart/2005/8/layout/vList5"/>
    <dgm:cxn modelId="{77E2E053-157D-4F2A-8948-1AE8287ED0D5}" type="presOf" srcId="{90DF6B68-B698-4EA9-B90D-115D3F98B5AB}" destId="{0B7102E6-B5E9-4C4F-A8AB-82A595368260}" srcOrd="0" destOrd="0" presId="urn:microsoft.com/office/officeart/2005/8/layout/vList5"/>
    <dgm:cxn modelId="{AB7BB904-DA67-4605-BB14-E236C5F4A72E}" type="presOf" srcId="{69D9569C-70CF-4DD4-928F-2AE66D2DA578}" destId="{AB513A6F-022B-4E27-A55F-5F884E1DE89E}" srcOrd="0" destOrd="0" presId="urn:microsoft.com/office/officeart/2005/8/layout/vList5"/>
    <dgm:cxn modelId="{8AC99734-A8FE-4DD0-9028-35B77A46A2A9}" srcId="{DE1A39B4-42B5-447D-BE3F-9F8A0B1B150A}" destId="{D5941803-76A0-44B8-9291-C1BDD0927193}" srcOrd="2" destOrd="0" parTransId="{0AB5E392-2EE9-4DA6-BC00-923C887C0566}" sibTransId="{17F2E39F-8DCA-40EF-9B80-11F16BA55A43}"/>
    <dgm:cxn modelId="{2052F13B-059B-4ADF-89A6-6A3EDE0CF9BC}" type="presOf" srcId="{42AA0F82-5832-447D-9D3C-B88C07B55C03}" destId="{05225184-C60C-40C2-8F1C-29B55E0813BB}" srcOrd="0" destOrd="1" presId="urn:microsoft.com/office/officeart/2005/8/layout/vList5"/>
    <dgm:cxn modelId="{456F6B63-D187-4CBA-8059-BFF237471822}" type="presOf" srcId="{2743FBF3-CA4C-4C33-8F7F-FB7A7F6BB698}" destId="{08DC47A9-01C4-4EC0-8DB3-D2D709DDC38C}" srcOrd="0" destOrd="0" presId="urn:microsoft.com/office/officeart/2005/8/layout/vList5"/>
    <dgm:cxn modelId="{E190C0CE-46D3-4732-8B23-871B7C45EB82}" srcId="{69D9569C-70CF-4DD4-928F-2AE66D2DA578}" destId="{90DF6B68-B698-4EA9-B90D-115D3F98B5AB}" srcOrd="0" destOrd="0" parTransId="{6FA06AF2-096E-441E-8711-F7EFA1B71D3E}" sibTransId="{073A801B-215C-40D6-AC1F-13E149353C59}"/>
    <dgm:cxn modelId="{2E5D3B6F-737D-469E-9E07-9E6BDA76FD53}" srcId="{DE1A39B4-42B5-447D-BE3F-9F8A0B1B150A}" destId="{64D7DC7C-F4DB-460A-AE87-95CDB687FBBD}" srcOrd="0" destOrd="0" parTransId="{F0BC4DC2-1DD9-45CE-9A5B-7D125CB3EEAE}" sibTransId="{47E7EEE7-698D-4CC7-9490-B49976172DEF}"/>
    <dgm:cxn modelId="{5B7C6903-4F0A-4848-8977-99BF38AECB12}" srcId="{90DF6B68-B698-4EA9-B90D-115D3F98B5AB}" destId="{2743FBF3-CA4C-4C33-8F7F-FB7A7F6BB698}" srcOrd="0" destOrd="0" parTransId="{1ED565C6-875B-4E61-BAD4-FD95548D83FE}" sibTransId="{1E8AC4B4-E672-4B7A-8E02-F50F4AF0404F}"/>
    <dgm:cxn modelId="{1C0A935C-B939-40BE-A95C-6A0F88192AC2}" srcId="{DE1A39B4-42B5-447D-BE3F-9F8A0B1B150A}" destId="{42AA0F82-5832-447D-9D3C-B88C07B55C03}" srcOrd="1" destOrd="0" parTransId="{6DF46362-A70A-4A06-AA5F-D1F5D3B73B5D}" sibTransId="{59FE4C54-FC28-4314-93BE-502575E49D79}"/>
    <dgm:cxn modelId="{078E9832-EFE9-4A95-B0AD-269B1163F935}" type="presOf" srcId="{DE1A39B4-42B5-447D-BE3F-9F8A0B1B150A}" destId="{E06EFE8B-C9FB-416E-B486-DFAB2547C7A7}" srcOrd="0" destOrd="0" presId="urn:microsoft.com/office/officeart/2005/8/layout/vList5"/>
    <dgm:cxn modelId="{BC4DC946-3BBA-4F7D-AC18-A6C2A6EFFEFF}" srcId="{69D9569C-70CF-4DD4-928F-2AE66D2DA578}" destId="{DE1A39B4-42B5-447D-BE3F-9F8A0B1B150A}" srcOrd="1" destOrd="0" parTransId="{F273CC91-CFBE-460B-90C2-EC5C066B476A}" sibTransId="{96DB7545-F103-4A77-B261-DEA120257658}"/>
    <dgm:cxn modelId="{F0239519-6E9E-4EB4-8A8A-188AE115D1F9}" type="presOf" srcId="{64D7DC7C-F4DB-460A-AE87-95CDB687FBBD}" destId="{05225184-C60C-40C2-8F1C-29B55E0813BB}" srcOrd="0" destOrd="0" presId="urn:microsoft.com/office/officeart/2005/8/layout/vList5"/>
    <dgm:cxn modelId="{BC3D8ADA-8222-4F7F-981F-327335E5A390}" srcId="{90DF6B68-B698-4EA9-B90D-115D3F98B5AB}" destId="{2DAAF71E-B082-456F-B6D2-4A9E70AB1516}" srcOrd="1" destOrd="0" parTransId="{1E04BB17-2C78-42BE-99CF-528398C85770}" sibTransId="{0600B75C-FD9A-40FC-BFFA-FB676014136F}"/>
    <dgm:cxn modelId="{CA08298D-0469-40BA-87ED-713818852296}" type="presParOf" srcId="{AB513A6F-022B-4E27-A55F-5F884E1DE89E}" destId="{9A5033B4-9554-4953-9D6B-52FF1FE1A53E}" srcOrd="0" destOrd="0" presId="urn:microsoft.com/office/officeart/2005/8/layout/vList5"/>
    <dgm:cxn modelId="{BBC87C68-F59D-4B04-82E8-85DC2DB248E2}" type="presParOf" srcId="{9A5033B4-9554-4953-9D6B-52FF1FE1A53E}" destId="{0B7102E6-B5E9-4C4F-A8AB-82A595368260}" srcOrd="0" destOrd="0" presId="urn:microsoft.com/office/officeart/2005/8/layout/vList5"/>
    <dgm:cxn modelId="{96AD90D6-0271-4398-972C-BBAF5EA68992}" type="presParOf" srcId="{9A5033B4-9554-4953-9D6B-52FF1FE1A53E}" destId="{08DC47A9-01C4-4EC0-8DB3-D2D709DDC38C}" srcOrd="1" destOrd="0" presId="urn:microsoft.com/office/officeart/2005/8/layout/vList5"/>
    <dgm:cxn modelId="{868C878B-4E15-4311-8F51-5DDB57505BCA}" type="presParOf" srcId="{AB513A6F-022B-4E27-A55F-5F884E1DE89E}" destId="{0474862A-9BD0-441D-A22A-11A10C9F4332}" srcOrd="1" destOrd="0" presId="urn:microsoft.com/office/officeart/2005/8/layout/vList5"/>
    <dgm:cxn modelId="{9A276012-8C22-47F5-A7BE-41DFEB3B7120}" type="presParOf" srcId="{AB513A6F-022B-4E27-A55F-5F884E1DE89E}" destId="{742EDCB4-0ADC-4609-88B2-445CB7FE95D8}" srcOrd="2" destOrd="0" presId="urn:microsoft.com/office/officeart/2005/8/layout/vList5"/>
    <dgm:cxn modelId="{B772C005-AE34-4C12-865F-81D6057353AA}" type="presParOf" srcId="{742EDCB4-0ADC-4609-88B2-445CB7FE95D8}" destId="{E06EFE8B-C9FB-416E-B486-DFAB2547C7A7}" srcOrd="0" destOrd="0" presId="urn:microsoft.com/office/officeart/2005/8/layout/vList5"/>
    <dgm:cxn modelId="{67331794-EBE8-41C7-859A-4B3AE67DCE9F}" type="presParOf" srcId="{742EDCB4-0ADC-4609-88B2-445CB7FE95D8}" destId="{05225184-C60C-40C2-8F1C-29B55E0813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47A9-01C4-4EC0-8DB3-D2D709DDC38C}">
      <dsp:nvSpPr>
        <dsp:cNvPr id="0" name=""/>
        <dsp:cNvSpPr/>
      </dsp:nvSpPr>
      <dsp:spPr>
        <a:xfrm rot="5400000">
          <a:off x="2550369" y="-901332"/>
          <a:ext cx="766776" cy="27611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Perf &amp; Near well bore friction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Extension rate &amp; Pressure</a:t>
          </a:r>
          <a:endParaRPr lang="en-US" sz="1300" kern="1200" dirty="0"/>
        </a:p>
      </dsp:txBody>
      <dsp:txXfrm rot="-5400000">
        <a:off x="1553166" y="133302"/>
        <a:ext cx="2723752" cy="691914"/>
      </dsp:txXfrm>
    </dsp:sp>
    <dsp:sp modelId="{0B7102E6-B5E9-4C4F-A8AB-82A595368260}">
      <dsp:nvSpPr>
        <dsp:cNvPr id="0" name=""/>
        <dsp:cNvSpPr/>
      </dsp:nvSpPr>
      <dsp:spPr>
        <a:xfrm>
          <a:off x="0" y="23"/>
          <a:ext cx="1553165" cy="958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rate injection</a:t>
          </a:r>
          <a:endParaRPr lang="en-US" sz="1800" kern="1200" dirty="0"/>
        </a:p>
      </dsp:txBody>
      <dsp:txXfrm>
        <a:off x="46789" y="46812"/>
        <a:ext cx="1459587" cy="864892"/>
      </dsp:txXfrm>
    </dsp:sp>
    <dsp:sp modelId="{05225184-C60C-40C2-8F1C-29B55E0813BB}">
      <dsp:nvSpPr>
        <dsp:cNvPr id="0" name=""/>
        <dsp:cNvSpPr/>
      </dsp:nvSpPr>
      <dsp:spPr>
        <a:xfrm rot="5400000">
          <a:off x="2550369" y="105061"/>
          <a:ext cx="766776" cy="27611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Closure pressure &amp; Time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Fluid Efficiency /Leak off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Pore pressure &amp; Permeability</a:t>
          </a:r>
          <a:endParaRPr lang="en-US" sz="1300" kern="1200" dirty="0"/>
        </a:p>
      </dsp:txBody>
      <dsp:txXfrm rot="-5400000">
        <a:off x="1553166" y="1139696"/>
        <a:ext cx="2723752" cy="691914"/>
      </dsp:txXfrm>
    </dsp:sp>
    <dsp:sp modelId="{E06EFE8B-C9FB-416E-B486-DFAB2547C7A7}">
      <dsp:nvSpPr>
        <dsp:cNvPr id="0" name=""/>
        <dsp:cNvSpPr/>
      </dsp:nvSpPr>
      <dsp:spPr>
        <a:xfrm>
          <a:off x="0" y="1006417"/>
          <a:ext cx="1553165" cy="958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DFIT</a:t>
          </a:r>
          <a:endParaRPr lang="en-US" sz="2000" kern="1200" dirty="0"/>
        </a:p>
      </dsp:txBody>
      <dsp:txXfrm>
        <a:off x="46789" y="1053206"/>
        <a:ext cx="1459587" cy="86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CBFE8-120A-4C71-972B-4572D1576270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116F-BD09-4FE9-BD6D-CEA922048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014F-43FE-46FF-8263-733304F5E5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2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453000" y="194518"/>
            <a:ext cx="4819089" cy="369332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altLang="en-US" dirty="0" smtClean="0"/>
              <a:t>PROBLEM STATEMENT &amp; POSSIBLE SOLUTIONS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56453" y="40190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Problem Statement:  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200" dirty="0" smtClean="0"/>
              <a:t>In </a:t>
            </a:r>
            <a:r>
              <a:rPr lang="en-US" sz="1200" dirty="0"/>
              <a:t>deeper wells early gas breakout confirms the having good gas content, good gas saturation recorded in core well. But the production rate fails to sustain due to lower </a:t>
            </a:r>
            <a:r>
              <a:rPr lang="en-US" sz="1200" dirty="0" smtClean="0"/>
              <a:t>permeability (0.5- 2 </a:t>
            </a:r>
            <a:r>
              <a:rPr lang="en-US" sz="1200" dirty="0" err="1" smtClean="0"/>
              <a:t>mD</a:t>
            </a:r>
            <a:r>
              <a:rPr lang="en-US" sz="1200" dirty="0" smtClean="0"/>
              <a:t>)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b="1" dirty="0"/>
              <a:t>Possible solution for increase in optimum production:  </a:t>
            </a:r>
            <a:r>
              <a:rPr lang="en-US" sz="1200" b="1" dirty="0" smtClean="0"/>
              <a:t>Increasing effective reservoir drainage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Optimization of well spacing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Maximize </a:t>
            </a:r>
            <a:r>
              <a:rPr lang="en-US" sz="1200" b="1" dirty="0"/>
              <a:t>the reservoir contact area</a:t>
            </a:r>
          </a:p>
          <a:p>
            <a:pPr marL="685800" lvl="1" indent="-228600">
              <a:buAutoNum type="alphaLcParenR"/>
            </a:pPr>
            <a:r>
              <a:rPr lang="en-US" sz="1200" dirty="0" smtClean="0"/>
              <a:t>Increase </a:t>
            </a:r>
            <a:r>
              <a:rPr lang="en-US" sz="1200" dirty="0"/>
              <a:t>in fracture </a:t>
            </a:r>
            <a:r>
              <a:rPr lang="en-US" sz="1200" dirty="0" smtClean="0"/>
              <a:t>length in </a:t>
            </a:r>
            <a:r>
              <a:rPr lang="en-US" sz="1200" dirty="0"/>
              <a:t>vertical-deviated wells </a:t>
            </a:r>
            <a:r>
              <a:rPr lang="en-US" sz="1200" dirty="0" smtClean="0"/>
              <a:t>– </a:t>
            </a:r>
          </a:p>
          <a:p>
            <a:pPr marL="1143000" lvl="2" indent="-228600">
              <a:buAutoNum type="alphaLcParenR"/>
            </a:pPr>
            <a:r>
              <a:rPr lang="en-US" sz="1000" dirty="0" smtClean="0"/>
              <a:t>In </a:t>
            </a:r>
            <a:r>
              <a:rPr lang="en-US" sz="1000" dirty="0"/>
              <a:t>higher permeability region, impact of </a:t>
            </a:r>
            <a:r>
              <a:rPr lang="en-US" sz="1000" dirty="0" err="1"/>
              <a:t>frac</a:t>
            </a:r>
            <a:r>
              <a:rPr lang="en-US" sz="1000" dirty="0"/>
              <a:t> length  on productivity is relatively limited. As the permeability decreases the half </a:t>
            </a:r>
            <a:r>
              <a:rPr lang="en-US" sz="1000" dirty="0" err="1"/>
              <a:t>frac</a:t>
            </a:r>
            <a:r>
              <a:rPr lang="en-US" sz="1000" dirty="0"/>
              <a:t> length becomes crucial for sustainable </a:t>
            </a:r>
            <a:r>
              <a:rPr lang="en-US" sz="1000" dirty="0" smtClean="0"/>
              <a:t>production</a:t>
            </a:r>
          </a:p>
          <a:p>
            <a:pPr marL="1143000" lvl="2" indent="-228600">
              <a:buAutoNum type="alphaLcParenR"/>
            </a:pPr>
            <a:r>
              <a:rPr lang="en-US" sz="1000" dirty="0" smtClean="0"/>
              <a:t>Focus </a:t>
            </a:r>
            <a:r>
              <a:rPr lang="en-US" sz="1000" dirty="0"/>
              <a:t>on maximizing propped length </a:t>
            </a:r>
            <a:endParaRPr lang="en-US" sz="1000" dirty="0" smtClean="0"/>
          </a:p>
          <a:p>
            <a:pPr marL="685800" lvl="1" indent="-228600">
              <a:buAutoNum type="alphaLcParenR"/>
            </a:pPr>
            <a:r>
              <a:rPr lang="en-US" sz="1200" dirty="0" smtClean="0"/>
              <a:t>Horizontal </a:t>
            </a:r>
            <a:r>
              <a:rPr lang="en-US" sz="1200" dirty="0"/>
              <a:t>well/ Multilateral </a:t>
            </a:r>
            <a:r>
              <a:rPr lang="en-US" sz="1200" dirty="0" smtClean="0"/>
              <a:t>wells</a:t>
            </a:r>
          </a:p>
          <a:p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901892" y="768396"/>
            <a:ext cx="4659916" cy="3447854"/>
            <a:chOff x="232653" y="1295400"/>
            <a:chExt cx="6176548" cy="3332577"/>
          </a:xfrm>
        </p:grpSpPr>
        <p:grpSp>
          <p:nvGrpSpPr>
            <p:cNvPr id="55" name="Group 54"/>
            <p:cNvGrpSpPr/>
            <p:nvPr/>
          </p:nvGrpSpPr>
          <p:grpSpPr>
            <a:xfrm>
              <a:off x="232653" y="1295400"/>
              <a:ext cx="6176548" cy="3332577"/>
              <a:chOff x="374374" y="1046922"/>
              <a:chExt cx="8101064" cy="424211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74374" y="1046922"/>
                <a:ext cx="7192617" cy="3909391"/>
                <a:chOff x="374374" y="0"/>
                <a:chExt cx="10275408" cy="68580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374374" y="0"/>
                  <a:ext cx="10275408" cy="6858000"/>
                  <a:chOff x="374374" y="675862"/>
                  <a:chExt cx="10081591" cy="612236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74374" y="675862"/>
                    <a:ext cx="10081591" cy="6122360"/>
                    <a:chOff x="374374" y="675862"/>
                    <a:chExt cx="10081591" cy="6122360"/>
                  </a:xfrm>
                </p:grpSpPr>
                <p:pic>
                  <p:nvPicPr>
                    <p:cNvPr id="64" name="Picture 63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74374" y="675862"/>
                      <a:ext cx="10081591" cy="612236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8719930" y="887896"/>
                      <a:ext cx="26505" cy="503582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6626292" y="878229"/>
                    <a:ext cx="0" cy="503582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475510" y="237511"/>
                  <a:ext cx="0" cy="563008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2727308" y="4995205"/>
                <a:ext cx="5748130" cy="29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i="1" dirty="0"/>
                  <a:t>Source: Modified from Hunt and Steele (1991).</a:t>
                </a:r>
                <a:endParaRPr lang="en-IN" sz="900" i="1" dirty="0"/>
              </a:p>
            </p:txBody>
          </p:sp>
        </p:grpSp>
        <p:sp>
          <p:nvSpPr>
            <p:cNvPr id="57" name="Right Bracket 56"/>
            <p:cNvSpPr/>
            <p:nvPr/>
          </p:nvSpPr>
          <p:spPr>
            <a:xfrm rot="5400000">
              <a:off x="2811491" y="3278828"/>
              <a:ext cx="431820" cy="121200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" y="768396"/>
            <a:ext cx="4532218" cy="30399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87468" y="2274047"/>
            <a:ext cx="777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6491" y="3203095"/>
            <a:ext cx="505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 smtClean="0"/>
              <a:t> CDP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453040" y="2274047"/>
            <a:ext cx="111830" cy="88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93272" y="2286339"/>
            <a:ext cx="0" cy="1075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749" y="2274047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Dewatering</a:t>
            </a:r>
            <a:endParaRPr lang="en-IN" sz="700" dirty="0"/>
          </a:p>
        </p:txBody>
      </p:sp>
      <p:sp>
        <p:nvSpPr>
          <p:cNvPr id="46" name="Oval 45"/>
          <p:cNvSpPr/>
          <p:nvPr/>
        </p:nvSpPr>
        <p:spPr>
          <a:xfrm>
            <a:off x="2743200" y="2274047"/>
            <a:ext cx="111830" cy="88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76327" y="2330416"/>
            <a:ext cx="23006" cy="103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09043" y="2823923"/>
            <a:ext cx="877169" cy="584775"/>
          </a:xfrm>
          <a:prstGeom prst="rect">
            <a:avLst/>
          </a:prstGeom>
          <a:solidFill>
            <a:schemeClr val="accent3">
              <a:lumMod val="20000"/>
              <a:lumOff val="8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800" dirty="0" smtClean="0"/>
              <a:t>Increase in </a:t>
            </a:r>
            <a:r>
              <a:rPr lang="en-IN" sz="800" dirty="0" err="1" smtClean="0"/>
              <a:t>frac</a:t>
            </a:r>
            <a:endParaRPr lang="en-IN" sz="800" dirty="0" smtClean="0"/>
          </a:p>
          <a:p>
            <a:r>
              <a:rPr lang="en-IN" sz="800" dirty="0" smtClean="0"/>
              <a:t> length can enhance the gas</a:t>
            </a:r>
          </a:p>
          <a:p>
            <a:r>
              <a:rPr lang="en-IN" sz="800" dirty="0" smtClean="0"/>
              <a:t>production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460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" y="477923"/>
            <a:ext cx="7886700" cy="34238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IFT &amp; DFIT DATA </a:t>
            </a:r>
            <a:r>
              <a:rPr lang="en-IN" sz="18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ANALYSIS OF DEEPER COAL SEAMS</a:t>
            </a:r>
            <a:endParaRPr lang="en-IN" sz="1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6580247"/>
              </p:ext>
            </p:extLst>
          </p:nvPr>
        </p:nvGraphicFramePr>
        <p:xfrm>
          <a:off x="4495800" y="1143000"/>
          <a:ext cx="4314349" cy="196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332" y="3500462"/>
            <a:ext cx="4927283" cy="24563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38939" y="3921253"/>
            <a:ext cx="960590" cy="1192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>
              <a:noFill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r="51914"/>
          <a:stretch/>
        </p:blipFill>
        <p:spPr>
          <a:xfrm>
            <a:off x="169973" y="3745696"/>
            <a:ext cx="3849949" cy="2211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l="49362"/>
          <a:stretch/>
        </p:blipFill>
        <p:spPr>
          <a:xfrm>
            <a:off x="19749" y="1032280"/>
            <a:ext cx="4171251" cy="2501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53340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781" y="6170318"/>
            <a:ext cx="457849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 dirty="0" smtClean="0"/>
              <a:t>IFT data: 2.017mD (near wellbore),0.82mD (Far field)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6164735"/>
            <a:ext cx="306417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IN" dirty="0"/>
              <a:t>DFIT CLOSURE PRESSURE: 2450 psi</a:t>
            </a:r>
          </a:p>
        </p:txBody>
      </p:sp>
    </p:spTree>
    <p:extLst>
      <p:ext uri="{BB962C8B-B14F-4D97-AF65-F5344CB8AC3E}">
        <p14:creationId xmlns:p14="http://schemas.microsoft.com/office/powerpoint/2010/main" val="49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133600" y="167260"/>
            <a:ext cx="5486400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altLang="en-US" sz="1200" dirty="0"/>
              <a:t>PROBLEM STATEMENT- DEEPER COAL </a:t>
            </a:r>
            <a:r>
              <a:rPr lang="en-US" altLang="en-US" sz="1200" dirty="0" smtClean="0"/>
              <a:t>SEAMS PERMEABILITY &amp; CONNECTIVITY</a:t>
            </a:r>
            <a:endParaRPr lang="en-US" alt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417050" y="2970667"/>
            <a:ext cx="23110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IFT data-Permeability &lt;2mD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1010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Deeper coal seams shows good content &amp;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Corroborating different data (</a:t>
            </a:r>
            <a:r>
              <a:rPr lang="en-US" sz="1400" dirty="0" err="1" smtClean="0"/>
              <a:t>Petrophysical</a:t>
            </a:r>
            <a:r>
              <a:rPr lang="en-US" sz="1400" dirty="0" smtClean="0"/>
              <a:t> , IFT &amp; DFIT data), the deeper coal seams are concluded to be tighter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IN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271782" y="4133137"/>
            <a:ext cx="5156019" cy="31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All the data speaks to each other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72200" y="2961407"/>
            <a:ext cx="18037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DFIT data-Higher closure pressure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486" y="6290168"/>
            <a:ext cx="8153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Integration of </a:t>
            </a:r>
            <a:r>
              <a:rPr lang="en-US" sz="1400" dirty="0" err="1" smtClean="0"/>
              <a:t>Petrophysical</a:t>
            </a:r>
            <a:r>
              <a:rPr lang="en-US" sz="1400" dirty="0" smtClean="0"/>
              <a:t> data, </a:t>
            </a:r>
            <a:r>
              <a:rPr lang="en-US" sz="1400" dirty="0" err="1" smtClean="0"/>
              <a:t>Geomechanical</a:t>
            </a:r>
            <a:r>
              <a:rPr lang="en-US" sz="1400" dirty="0" smtClean="0"/>
              <a:t> properties , IFT &amp; DFIT data helps in </a:t>
            </a:r>
            <a:r>
              <a:rPr lang="en-US" sz="1400" dirty="0" err="1" smtClean="0"/>
              <a:t>frac</a:t>
            </a:r>
            <a:r>
              <a:rPr lang="en-US" sz="1400" dirty="0" smtClean="0"/>
              <a:t> design</a:t>
            </a:r>
            <a:endParaRPr lang="en-IN" sz="1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10100" y="2215594"/>
            <a:ext cx="18765" cy="61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46305" y="2186102"/>
            <a:ext cx="806494" cy="67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499" y="4700266"/>
            <a:ext cx="87495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350" b="1" dirty="0" smtClean="0"/>
              <a:t>To optimize the </a:t>
            </a:r>
            <a:r>
              <a:rPr lang="en-IN" sz="1350" b="1" dirty="0" err="1" smtClean="0"/>
              <a:t>Frac</a:t>
            </a:r>
            <a:r>
              <a:rPr lang="en-IN" sz="1350" b="1" dirty="0" smtClean="0"/>
              <a:t> Job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350" dirty="0" smtClean="0"/>
              <a:t>Geo-mechanical </a:t>
            </a:r>
            <a:r>
              <a:rPr lang="en-IN" sz="1350" dirty="0"/>
              <a:t>properties derived from the core analysis and </a:t>
            </a:r>
            <a:r>
              <a:rPr lang="en-IN" sz="1350" dirty="0" err="1"/>
              <a:t>petrophysical</a:t>
            </a:r>
            <a:r>
              <a:rPr lang="en-IN" sz="1350" dirty="0"/>
              <a:t> log analysis becomes critical input for job simulation at different depths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350" dirty="0"/>
              <a:t>Pre-</a:t>
            </a:r>
            <a:r>
              <a:rPr lang="en-IN" sz="1350" dirty="0" err="1"/>
              <a:t>frac</a:t>
            </a:r>
            <a:r>
              <a:rPr lang="en-IN" sz="1350" dirty="0"/>
              <a:t> test results to be incorporated for better understanding and successful job planning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215" y="2919155"/>
            <a:ext cx="24003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Dipole sonic data-Decrease in anisotropy</a:t>
            </a:r>
            <a:endParaRPr lang="en-IN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38800" y="2194265"/>
            <a:ext cx="762000" cy="66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74324" y="1208280"/>
            <a:ext cx="18037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Permeability Data Indicators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72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2" y="327402"/>
            <a:ext cx="7886700" cy="28274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POSSIBLE SOLUTION-FRAC DESIGN OPTIMIZATION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312" y="902201"/>
          <a:ext cx="9032489" cy="2098624"/>
        </p:xfrm>
        <a:graphic>
          <a:graphicData uri="http://schemas.openxmlformats.org/drawingml/2006/table">
            <a:tbl>
              <a:tblPr/>
              <a:tblGrid>
                <a:gridCol w="516911">
                  <a:extLst>
                    <a:ext uri="{9D8B030D-6E8A-4147-A177-3AD203B41FA5}">
                      <a16:colId xmlns:a16="http://schemas.microsoft.com/office/drawing/2014/main" val="2610944235"/>
                    </a:ext>
                  </a:extLst>
                </a:gridCol>
                <a:gridCol w="624601">
                  <a:extLst>
                    <a:ext uri="{9D8B030D-6E8A-4147-A177-3AD203B41FA5}">
                      <a16:colId xmlns:a16="http://schemas.microsoft.com/office/drawing/2014/main" val="3575492814"/>
                    </a:ext>
                  </a:extLst>
                </a:gridCol>
                <a:gridCol w="1044592">
                  <a:extLst>
                    <a:ext uri="{9D8B030D-6E8A-4147-A177-3AD203B41FA5}">
                      <a16:colId xmlns:a16="http://schemas.microsoft.com/office/drawing/2014/main" val="3137875918"/>
                    </a:ext>
                  </a:extLst>
                </a:gridCol>
                <a:gridCol w="689215">
                  <a:extLst>
                    <a:ext uri="{9D8B030D-6E8A-4147-A177-3AD203B41FA5}">
                      <a16:colId xmlns:a16="http://schemas.microsoft.com/office/drawing/2014/main" val="4135920448"/>
                    </a:ext>
                  </a:extLst>
                </a:gridCol>
                <a:gridCol w="767291">
                  <a:extLst>
                    <a:ext uri="{9D8B030D-6E8A-4147-A177-3AD203B41FA5}">
                      <a16:colId xmlns:a16="http://schemas.microsoft.com/office/drawing/2014/main" val="1127837260"/>
                    </a:ext>
                  </a:extLst>
                </a:gridCol>
                <a:gridCol w="767291">
                  <a:extLst>
                    <a:ext uri="{9D8B030D-6E8A-4147-A177-3AD203B41FA5}">
                      <a16:colId xmlns:a16="http://schemas.microsoft.com/office/drawing/2014/main" val="1342128570"/>
                    </a:ext>
                  </a:extLst>
                </a:gridCol>
                <a:gridCol w="807673">
                  <a:extLst>
                    <a:ext uri="{9D8B030D-6E8A-4147-A177-3AD203B41FA5}">
                      <a16:colId xmlns:a16="http://schemas.microsoft.com/office/drawing/2014/main" val="1514373906"/>
                    </a:ext>
                  </a:extLst>
                </a:gridCol>
                <a:gridCol w="990880">
                  <a:extLst>
                    <a:ext uri="{9D8B030D-6E8A-4147-A177-3AD203B41FA5}">
                      <a16:colId xmlns:a16="http://schemas.microsoft.com/office/drawing/2014/main" val="3698210869"/>
                    </a:ext>
                  </a:extLst>
                </a:gridCol>
                <a:gridCol w="1144072">
                  <a:extLst>
                    <a:ext uri="{9D8B030D-6E8A-4147-A177-3AD203B41FA5}">
                      <a16:colId xmlns:a16="http://schemas.microsoft.com/office/drawing/2014/main" val="4053797175"/>
                    </a:ext>
                  </a:extLst>
                </a:gridCol>
                <a:gridCol w="915365">
                  <a:extLst>
                    <a:ext uri="{9D8B030D-6E8A-4147-A177-3AD203B41FA5}">
                      <a16:colId xmlns:a16="http://schemas.microsoft.com/office/drawing/2014/main" val="1375112870"/>
                    </a:ext>
                  </a:extLst>
                </a:gridCol>
                <a:gridCol w="764598">
                  <a:extLst>
                    <a:ext uri="{9D8B030D-6E8A-4147-A177-3AD203B41FA5}">
                      <a16:colId xmlns:a16="http://schemas.microsoft.com/office/drawing/2014/main" val="2630158358"/>
                    </a:ext>
                  </a:extLst>
                </a:gridCol>
              </a:tblGrid>
              <a:tr h="1411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details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Simulation Results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59069"/>
                  </a:ext>
                </a:extLst>
              </a:tr>
              <a:tr h="2823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 loading (</a:t>
                      </a:r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20/40 (%)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40/70 (%)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 yield (lbs/</a:t>
                      </a:r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PPA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length(</a:t>
                      </a:r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(propped)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width (in.)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 (propped) (</a:t>
                      </a:r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conductivty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98012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39595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76433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127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54799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41716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58" marR="7058" marT="70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7058" marR="7058" marT="7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81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12" y="3681376"/>
            <a:ext cx="4084984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Improved Frac Design</a:t>
            </a:r>
            <a:endParaRPr lang="en-IN" sz="14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Maximizing sand yield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Incorporation of smaller sand i.e. 40/70 for longer frac length.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Pumping lesser viscosity gel in pre-pad.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Slow ramp of Proppant to prevent early screen out.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Use of higher viscosity gel and Proppant slug in high leak off seam.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9600" y="3886200"/>
            <a:ext cx="4552122" cy="2766003"/>
            <a:chOff x="5870714" y="2950990"/>
            <a:chExt cx="6069496" cy="36880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714" y="2950990"/>
              <a:ext cx="6069496" cy="3688004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8017565" y="3352800"/>
              <a:ext cx="1524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21678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38" y="408985"/>
            <a:ext cx="7886700" cy="48153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IN" sz="1800" dirty="0" smtClean="0"/>
              <a:t>DEWATERING RATE OPTIMIZATION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2" y="1125829"/>
            <a:ext cx="3686050" cy="183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11" y="3846715"/>
            <a:ext cx="3635531" cy="247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038" y="1124554"/>
            <a:ext cx="4552950" cy="155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343960" y="2686992"/>
            <a:ext cx="45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a) Interfacial tension                               b) Capillary pressure</a:t>
            </a:r>
            <a:endParaRPr lang="en-IN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960" y="3657600"/>
            <a:ext cx="444702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970826" y="235504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Slow dewatering rate increase the radius of investigation 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811" y="6317789"/>
            <a:ext cx="31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High dewatering rate reduce the fracture path by ingress of coal fines .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0336" y="2923400"/>
            <a:ext cx="419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Two phase flow reduces the pressure propagation velocity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6802" y="6066374"/>
            <a:ext cx="340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Pressure change at the boundary point</a:t>
            </a:r>
            <a:endParaRPr lang="en-IN" sz="1200" dirty="0"/>
          </a:p>
        </p:txBody>
      </p:sp>
      <p:sp>
        <p:nvSpPr>
          <p:cNvPr id="3" name="Right Arrow 2"/>
          <p:cNvSpPr/>
          <p:nvPr/>
        </p:nvSpPr>
        <p:spPr>
          <a:xfrm>
            <a:off x="3811861" y="1752599"/>
            <a:ext cx="426177" cy="60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8153401" y="2679510"/>
            <a:ext cx="637588" cy="97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290336" y="6322368"/>
            <a:ext cx="460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Primary focus to extend stage 1 Single phase dewatering stage to maintain pressure above CDP to extend radius of investigation</a:t>
            </a:r>
            <a:endParaRPr lang="en-IN" sz="1200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771898" y="4885209"/>
            <a:ext cx="551892" cy="53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200" y="2965771"/>
                <a:ext cx="2590799" cy="8198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num>
                            <m:den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𝜙𝜇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5771"/>
                <a:ext cx="2590799" cy="819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15000" y="3962400"/>
            <a:ext cx="266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Stage 1 – Dewatering Stage</a:t>
            </a:r>
          </a:p>
          <a:p>
            <a:r>
              <a:rPr lang="en-IN" sz="1100" dirty="0" smtClean="0"/>
              <a:t>Stage 2 – Desorption zone extension stage</a:t>
            </a:r>
          </a:p>
          <a:p>
            <a:r>
              <a:rPr lang="en-IN" sz="1100" dirty="0" smtClean="0"/>
              <a:t>Stage 3 -  Gas desorption stage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145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28223</TotalTime>
  <Words>550</Words>
  <Application>Microsoft Office PowerPoint</Application>
  <PresentationFormat>On-screen Show (4:3)</PresentationFormat>
  <Paragraphs>138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IFT &amp; DFIT DATA ANALYSIS OF DEEPER COAL SEAMS</vt:lpstr>
      <vt:lpstr>PowerPoint Presentation</vt:lpstr>
      <vt:lpstr>POSSIBLE SOLUTION-FRAC DESIGN OPTIMIZATION</vt:lpstr>
      <vt:lpstr>DEWATERING RATE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Kumar, Adarsh - EOGEPL - MUM</cp:lastModifiedBy>
  <cp:revision>188</cp:revision>
  <dcterms:created xsi:type="dcterms:W3CDTF">2006-08-16T00:00:00Z</dcterms:created>
  <dcterms:modified xsi:type="dcterms:W3CDTF">2024-07-26T06:20:15Z</dcterms:modified>
</cp:coreProperties>
</file>