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65" r:id="rId2"/>
    <p:sldId id="366" r:id="rId3"/>
    <p:sldId id="362" r:id="rId4"/>
    <p:sldId id="364" r:id="rId5"/>
    <p:sldId id="266" r:id="rId6"/>
    <p:sldId id="367" r:id="rId7"/>
    <p:sldId id="368" r:id="rId8"/>
    <p:sldId id="369" r:id="rId9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87FF5-B91D-46D9-9365-0AD9682781B2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D21F9-0761-4972-B11B-F8287A24BA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89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9142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21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187095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84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5084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79738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3581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4786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735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025341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788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A6654-BEE5-24C9-BC9D-BB6D2E0BEF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</p:spTree>
    <p:extLst>
      <p:ext uri="{BB962C8B-B14F-4D97-AF65-F5344CB8AC3E}">
        <p14:creationId xmlns:p14="http://schemas.microsoft.com/office/powerpoint/2010/main" val="3281333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221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541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936460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51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1761928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09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29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397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816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2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4BA46A-11C5-488C-8C66-0E4CBE76D42A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97A7D34-FA8F-46A0-9CF6-8684DB4470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41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datasets/hgunraj/covidxc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одним усеченным углом 5">
            <a:extLst>
              <a:ext uri="{FF2B5EF4-FFF2-40B4-BE49-F238E27FC236}">
                <a16:creationId xmlns:a16="http://schemas.microsoft.com/office/drawing/2014/main" id="{63C0110F-AA77-51FB-37DF-BC3D51A145AA}"/>
              </a:ext>
            </a:extLst>
          </p:cNvPr>
          <p:cNvSpPr/>
          <p:nvPr/>
        </p:nvSpPr>
        <p:spPr>
          <a:xfrm>
            <a:off x="811459" y="2177105"/>
            <a:ext cx="5744056" cy="1558359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1200" b="1" dirty="0">
              <a:solidFill>
                <a:schemeClr val="accent2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</a:t>
            </a:r>
            <a:r>
              <a:rPr lang="en-US" dirty="0"/>
              <a:t>CADAI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079B28-9FB8-672E-DD52-FA978EC4A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dirty="0"/>
              <a:t>08. </a:t>
            </a:r>
            <a:r>
              <a:rPr lang="ru-RU" dirty="0"/>
              <a:t>Сервис для выявления компьютерных томографий органов грудной клетки без патологий</a:t>
            </a:r>
          </a:p>
        </p:txBody>
      </p:sp>
      <p:pic>
        <p:nvPicPr>
          <p:cNvPr id="2" name="Рисунок 1" descr="Изображение выглядит как Шрифт, символ, логотип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A414BCF-D32A-0666-E293-F13D46FC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67" y="2308467"/>
            <a:ext cx="3778811" cy="125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с одним усеченным углом 2">
            <a:extLst>
              <a:ext uri="{FF2B5EF4-FFF2-40B4-BE49-F238E27FC236}">
                <a16:creationId xmlns:a16="http://schemas.microsoft.com/office/drawing/2014/main" id="{84F5218D-7EA5-E87A-5428-A9065418900C}"/>
              </a:ext>
            </a:extLst>
          </p:cNvPr>
          <p:cNvSpPr/>
          <p:nvPr/>
        </p:nvSpPr>
        <p:spPr>
          <a:xfrm>
            <a:off x="6112982" y="1016000"/>
            <a:ext cx="5744056" cy="2413000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" name="Рисунок 1">
            <a:extLst>
              <a:ext uri="{FF2B5EF4-FFF2-40B4-BE49-F238E27FC236}">
                <a16:creationId xmlns:a16="http://schemas.microsoft.com/office/drawing/2014/main" id="{C7F1B208-7478-7BDA-1FDE-22C1555254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4495" y="1132798"/>
            <a:ext cx="5227567" cy="2221824"/>
          </a:xfrm>
        </p:spPr>
      </p:sp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1194901" y="3401467"/>
            <a:ext cx="3717046" cy="51602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/>
              <a:t>ИНС для распознавания патологий на снимках  томографии грудной клетки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371214" y="4336253"/>
            <a:ext cx="5364424" cy="1864523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580642" y="4950119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dirty="0"/>
              <a:t>Решение представляет из себя сервер с тремя ИНС. Первая нейронная сеть проверяет изображена ли грудная клетка, вторая определяет есть патология или нет,  а последняя конкретно определяет заболевание.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1558339" y="4544813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6096000" y="3619076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6474783" y="4375230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Идеи нашего решения дальше будут применяться для создания ИНС для поиска дефектов на  рентгеновских снимках сварных швов.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172DB980-DE27-CB70-D229-6DDA98C418EF}"/>
              </a:ext>
            </a:extLst>
          </p:cNvPr>
          <p:cNvSpPr txBox="1">
            <a:spLocks/>
          </p:cNvSpPr>
          <p:nvPr/>
        </p:nvSpPr>
        <p:spPr>
          <a:xfrm>
            <a:off x="6163496" y="3846321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или развивать ваше решение:</a:t>
            </a: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28032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Город</a:t>
            </a:r>
            <a:r>
              <a:rPr lang="en-US" dirty="0"/>
              <a:t> - </a:t>
            </a:r>
            <a:r>
              <a:rPr lang="ru-RU" dirty="0"/>
              <a:t>Москва</a:t>
            </a:r>
          </a:p>
          <a:p>
            <a:r>
              <a:rPr lang="ru-RU" dirty="0"/>
              <a:t>Количество человек - 3</a:t>
            </a:r>
          </a:p>
          <a:p>
            <a:r>
              <a:rPr lang="ru-RU" dirty="0"/>
              <a:t>Капитан команды – Вдовин Д. И.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  <p:sp>
        <p:nvSpPr>
          <p:cNvPr id="18" name="Заголовок 6">
            <a:extLst>
              <a:ext uri="{FF2B5EF4-FFF2-40B4-BE49-F238E27FC236}">
                <a16:creationId xmlns:a16="http://schemas.microsoft.com/office/drawing/2014/main" id="{7CB04CCE-DD7B-2901-A280-8E4E079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en-US" dirty="0">
                <a:latin typeface="+mn-lt"/>
              </a:rPr>
              <a:t>CADAI</a:t>
            </a:r>
            <a:r>
              <a:rPr lang="ru-RU" dirty="0"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2937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Денис Вдовин</a:t>
            </a:r>
          </a:p>
        </p:txBody>
      </p:sp>
      <p:sp>
        <p:nvSpPr>
          <p:cNvPr id="21" name="Прямоугольник с двумя учесеченными противолежащими углами 20">
            <a:extLst>
              <a:ext uri="{FF2B5EF4-FFF2-40B4-BE49-F238E27FC236}">
                <a16:creationId xmlns:a16="http://schemas.microsoft.com/office/drawing/2014/main" id="{AF370263-13A5-C54C-7A0E-B798A3BBB072}"/>
              </a:ext>
            </a:extLst>
          </p:cNvPr>
          <p:cNvSpPr/>
          <p:nvPr/>
        </p:nvSpPr>
        <p:spPr>
          <a:xfrm>
            <a:off x="51390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Дмитрий Марков</a:t>
            </a:r>
          </a:p>
        </p:txBody>
      </p:sp>
      <p:sp>
        <p:nvSpPr>
          <p:cNvPr id="22" name="Прямоугольник с двумя учесеченными противолежащими углами 21">
            <a:extLst>
              <a:ext uri="{FF2B5EF4-FFF2-40B4-BE49-F238E27FC236}">
                <a16:creationId xmlns:a16="http://schemas.microsoft.com/office/drawing/2014/main" id="{C0BDD918-C523-85DA-E4EE-1309ADD1F936}"/>
              </a:ext>
            </a:extLst>
          </p:cNvPr>
          <p:cNvSpPr/>
          <p:nvPr/>
        </p:nvSpPr>
        <p:spPr>
          <a:xfrm>
            <a:off x="7340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Кирилл Двойник</a:t>
            </a:r>
          </a:p>
        </p:txBody>
      </p:sp>
      <p:sp>
        <p:nvSpPr>
          <p:cNvPr id="14" name="Прямоугольник с одним усеченным углом 13">
            <a:extLst>
              <a:ext uri="{FF2B5EF4-FFF2-40B4-BE49-F238E27FC236}">
                <a16:creationId xmlns:a16="http://schemas.microsoft.com/office/drawing/2014/main" id="{820946FA-1EEC-A584-2AA0-2D6CA2606D3E}"/>
              </a:ext>
            </a:extLst>
          </p:cNvPr>
          <p:cNvSpPr/>
          <p:nvPr/>
        </p:nvSpPr>
        <p:spPr>
          <a:xfrm>
            <a:off x="7340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45CAE250-DBB1-9BFA-27FB-954552F49E5D}"/>
              </a:ext>
            </a:extLst>
          </p:cNvPr>
          <p:cNvSpPr/>
          <p:nvPr/>
        </p:nvSpPr>
        <p:spPr>
          <a:xfrm>
            <a:off x="51390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2937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5F75D9-2AE8-476E-3BFF-E3DD59A60081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133103" y="1522006"/>
            <a:ext cx="1536171" cy="1440161"/>
          </a:xfrm>
        </p:spPr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767E99FD-70C0-A2B6-EA8E-C07EBA0B37E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5333174" y="1522006"/>
            <a:ext cx="1536171" cy="1440161"/>
          </a:xfrm>
        </p:spPr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D6C4749F-7C67-9CD8-7C7C-023BB23DC622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7519176" y="1522006"/>
            <a:ext cx="1536171" cy="1440161"/>
          </a:xfrm>
        </p:spPr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/>
              <a:t>КОМАНДА «</a:t>
            </a:r>
            <a:r>
              <a:rPr lang="en-US" dirty="0"/>
              <a:t>CADAI</a:t>
            </a:r>
            <a:r>
              <a:rPr lang="ru-RU" dirty="0"/>
              <a:t>»</a:t>
            </a:r>
            <a:endParaRPr lang="ru-RU" dirty="0">
              <a:latin typeface="+mn-lt"/>
            </a:endParaRP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14568" y="4264316"/>
            <a:ext cx="1843581" cy="1576498"/>
          </a:xfrm>
        </p:spPr>
        <p:txBody>
          <a:bodyPr/>
          <a:lstStyle/>
          <a:p>
            <a:r>
              <a:rPr lang="ru-RU" dirty="0"/>
              <a:t>Капитан, Разработчик ИНС</a:t>
            </a:r>
          </a:p>
          <a:p>
            <a:r>
              <a:rPr lang="en-US" dirty="0"/>
              <a:t>@demisvdovin</a:t>
            </a:r>
            <a:endParaRPr lang="ru-RU" dirty="0"/>
          </a:p>
          <a:p>
            <a:r>
              <a:rPr lang="ru-RU" dirty="0"/>
              <a:t>+79161385876</a:t>
            </a:r>
          </a:p>
          <a:p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0DF70EE-E30A-9927-9407-11A722DC79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91192" y="4264316"/>
            <a:ext cx="1843581" cy="1576498"/>
          </a:xfrm>
        </p:spPr>
        <p:txBody>
          <a:bodyPr/>
          <a:lstStyle/>
          <a:p>
            <a:r>
              <a:rPr lang="ru-RU" dirty="0"/>
              <a:t>Разработчик ИНС</a:t>
            </a:r>
          </a:p>
          <a:p>
            <a:r>
              <a:rPr lang="en-US" dirty="0"/>
              <a:t>@MamaAnarchya</a:t>
            </a:r>
            <a:endParaRPr lang="ru-RU" dirty="0"/>
          </a:p>
          <a:p>
            <a:r>
              <a:rPr lang="ru-RU" dirty="0"/>
              <a:t>+79226268619</a:t>
            </a:r>
          </a:p>
          <a:p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7219F4-4A32-4712-0457-14090DB933B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66644" y="4264316"/>
            <a:ext cx="1843581" cy="1576498"/>
          </a:xfrm>
        </p:spPr>
        <p:txBody>
          <a:bodyPr/>
          <a:lstStyle/>
          <a:p>
            <a:r>
              <a:rPr lang="ru-RU" dirty="0" err="1"/>
              <a:t>Бакенд</a:t>
            </a:r>
            <a:r>
              <a:rPr lang="ru-RU" dirty="0"/>
              <a:t> разработчик</a:t>
            </a:r>
          </a:p>
          <a:p>
            <a:r>
              <a:rPr lang="en-US" dirty="0"/>
              <a:t>@kird_k</a:t>
            </a:r>
            <a:endParaRPr lang="ru-RU" dirty="0"/>
          </a:p>
          <a:p>
            <a:r>
              <a:rPr lang="ru-RU" dirty="0"/>
              <a:t>+79115882113</a:t>
            </a:r>
          </a:p>
        </p:txBody>
      </p:sp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/>
              <a:t>КОМАНДА «</a:t>
            </a:r>
            <a:r>
              <a:rPr lang="en-US" dirty="0"/>
              <a:t>CADAI</a:t>
            </a:r>
            <a:r>
              <a:rPr lang="ru-RU" dirty="0"/>
              <a:t>»</a:t>
            </a:r>
            <a:endParaRPr lang="ru-RU" dirty="0">
              <a:latin typeface="+mn-lt"/>
            </a:endParaRP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0513" y="1708397"/>
            <a:ext cx="4425822" cy="9342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Так как у всех членов команды похожая тематика будущей дипломной работы, мы решили объединиться и попробовать свои силы на практике. 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2469576" y="4905560"/>
            <a:ext cx="7318749" cy="105536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Основными трудностями было найти датасеты с разнообразным набором патологий, а также с хорошим качеством изображений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4"/>
            <a:ext cx="4945565" cy="10785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Данная задача ближе всего к теме дипломных работ членов команды</a:t>
            </a:r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2D779828-50AA-424E-9D75-E4AA39DF2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CC5C3-71A4-4EDD-A431-AD56DBD6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383375"/>
            <a:ext cx="9862734" cy="376138"/>
          </a:xfrm>
        </p:spPr>
        <p:txBody>
          <a:bodyPr/>
          <a:lstStyle/>
          <a:p>
            <a:r>
              <a:rPr lang="ru-RU" dirty="0"/>
              <a:t>КОМАНДА «</a:t>
            </a:r>
            <a:r>
              <a:rPr lang="en-US" dirty="0"/>
              <a:t>CADAI</a:t>
            </a:r>
            <a:r>
              <a:rPr lang="ru-RU" dirty="0"/>
              <a:t>»</a:t>
            </a:r>
            <a:endParaRPr lang="ru-RU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582B6-28AC-45F4-BD2D-467E652DBD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55267" y="1335379"/>
            <a:ext cx="5217359" cy="1021701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pPr marL="0" indent="0">
              <a:buNone/>
            </a:pPr>
            <a:r>
              <a:rPr lang="ru-RU" b="0" dirty="0">
                <a:solidFill>
                  <a:schemeClr val="bg1"/>
                </a:solidFill>
              </a:rPr>
              <a:t>ИНС для определения объекта на снимке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82DF7C-A3AD-43CF-A10D-0B36529054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55267" y="1722800"/>
            <a:ext cx="4790314" cy="642164"/>
          </a:xfrm>
        </p:spPr>
        <p:txBody>
          <a:bodyPr/>
          <a:lstStyle/>
          <a:p>
            <a:r>
              <a:rPr lang="ru-RU" dirty="0"/>
              <a:t>Основа - </a:t>
            </a:r>
            <a:r>
              <a:rPr lang="en-US" dirty="0" err="1"/>
              <a:t>resnet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58F12B-018B-418A-A49D-1D36B842AE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55267" y="2611824"/>
            <a:ext cx="4790314" cy="1776026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pPr marL="0" indent="0">
              <a:buNone/>
            </a:pPr>
            <a:r>
              <a:rPr lang="ru-RU" b="0" dirty="0">
                <a:solidFill>
                  <a:schemeClr val="accent2"/>
                </a:solidFill>
              </a:rPr>
              <a:t>Датасет для обучения</a:t>
            </a:r>
          </a:p>
          <a:p>
            <a:endParaRPr lang="ru-RU" b="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ru-RU" b="0" dirty="0">
              <a:solidFill>
                <a:schemeClr val="accent2"/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CEBFD9-BA50-4FE2-AEDF-186C2F4D3D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55267" y="2991360"/>
            <a:ext cx="4790314" cy="1510790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Abdomen and Pelvis CT Collection - </a:t>
            </a:r>
            <a:r>
              <a:rPr lang="en-US" sz="1600" dirty="0" err="1"/>
              <a:t>PhantomX</a:t>
            </a:r>
            <a:endParaRPr lang="en-US" sz="1600" dirty="0"/>
          </a:p>
          <a:p>
            <a:r>
              <a:rPr lang="en-US" sz="1600" dirty="0"/>
              <a:t>Brain Stroke CT Dataset</a:t>
            </a:r>
            <a:endParaRPr lang="ru-RU" sz="1600" dirty="0"/>
          </a:p>
          <a:p>
            <a:r>
              <a:rPr lang="en-US" sz="1600" dirty="0"/>
              <a:t>Bone Break Classification Image Dataset</a:t>
            </a:r>
            <a:endParaRPr lang="ru-RU" sz="1600" dirty="0"/>
          </a:p>
          <a:p>
            <a:r>
              <a:rPr lang="en-US" sz="1600" dirty="0"/>
              <a:t>Chest X-Ray Images (Pneumonia)</a:t>
            </a:r>
            <a:endParaRPr lang="ru-RU" sz="1600" dirty="0"/>
          </a:p>
          <a:p>
            <a:r>
              <a:rPr lang="en-US" sz="1600" dirty="0" err="1"/>
              <a:t>COVIDx</a:t>
            </a:r>
            <a:r>
              <a:rPr lang="en-US" sz="1600" dirty="0"/>
              <a:t> CT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b="1" dirty="0"/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209F3F-564B-674C-BDC2-98BD8FEA7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9" y="3704856"/>
            <a:ext cx="3978707" cy="28340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B13072-45FF-1E21-C78C-D6AFE152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19" y="819607"/>
            <a:ext cx="3978707" cy="276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8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FE723-A5AD-5181-62A1-8A80D7211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24B3D6C-6615-565C-3B33-298FD380A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8FF51-CD69-3CAA-AB85-E3768B0E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383375"/>
            <a:ext cx="9862734" cy="376138"/>
          </a:xfrm>
        </p:spPr>
        <p:txBody>
          <a:bodyPr/>
          <a:lstStyle/>
          <a:p>
            <a:r>
              <a:rPr lang="ru-RU" dirty="0"/>
              <a:t>КОМАНДА «</a:t>
            </a:r>
            <a:r>
              <a:rPr lang="en-US" dirty="0"/>
              <a:t>CADAI</a:t>
            </a:r>
            <a:r>
              <a:rPr lang="ru-RU" dirty="0"/>
              <a:t>»</a:t>
            </a:r>
            <a:endParaRPr lang="ru-RU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DD7A10-5A6A-6480-B1F0-FE3FE24269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55267" y="1343263"/>
            <a:ext cx="4790314" cy="1021701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pPr marL="0" indent="0">
              <a:buNone/>
            </a:pPr>
            <a:r>
              <a:rPr lang="ru-RU" b="0" dirty="0">
                <a:solidFill>
                  <a:schemeClr val="bg1"/>
                </a:solidFill>
              </a:rPr>
              <a:t>ИНС для определения наличия патологий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60951B-9A2D-C606-E48D-9857E7A746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55267" y="1983580"/>
            <a:ext cx="4790314" cy="642164"/>
          </a:xfrm>
        </p:spPr>
        <p:txBody>
          <a:bodyPr/>
          <a:lstStyle/>
          <a:p>
            <a:r>
              <a:rPr lang="ru-RU" dirty="0"/>
              <a:t>Основа - </a:t>
            </a:r>
            <a:r>
              <a:rPr lang="en-US" dirty="0"/>
              <a:t>densenet121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60ECC3-A743-EF37-3B22-F6F2FD8779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55267" y="2437863"/>
            <a:ext cx="4790314" cy="1021701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r>
              <a:rPr lang="ru-RU" b="0" dirty="0">
                <a:solidFill>
                  <a:schemeClr val="accent2"/>
                </a:solidFill>
              </a:rPr>
              <a:t>Датасет для обучения</a:t>
            </a:r>
          </a:p>
          <a:p>
            <a:endParaRPr lang="ru-RU" b="0" dirty="0">
              <a:solidFill>
                <a:schemeClr val="accent2"/>
              </a:solidFill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79525A4-E72F-AEE2-9E26-F9B0A2B6E1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55267" y="2817399"/>
            <a:ext cx="4790314" cy="3904083"/>
          </a:xfrm>
        </p:spPr>
        <p:txBody>
          <a:bodyPr>
            <a:normAutofit/>
          </a:bodyPr>
          <a:lstStyle/>
          <a:p>
            <a:r>
              <a:rPr lang="ru-RU" dirty="0" err="1"/>
              <a:t>Instruction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MosMedData</a:t>
            </a:r>
            <a:r>
              <a:rPr lang="ru-RU" dirty="0"/>
              <a:t> КТ грудной полости с наличием и отсутствием признаков перелома ребер тип III</a:t>
            </a:r>
          </a:p>
          <a:p>
            <a:r>
              <a:rPr lang="en-US" dirty="0" err="1"/>
              <a:t>nstruction</a:t>
            </a:r>
            <a:r>
              <a:rPr lang="en-US" dirty="0"/>
              <a:t> on access to MosMedData </a:t>
            </a:r>
            <a:r>
              <a:rPr lang="ru-RU" dirty="0"/>
              <a:t>КТ с признаками лимфаденопатии тип </a:t>
            </a:r>
            <a:r>
              <a:rPr lang="en-US" dirty="0"/>
              <a:t>III</a:t>
            </a:r>
            <a:endParaRPr lang="ru-RU" dirty="0"/>
          </a:p>
          <a:p>
            <a:r>
              <a:rPr lang="ru-RU" dirty="0" err="1"/>
              <a:t>Instruction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MosMedData</a:t>
            </a:r>
            <a:r>
              <a:rPr lang="ru-RU" dirty="0"/>
              <a:t> РГ грудной полости с наличием и отсутствием признаков пневмонии тип III</a:t>
            </a:r>
          </a:p>
          <a:p>
            <a:r>
              <a:rPr lang="en-US" dirty="0"/>
              <a:t>Instruction on access to MosMedData </a:t>
            </a:r>
            <a:r>
              <a:rPr lang="ru-RU" dirty="0"/>
              <a:t>КТ с признаками коронавирусной инфекции (</a:t>
            </a:r>
            <a:r>
              <a:rPr lang="en-US" dirty="0"/>
              <a:t>COVID-19) </a:t>
            </a:r>
            <a:r>
              <a:rPr lang="ru-RU" dirty="0"/>
              <a:t>тип </a:t>
            </a:r>
            <a:r>
              <a:rPr lang="en-US" dirty="0"/>
              <a:t>I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36102C-A850-7BD9-5D3C-0B02586B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996948"/>
            <a:ext cx="4921748" cy="267335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B6DD2B1-C95F-82CD-C304-AA13D44D8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75" y="3908796"/>
            <a:ext cx="4938259" cy="273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2D779828-50AA-424E-9D75-E4AA39DF2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CC5C3-71A4-4EDD-A431-AD56DBD6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383375"/>
            <a:ext cx="9862734" cy="376138"/>
          </a:xfrm>
        </p:spPr>
        <p:txBody>
          <a:bodyPr/>
          <a:lstStyle/>
          <a:p>
            <a:r>
              <a:rPr lang="ru-RU" dirty="0"/>
              <a:t>КОМАНДА «</a:t>
            </a:r>
            <a:r>
              <a:rPr lang="en-US" dirty="0"/>
              <a:t>CADAI</a:t>
            </a:r>
            <a:r>
              <a:rPr lang="ru-RU" dirty="0"/>
              <a:t>»</a:t>
            </a:r>
            <a:endParaRPr lang="ru-RU" dirty="0">
              <a:latin typeface="+mn-l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0582B6-28AC-45F4-BD2D-467E652DBD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55267" y="1343263"/>
            <a:ext cx="4790314" cy="1021701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pPr marL="0" indent="0">
              <a:buNone/>
            </a:pPr>
            <a:r>
              <a:rPr lang="ru-RU" b="0" dirty="0">
                <a:solidFill>
                  <a:schemeClr val="bg1"/>
                </a:solidFill>
              </a:rPr>
              <a:t>ИНС определения патологий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82DF7C-A3AD-43CF-A10D-0B36529054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55267" y="1722800"/>
            <a:ext cx="4790314" cy="642164"/>
          </a:xfrm>
        </p:spPr>
        <p:txBody>
          <a:bodyPr/>
          <a:lstStyle/>
          <a:p>
            <a:r>
              <a:rPr lang="ru-RU" dirty="0"/>
              <a:t>Основа - </a:t>
            </a:r>
            <a:r>
              <a:rPr lang="en-US" dirty="0"/>
              <a:t>densenet121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58F12B-018B-418A-A49D-1D36B842AE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55267" y="2611824"/>
            <a:ext cx="4790314" cy="1021701"/>
          </a:xfrm>
          <a:prstGeom prst="roundRect">
            <a:avLst>
              <a:gd name="adj" fmla="val 0"/>
            </a:avLst>
          </a:prstGeom>
          <a:noFill/>
        </p:spPr>
        <p:txBody>
          <a:bodyPr/>
          <a:lstStyle/>
          <a:p>
            <a:pPr marL="0" indent="0">
              <a:buNone/>
            </a:pPr>
            <a:r>
              <a:rPr lang="ru-RU" b="0" dirty="0">
                <a:solidFill>
                  <a:schemeClr val="accent2"/>
                </a:solidFill>
              </a:rPr>
              <a:t>Датасет для обучения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7CEBFD9-BA50-4FE2-AEDF-186C2F4D3D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55267" y="2991361"/>
            <a:ext cx="4790314" cy="642164"/>
          </a:xfrm>
        </p:spPr>
        <p:txBody>
          <a:bodyPr/>
          <a:lstStyle/>
          <a:p>
            <a:r>
              <a:rPr lang="en-U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COVIDx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CT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8573BF6-DA3E-FD88-BCC1-C5199F211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5" y="1060985"/>
            <a:ext cx="4532501" cy="27195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84FA3AA-73FC-F40B-1688-C87070B1F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6" y="3876264"/>
            <a:ext cx="4532500" cy="27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8F87EA2D-692C-1FC1-0EF5-9E52407FCF37}"/>
              </a:ext>
            </a:extLst>
          </p:cNvPr>
          <p:cNvSpPr txBox="1">
            <a:spLocks/>
          </p:cNvSpPr>
          <p:nvPr/>
        </p:nvSpPr>
        <p:spPr>
          <a:xfrm>
            <a:off x="1630679" y="3015494"/>
            <a:ext cx="8930641" cy="827011"/>
          </a:xfrm>
          <a:prstGeom prst="rect">
            <a:avLst/>
          </a:prstGeom>
        </p:spPr>
        <p:txBody>
          <a:bodyPr/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pPr algn="ctr"/>
            <a:r>
              <a:rPr lang="ru-RU" sz="54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64352630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ЛЦТ_2025_Шаблон_презентации</Template>
  <TotalTime>334</TotalTime>
  <Words>362</Words>
  <Application>Microsoft Office PowerPoint</Application>
  <PresentationFormat>Широкоэкранный</PresentationFormat>
  <Paragraphs>66</Paragraphs>
  <Slides>8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Wingdings</vt:lpstr>
      <vt:lpstr>Для Академия инноваторов 16_9</vt:lpstr>
      <vt:lpstr>Команда CADAI</vt:lpstr>
      <vt:lpstr>КОМАНДА «CADAI»</vt:lpstr>
      <vt:lpstr>КОМАНДА «CADAI»</vt:lpstr>
      <vt:lpstr>КОМАНДА «CADAI»</vt:lpstr>
      <vt:lpstr>КОМАНДА «CADAI»</vt:lpstr>
      <vt:lpstr>КОМАНДА «CADAI»</vt:lpstr>
      <vt:lpstr>КОМАНДА «CADAI»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Вдовин</dc:creator>
  <cp:lastModifiedBy>Денис Вдовин</cp:lastModifiedBy>
  <cp:revision>27</cp:revision>
  <dcterms:created xsi:type="dcterms:W3CDTF">2025-10-01T11:50:00Z</dcterms:created>
  <dcterms:modified xsi:type="dcterms:W3CDTF">2025-10-02T17:56:12Z</dcterms:modified>
</cp:coreProperties>
</file>