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C0D-945B-2115-6865-6990881B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19ED-E13C-9FE8-07F5-26DE9AEF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C8A7-EB31-BFC0-7E4D-A3032B9F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D825-1EAE-35C9-A420-7CD9E562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FC82-254A-7082-D26A-453512E8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A971-B9F6-6D10-AD17-FA11C10C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3E2F-34E0-3A4B-23D7-6BF4FCD3F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A792-6FAA-BF24-5EBC-C7AB84D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F3CB-B04C-D547-9943-A1FA7D8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F388-24EA-0F61-D5CF-703A775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E52C7-79EB-BAB7-37B4-D0DBB9C88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F8F6-1EDA-DEA1-77C9-0BEC4A04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7FF8-CA69-1E8E-B510-C3B6F97F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7FAC-9D3F-B815-B34B-EF2B6444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418C-1A41-DC6D-8C1A-B45A1074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A475-39F9-6C02-4A23-FDD3E7D4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1B83-F337-09C4-CABB-F62EDE3D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4F18-0B40-3E00-AF9E-AAEE02E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D511-588E-4B81-ED88-B2924307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ED1-6DCE-850E-63B3-716D8D9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3A9-A098-EDCB-A4CC-43BEF713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DFC7C-DB4D-1EE2-3AF1-F437C6E0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D4EB-49FB-173A-A634-29928356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8821-C02B-661B-F10B-F15BBD13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CC3-3E11-77A2-1A59-67983CBB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D927-B5A8-2699-F5BC-5F26C6DC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D1CC-0C30-225C-9A7C-1B25EC945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95A8-91DF-1886-1E6C-014D4B412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9741-825B-953B-14FB-E424D01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E13B-6345-09FE-0AD0-76FF03A2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2F6F-FE0F-C987-2209-5B2C7A1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1240-C239-71E6-0A54-A53A7E3B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FE37-217C-7F9B-0BE8-D41689AE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E2A3-411B-CFF9-3AB3-96AF4EFD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EAFE8-6192-7812-966D-9C322DA3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55178-B37C-1523-6FF0-2E8D41AE2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3F220-E14A-0DA8-DD04-4B5129A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E2941-3E29-8500-ECF2-222D8F0F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64123-023C-0C7B-E4F8-AB93029E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6D3A-DE71-382F-A27A-6E9A1D0C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56AAA-240F-2D92-374B-AED7429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4432-7C66-16C6-678E-423371A7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3BF58-26FA-9062-ADC8-E31830D7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F02EC-2AC9-92D5-94BB-AB6D419A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4B67D-DCB9-58F2-3820-C496ABB7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0032-407A-4314-2479-77E553C2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E079-2E61-66EC-C56F-DECD5310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297E-80A4-14D4-0D92-C0D6A58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9291-58E0-7773-9910-A189F86AF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B6C-810D-4489-B84C-315F48A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6799-C517-46A7-1376-4ABF8F59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8E7D-2276-34D4-0BF5-64562FBF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0C47-5B22-B18B-356F-1151C8C4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10E8B-A78C-AEF7-58DB-88A591687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5338-1C62-8030-6AB5-A83F4B89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7AF2-6A5C-1D19-0D03-E9D60A10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E92CD-5693-E909-B640-69CFD4D7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113D-3DD4-E353-36C1-690BC758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C77F2-17CC-64C5-F20C-DE240C89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5983-B799-F0C2-DF4C-CBA965F2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10D4-C205-8DA5-4A1A-F882D9FA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78E-09E3-2240-A12D-3B2E2103FB9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4340-F5D6-780A-91A2-E087E7ECA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7F8B-E51B-156B-7D41-304FE823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2290-D81A-CC48-9698-CC54A4B2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711-8EED-E2A2-F100-70341F0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B5B8-B8B0-0A83-B0AB-5C5095A4D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Haochen</a:t>
            </a:r>
            <a:r>
              <a:rPr lang="en-US" dirty="0"/>
              <a:t> Yang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0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D51-4B27-916A-DFAA-4482A078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FC23-65BA-867D-BC2E-0F45E79D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simulated </a:t>
            </a:r>
            <a:r>
              <a:rPr lang="en-US" dirty="0" err="1"/>
              <a:t>VaR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4A2BF4-4185-60C7-9C12-88B8DBF0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4285"/>
              </p:ext>
            </p:extLst>
          </p:nvPr>
        </p:nvGraphicFramePr>
        <p:xfrm>
          <a:off x="3044247" y="2648746"/>
          <a:ext cx="6408512" cy="3348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256">
                  <a:extLst>
                    <a:ext uri="{9D8B030D-6E8A-4147-A177-3AD203B41FA5}">
                      <a16:colId xmlns:a16="http://schemas.microsoft.com/office/drawing/2014/main" val="1911523063"/>
                    </a:ext>
                  </a:extLst>
                </a:gridCol>
                <a:gridCol w="3204256">
                  <a:extLst>
                    <a:ext uri="{9D8B030D-6E8A-4147-A177-3AD203B41FA5}">
                      <a16:colId xmlns:a16="http://schemas.microsoft.com/office/drawing/2014/main" val="2647987665"/>
                    </a:ext>
                  </a:extLst>
                </a:gridCol>
              </a:tblGrid>
              <a:tr h="66965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VaR in Dollar Amount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001626"/>
                  </a:ext>
                </a:extLst>
              </a:tr>
              <a:tr h="66965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Portfolio A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16525.829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853603"/>
                  </a:ext>
                </a:extLst>
              </a:tr>
              <a:tr h="66965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Portfolio B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10757.91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792694"/>
                  </a:ext>
                </a:extLst>
              </a:tr>
              <a:tr h="66965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Portfolio C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21981.393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797743"/>
                  </a:ext>
                </a:extLst>
              </a:tr>
              <a:tr h="66965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Portfolio Total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47618.778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4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7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0C87-E8C3-2E20-ABA1-F7DD3CA7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42C95-061E-EDBB-7CAB-CAA0E3AEE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Classic Brownian Motion: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deviation: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𝑠𝑖𝑔𝑚𝑎</m:t>
                      </m:r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42C95-061E-EDBB-7CAB-CAA0E3AE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F857-0134-E656-B48B-9E00DC5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AF08-55BF-6A13-4DDF-4FFEE7D7A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Arithmetic Return System: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 +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deviation: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𝑠𝑖𝑔𝑚𝑎</m:t>
                      </m:r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AF08-55BF-6A13-4DDF-4FFEE7D7A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562-E5BE-6D68-1F40-B1A30D80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897C-6874-DEB0-C58B-8372F5B6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Geometric Brownian Motion: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𝑠𝑖𝑔𝑚𝑎</m:t>
                                  </m:r>
                                </m:e>
                                <m:sup>
                                  <m: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deviation:</a:t>
                </a:r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𝑠𝑖𝑔𝑚𝑎</m:t>
                                      </m:r>
                                    </m:e>
                                    <m:sup>
                                      <m: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𝑠𝑖𝑔𝑚𝑎</m:t>
                                      </m:r>
                                    </m:e>
                                    <m:sup>
                                      <m:r>
                                        <a:rPr lang="en-US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ctrlP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897C-6874-DEB0-C58B-8372F5B6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874B-ACC6-4C29-56FA-AA52AAFF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924B-C21D-4C28-CE30-4337CDB9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Pt-1 = 1, std(rt) = 0.5, and simulated for 1000 times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25C72-B5DA-604C-DD7F-75286564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94299"/>
              </p:ext>
            </p:extLst>
          </p:nvPr>
        </p:nvGraphicFramePr>
        <p:xfrm>
          <a:off x="838200" y="2434440"/>
          <a:ext cx="10515600" cy="3742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322">
                  <a:extLst>
                    <a:ext uri="{9D8B030D-6E8A-4147-A177-3AD203B41FA5}">
                      <a16:colId xmlns:a16="http://schemas.microsoft.com/office/drawing/2014/main" val="741999159"/>
                    </a:ext>
                  </a:extLst>
                </a:gridCol>
                <a:gridCol w="2216322">
                  <a:extLst>
                    <a:ext uri="{9D8B030D-6E8A-4147-A177-3AD203B41FA5}">
                      <a16:colId xmlns:a16="http://schemas.microsoft.com/office/drawing/2014/main" val="2078945259"/>
                    </a:ext>
                  </a:extLst>
                </a:gridCol>
                <a:gridCol w="2027652">
                  <a:extLst>
                    <a:ext uri="{9D8B030D-6E8A-4147-A177-3AD203B41FA5}">
                      <a16:colId xmlns:a16="http://schemas.microsoft.com/office/drawing/2014/main" val="757332831"/>
                    </a:ext>
                  </a:extLst>
                </a:gridCol>
                <a:gridCol w="2027652">
                  <a:extLst>
                    <a:ext uri="{9D8B030D-6E8A-4147-A177-3AD203B41FA5}">
                      <a16:colId xmlns:a16="http://schemas.microsoft.com/office/drawing/2014/main" val="1149152919"/>
                    </a:ext>
                  </a:extLst>
                </a:gridCol>
                <a:gridCol w="2027652">
                  <a:extLst>
                    <a:ext uri="{9D8B030D-6E8A-4147-A177-3AD203B41FA5}">
                      <a16:colId xmlns:a16="http://schemas.microsoft.com/office/drawing/2014/main" val="1339345857"/>
                    </a:ext>
                  </a:extLst>
                </a:gridCol>
              </a:tblGrid>
              <a:tr h="62375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Mean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Standard deviation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62171"/>
                  </a:ext>
                </a:extLst>
              </a:tr>
              <a:tr h="623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Expected Mean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Simulated Mean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Expected Std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Simulated Std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4112883"/>
                  </a:ext>
                </a:extLst>
              </a:tr>
              <a:tr h="623754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Classical Brownian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1.0000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1.0138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0.5000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0.5150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0217082"/>
                  </a:ext>
                </a:extLst>
              </a:tr>
              <a:tr h="623754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Arithmetic Return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1.0000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0.9901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0.5000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0.4796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469638"/>
                  </a:ext>
                </a:extLst>
              </a:tr>
              <a:tr h="12475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Geometric Brownian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1.1331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1.1058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0.6039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0.6049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08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5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EBCB-6CBA-F9CD-7422-9F94C4C7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1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DA9BFCCD-FB01-05E0-C0AF-D042B6EF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138" y="643466"/>
            <a:ext cx="3731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A294-D59A-D3CD-FD6D-A5D0A63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B0D716-F9B4-DF7B-38ED-82C905543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5952"/>
              </p:ext>
            </p:extLst>
          </p:nvPr>
        </p:nvGraphicFramePr>
        <p:xfrm>
          <a:off x="985838" y="1977071"/>
          <a:ext cx="10367962" cy="4052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3981">
                  <a:extLst>
                    <a:ext uri="{9D8B030D-6E8A-4147-A177-3AD203B41FA5}">
                      <a16:colId xmlns:a16="http://schemas.microsoft.com/office/drawing/2014/main" val="552837007"/>
                    </a:ext>
                  </a:extLst>
                </a:gridCol>
                <a:gridCol w="5183981">
                  <a:extLst>
                    <a:ext uri="{9D8B030D-6E8A-4147-A177-3AD203B41FA5}">
                      <a16:colId xmlns:a16="http://schemas.microsoft.com/office/drawing/2014/main" val="1963358516"/>
                    </a:ext>
                  </a:extLst>
                </a:gridCol>
              </a:tblGrid>
              <a:tr h="66488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Method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 in Percentage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0874574"/>
                  </a:ext>
                </a:extLst>
              </a:tr>
              <a:tr h="66488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Normal Distribution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5.2412%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445490"/>
                  </a:ext>
                </a:extLst>
              </a:tr>
              <a:tr h="727844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Norma Distribution with EW Variance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3.0177%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709036"/>
                  </a:ext>
                </a:extLst>
              </a:tr>
              <a:tr h="66488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MLE fitted T- Distribution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4.5809%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2338508"/>
                  </a:ext>
                </a:extLst>
              </a:tr>
              <a:tr h="66488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AR(1)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5.7664%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2793679"/>
                  </a:ext>
                </a:extLst>
              </a:tr>
              <a:tr h="66488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Historical Simulation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3.9484%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88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13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A73-3A0F-E1D3-7A3E-046E15E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30748-8DB2-2445-6A76-7EF50909E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50132"/>
              </p:ext>
            </p:extLst>
          </p:nvPr>
        </p:nvGraphicFramePr>
        <p:xfrm>
          <a:off x="947552" y="1821317"/>
          <a:ext cx="10296896" cy="4151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448">
                  <a:extLst>
                    <a:ext uri="{9D8B030D-6E8A-4147-A177-3AD203B41FA5}">
                      <a16:colId xmlns:a16="http://schemas.microsoft.com/office/drawing/2014/main" val="1455561753"/>
                    </a:ext>
                  </a:extLst>
                </a:gridCol>
                <a:gridCol w="5148448">
                  <a:extLst>
                    <a:ext uri="{9D8B030D-6E8A-4147-A177-3AD203B41FA5}">
                      <a16:colId xmlns:a16="http://schemas.microsoft.com/office/drawing/2014/main" val="292212736"/>
                    </a:ext>
                  </a:extLst>
                </a:gridCol>
              </a:tblGrid>
              <a:tr h="681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Method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 in Dollar Amount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2510220"/>
                  </a:ext>
                </a:extLst>
              </a:tr>
              <a:tr h="681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Normal Distribution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14.8418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703364"/>
                  </a:ext>
                </a:extLst>
              </a:tr>
              <a:tr h="745756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Norma Distribution with EW Variance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8.1918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51866"/>
                  </a:ext>
                </a:extLst>
              </a:tr>
              <a:tr h="681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MLE fitted T- Distribution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12.8671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1587062"/>
                  </a:ext>
                </a:extLst>
              </a:tr>
              <a:tr h="681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AR(1)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16.4126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910556"/>
                  </a:ext>
                </a:extLst>
              </a:tr>
              <a:tr h="681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Historical Simulation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10.9754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31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2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4A54-2406-CA8A-B181-FC605B95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0A86-5035-07AF-88C8-6253206A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normal </a:t>
            </a:r>
            <a:r>
              <a:rPr lang="en-US" dirty="0" err="1"/>
              <a:t>VaR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5CBDE2-7DD0-3980-DD36-0DCCA576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02149"/>
              </p:ext>
            </p:extLst>
          </p:nvPr>
        </p:nvGraphicFramePr>
        <p:xfrm>
          <a:off x="2887662" y="2700337"/>
          <a:ext cx="6416676" cy="3191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8338">
                  <a:extLst>
                    <a:ext uri="{9D8B030D-6E8A-4147-A177-3AD203B41FA5}">
                      <a16:colId xmlns:a16="http://schemas.microsoft.com/office/drawing/2014/main" val="4021114742"/>
                    </a:ext>
                  </a:extLst>
                </a:gridCol>
                <a:gridCol w="3208338">
                  <a:extLst>
                    <a:ext uri="{9D8B030D-6E8A-4147-A177-3AD203B41FA5}">
                      <a16:colId xmlns:a16="http://schemas.microsoft.com/office/drawing/2014/main" val="3197236063"/>
                    </a:ext>
                  </a:extLst>
                </a:gridCol>
              </a:tblGrid>
              <a:tr h="638334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VaR in Dollar Amount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286724"/>
                  </a:ext>
                </a:extLst>
              </a:tr>
              <a:tr h="638334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Portfolio A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15426.968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40002"/>
                  </a:ext>
                </a:extLst>
              </a:tr>
              <a:tr h="638334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Portfolio B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8082.572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859232"/>
                  </a:ext>
                </a:extLst>
              </a:tr>
              <a:tr h="638334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Portfolio C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18163.292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737964"/>
                  </a:ext>
                </a:extLst>
              </a:tr>
              <a:tr h="638334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Portfolio Total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38941.376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41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3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245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Week 4 Assignment</vt:lpstr>
      <vt:lpstr>Problem 1</vt:lpstr>
      <vt:lpstr>Problem 1 </vt:lpstr>
      <vt:lpstr>Problem 1</vt:lpstr>
      <vt:lpstr>Problem 1</vt:lpstr>
      <vt:lpstr>Problem 1</vt:lpstr>
      <vt:lpstr>Problem 2</vt:lpstr>
      <vt:lpstr>Problem 2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Assignment</dc:title>
  <dc:creator>Haochen Yang</dc:creator>
  <cp:lastModifiedBy>Haochen Yang</cp:lastModifiedBy>
  <cp:revision>3</cp:revision>
  <dcterms:created xsi:type="dcterms:W3CDTF">2023-10-03T20:11:48Z</dcterms:created>
  <dcterms:modified xsi:type="dcterms:W3CDTF">2023-10-03T21:03:07Z</dcterms:modified>
</cp:coreProperties>
</file>