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4" r:id="rId20"/>
    <p:sldId id="265" r:id="rId21"/>
    <p:sldId id="266" r:id="rId22"/>
    <p:sldId id="26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67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4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5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93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70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7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9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63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B3FD4DB-8DE1-4F28-8C82-65567858D580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0DF41C5-B520-4F77-AF6B-020FE4C090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29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A58893-0BAF-49E1-A32C-157A5FFAF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 «Декоратор»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D30793A-3040-4405-BC32-CF6FC5179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9CA75C5-F154-40F3-986C-CB4E599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1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2963A4F1-7BCB-45B3-A5A7-062D3002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b="0" i="0" dirty="0" smtClean="0">
                <a:solidFill>
                  <a:srgbClr val="202122"/>
                </a:solidFill>
                <a:effectLst/>
              </a:rPr>
              <a:t>Определяем исходный компонент, реализующий определенную базовую функциональность.</a:t>
            </a:r>
          </a:p>
          <a:p>
            <a:r>
              <a:rPr lang="ru-RU" dirty="0" smtClean="0">
                <a:solidFill>
                  <a:srgbClr val="202122"/>
                </a:solidFill>
              </a:rPr>
              <a:t>Функциональность может быть нулевой.</a:t>
            </a:r>
            <a:endParaRPr lang="en-US" b="0" i="0" dirty="0">
              <a:solidFill>
                <a:srgbClr val="202122"/>
              </a:solidFill>
              <a:effectLst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24B1A662-1EAA-4966-A101-71745294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8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9CA75C5-F154-40F3-986C-CB4E599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2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2963A4F1-7BCB-45B3-A5A7-062D3002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 smtClean="0">
                <a:solidFill>
                  <a:srgbClr val="202122"/>
                </a:solidFill>
              </a:rPr>
              <a:t>Определяем декораторы (дочерние классы от </a:t>
            </a:r>
            <a:r>
              <a:rPr lang="en-US" dirty="0" err="1" smtClean="0">
                <a:solidFill>
                  <a:srgbClr val="202122"/>
                </a:solidFill>
              </a:rPr>
              <a:t>IDecorator</a:t>
            </a:r>
            <a:r>
              <a:rPr lang="ru-RU" dirty="0" smtClean="0">
                <a:solidFill>
                  <a:srgbClr val="202122"/>
                </a:solidFill>
              </a:rPr>
              <a:t>) и реализуем в них дополнительную функциональность для компонента.</a:t>
            </a:r>
            <a:endParaRPr lang="en-US" b="0" i="0" dirty="0">
              <a:solidFill>
                <a:srgbClr val="202122"/>
              </a:solidFill>
              <a:effectLst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24B1A662-1EAA-4966-A101-71745294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9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9CA75C5-F154-40F3-986C-CB4E599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3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2963A4F1-7BCB-45B3-A5A7-062D3002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b="0" i="0" dirty="0" smtClean="0">
                <a:solidFill>
                  <a:srgbClr val="202122"/>
                </a:solidFill>
                <a:effectLst/>
              </a:rPr>
              <a:t>Используем дополнительну</a:t>
            </a:r>
            <a:r>
              <a:rPr lang="ru-RU" dirty="0" smtClean="0">
                <a:solidFill>
                  <a:srgbClr val="202122"/>
                </a:solidFill>
              </a:rPr>
              <a:t>ю реализацию через декораторы по мере необходимости.</a:t>
            </a:r>
            <a:endParaRPr lang="en-US" b="0" i="0" dirty="0">
              <a:solidFill>
                <a:srgbClr val="202122"/>
              </a:solidFill>
              <a:effectLst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24B1A662-1EAA-4966-A101-71745294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СТруктура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Структура. Общая</a:t>
            </a:r>
            <a:endParaRPr lang="ru-RU" dirty="0"/>
          </a:p>
        </p:txBody>
      </p:sp>
      <p:pic>
        <p:nvPicPr>
          <p:cNvPr id="1031" name="Picture 7" descr="C:\Users\User\AppData\Local\Microsoft\Windows\INetCache\IE\UOP3EOHQ\400px-Decorator_UML_class_diagram.svg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79700"/>
            <a:ext cx="3810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Структура. Компонент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982567"/>
            <a:ext cx="4270375" cy="2413690"/>
          </a:xfrm>
        </p:spPr>
      </p:pic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3137303"/>
            <a:ext cx="4271963" cy="2104219"/>
          </a:xfrm>
        </p:spPr>
      </p:pic>
    </p:spTree>
    <p:extLst>
      <p:ext uri="{BB962C8B-B14F-4D97-AF65-F5344CB8AC3E}">
        <p14:creationId xmlns:p14="http://schemas.microsoft.com/office/powerpoint/2010/main" val="7098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Структура. Декоратор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94" y="2638425"/>
            <a:ext cx="7511013" cy="3101975"/>
          </a:xfrm>
        </p:spPr>
      </p:pic>
    </p:spTree>
    <p:extLst>
      <p:ext uri="{BB962C8B-B14F-4D97-AF65-F5344CB8AC3E}">
        <p14:creationId xmlns:p14="http://schemas.microsoft.com/office/powerpoint/2010/main" val="35643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Структура. Декоратор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62" y="2638425"/>
            <a:ext cx="6415276" cy="3101975"/>
          </a:xfrm>
        </p:spPr>
      </p:pic>
    </p:spTree>
    <p:extLst>
      <p:ext uri="{BB962C8B-B14F-4D97-AF65-F5344CB8AC3E}">
        <p14:creationId xmlns:p14="http://schemas.microsoft.com/office/powerpoint/2010/main" val="11299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3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802E7923-B17C-4C6E-9395-05B9881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использования. Внешнее представление. 1</a:t>
            </a:r>
            <a:endParaRPr lang="ru-RU" dirty="0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xmlns="" id="{B1FC8934-3443-4D21-816A-1B82E3439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816" y="2638425"/>
            <a:ext cx="4024368" cy="3101975"/>
          </a:xfrm>
        </p:spPr>
      </p:pic>
    </p:spTree>
    <p:extLst>
      <p:ext uri="{BB962C8B-B14F-4D97-AF65-F5344CB8AC3E}">
        <p14:creationId xmlns:p14="http://schemas.microsoft.com/office/powerpoint/2010/main" val="20503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EA6CA9-109C-42E4-879F-C27817E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3A9983E-F379-44FD-812B-7BF16FF1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Декоратор (англ. </a:t>
            </a:r>
            <a:r>
              <a:rPr lang="en-US" sz="2000" dirty="0"/>
              <a:t>decorator/wrapper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– структурный язык проектирования, предназначенный для динамического подключения дополнительного поведения к объекту.</a:t>
            </a:r>
          </a:p>
          <a:p>
            <a:r>
              <a:rPr lang="ru-RU" sz="2000" dirty="0"/>
              <a:t>Данный шаблон предоставляет гибкую альтернативу практике создания подклассов с целью расширения функциональности.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2439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802E7923-B17C-4C6E-9395-05B9881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использования. Внешнее </a:t>
            </a:r>
            <a:r>
              <a:rPr lang="ru-RU" dirty="0" smtClean="0"/>
              <a:t>представление. 2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42C7AC81-BAF3-486A-90FB-970BA5500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816" y="2638425"/>
            <a:ext cx="4024368" cy="3101975"/>
          </a:xfrm>
        </p:spPr>
      </p:pic>
    </p:spTree>
    <p:extLst>
      <p:ext uri="{BB962C8B-B14F-4D97-AF65-F5344CB8AC3E}">
        <p14:creationId xmlns:p14="http://schemas.microsoft.com/office/powerpoint/2010/main" val="39648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802E7923-B17C-4C6E-9395-05B9881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использования. Внешнее </a:t>
            </a:r>
            <a:r>
              <a:rPr lang="ru-RU" dirty="0" smtClean="0"/>
              <a:t>представление. 3</a:t>
            </a:r>
            <a:endParaRPr lang="ru-RU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37B8F06B-5EFF-4727-8C1E-57C8C1926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816" y="2638425"/>
            <a:ext cx="4024368" cy="3101975"/>
          </a:xfrm>
        </p:spPr>
      </p:pic>
    </p:spTree>
    <p:extLst>
      <p:ext uri="{BB962C8B-B14F-4D97-AF65-F5344CB8AC3E}">
        <p14:creationId xmlns:p14="http://schemas.microsoft.com/office/powerpoint/2010/main" val="12880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802E7923-B17C-4C6E-9395-05B9881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использования. Внешнее </a:t>
            </a:r>
            <a:r>
              <a:rPr lang="ru-RU" dirty="0" smtClean="0"/>
              <a:t>представление. 4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D38111C0-C8F0-43AC-ADE0-D03140846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179" y="2638425"/>
            <a:ext cx="3847642" cy="3101975"/>
          </a:xfrm>
        </p:spPr>
      </p:pic>
    </p:spTree>
    <p:extLst>
      <p:ext uri="{BB962C8B-B14F-4D97-AF65-F5344CB8AC3E}">
        <p14:creationId xmlns:p14="http://schemas.microsoft.com/office/powerpoint/2010/main" val="35588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использования. внутреннее представление. </a:t>
            </a:r>
            <a:r>
              <a:rPr lang="ru-RU" dirty="0"/>
              <a:t>1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99" y="2638425"/>
            <a:ext cx="4039202" cy="3101975"/>
          </a:xfrm>
        </p:spPr>
      </p:pic>
    </p:spTree>
    <p:extLst>
      <p:ext uri="{BB962C8B-B14F-4D97-AF65-F5344CB8AC3E}">
        <p14:creationId xmlns:p14="http://schemas.microsoft.com/office/powerpoint/2010/main" val="36306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E659F33F-FEB9-43BC-AF71-9CC905C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23A4B27-B680-46D6-B82B-A6213174C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B12D70-BFF5-4EEA-9731-0A6CCB0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Решаемая Задача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67955A4-30FC-4C08-88A3-E04939CC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Объект, который предполагается использовать, выполняет основные функции. Однако может потребоваться добавить к нему некоторую дополнительную функциональность, которая будет выполняться до, после или даже вместо основной функциональности объекта.</a:t>
            </a: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713D4439-F9DC-46A0-AC1C-C32EF8B6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8197A0-9BD0-40D5-A1F6-E2F99482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81901F8-C6FF-40C7-B0B5-96CFCD5D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Декоратор предусматривает расширение функциональности объекта без определения подклассов.</a:t>
            </a:r>
            <a:endParaRPr lang="ru-RU" sz="2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EB18E76-73EC-4DF3-A3C3-F7A0895E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6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0BFD0FFA-7836-4353-97CC-4A28B185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решения проблемы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7668A478-B9CB-496F-B467-0690F4208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8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9CA75C5-F154-40F3-986C-CB4E599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2963A4F1-7BCB-45B3-A5A7-062D3002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b="0" i="0" dirty="0">
                <a:solidFill>
                  <a:srgbClr val="202122"/>
                </a:solidFill>
                <a:effectLst/>
              </a:rPr>
              <a:t>Класс </a:t>
            </a:r>
            <a:r>
              <a:rPr lang="en-US" b="0" dirty="0" err="1" smtClean="0">
                <a:solidFill>
                  <a:srgbClr val="202122"/>
                </a:solidFill>
                <a:effectLst/>
              </a:rPr>
              <a:t>Concrete</a:t>
            </a:r>
            <a:r>
              <a:rPr lang="en-US" dirty="0" err="1" smtClean="0">
                <a:solidFill>
                  <a:srgbClr val="202122"/>
                </a:solidFill>
              </a:rPr>
              <a:t>Component</a:t>
            </a:r>
            <a:r>
              <a:rPr lang="en-US" b="0" i="1" dirty="0" smtClean="0">
                <a:solidFill>
                  <a:srgbClr val="202122"/>
                </a:solidFill>
                <a:effectLst/>
              </a:rPr>
              <a:t> </a:t>
            </a:r>
            <a:r>
              <a:rPr lang="en-US" b="0" i="1" dirty="0">
                <a:solidFill>
                  <a:srgbClr val="202122"/>
                </a:solidFill>
                <a:effectLst/>
                <a:latin typeface="Corbel" pitchFamily="34" charset="0"/>
              </a:rPr>
              <a:t>-</a:t>
            </a:r>
            <a:r>
              <a:rPr lang="en-US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класс, в который с помощью шаблона «Декоратор» добавляется новая функциональность.</a:t>
            </a: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ru-RU" dirty="0"/>
              <a:t>Данный класс может как наследоваться от интерфейса </a:t>
            </a:r>
            <a:r>
              <a:rPr lang="en-US" dirty="0" err="1"/>
              <a:t>IComponent</a:t>
            </a:r>
            <a:r>
              <a:rPr lang="ru-RU" dirty="0">
                <a:latin typeface="Corbel" pitchFamily="34" charset="0"/>
              </a:rPr>
              <a:t>,</a:t>
            </a:r>
            <a:r>
              <a:rPr lang="ru-RU" dirty="0"/>
              <a:t> так и быть полностью самостоятельным.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24B1A662-1EAA-4966-A101-71745294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9CA75C5-F154-40F3-986C-CB4E599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2963A4F1-7BCB-45B3-A5A7-062D3002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b="0" i="0" dirty="0">
                <a:solidFill>
                  <a:srgbClr val="202122"/>
                </a:solidFill>
                <a:effectLst/>
              </a:rPr>
              <a:t>Интерфейс 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IDecorator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b="0" i="1" dirty="0">
                <a:solidFill>
                  <a:srgbClr val="202122"/>
                </a:solidFill>
                <a:effectLst/>
              </a:rPr>
              <a:t>-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интерфейс, обязывающий </a:t>
            </a:r>
            <a:r>
              <a:rPr lang="ru-RU" dirty="0">
                <a:solidFill>
                  <a:srgbClr val="202122"/>
                </a:solidFill>
              </a:rPr>
              <a:t>реализовать</a:t>
            </a:r>
            <a:r>
              <a:rPr lang="ru-RU" b="0" i="0" dirty="0">
                <a:solidFill>
                  <a:srgbClr val="202122"/>
                </a:solidFill>
                <a:effectLst/>
              </a:rPr>
              <a:t> новую функциональность для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ConcreteComponent</a:t>
            </a:r>
            <a:r>
              <a:rPr lang="ru-RU" b="0" i="0" dirty="0" smtClean="0">
                <a:solidFill>
                  <a:srgbClr val="202122"/>
                </a:solidFill>
                <a:effectLst/>
              </a:rPr>
              <a:t>.</a:t>
            </a:r>
            <a:endParaRPr lang="en-US" b="0" i="0" dirty="0" smtClean="0">
              <a:solidFill>
                <a:srgbClr val="202122"/>
              </a:solidFill>
              <a:effectLst/>
            </a:endParaRPr>
          </a:p>
          <a:p>
            <a:endParaRPr lang="en-US" b="0" i="0" dirty="0">
              <a:solidFill>
                <a:srgbClr val="202122"/>
              </a:solidFill>
              <a:effectLst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24B1A662-1EAA-4966-A101-71745294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9CA75C5-F154-40F3-986C-CB4E599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2963A4F1-7BCB-45B3-A5A7-062D3002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b="0" i="0" dirty="0" smtClean="0">
                <a:solidFill>
                  <a:srgbClr val="202122"/>
                </a:solidFill>
                <a:effectLst/>
              </a:rPr>
              <a:t>Класс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b="0" i="0" dirty="0" err="1" smtClean="0">
                <a:solidFill>
                  <a:srgbClr val="202122"/>
                </a:solidFill>
                <a:effectLst/>
              </a:rPr>
              <a:t>ConcreteDecorator</a:t>
            </a:r>
            <a:r>
              <a:rPr lang="en-US" b="0" i="0" dirty="0" smtClean="0">
                <a:solidFill>
                  <a:srgbClr val="202122"/>
                </a:solidFill>
                <a:effectLst/>
              </a:rPr>
              <a:t> </a:t>
            </a:r>
            <a:r>
              <a:rPr lang="en-US" b="0" i="1" dirty="0" smtClean="0">
                <a:solidFill>
                  <a:srgbClr val="202122"/>
                </a:solidFill>
                <a:effectLst/>
              </a:rPr>
              <a:t>-</a:t>
            </a:r>
            <a:r>
              <a:rPr lang="ru-RU" b="0" i="1" dirty="0" smtClean="0">
                <a:solidFill>
                  <a:srgbClr val="202122"/>
                </a:solidFill>
                <a:effectLst/>
              </a:rPr>
              <a:t> </a:t>
            </a:r>
            <a:r>
              <a:rPr lang="ru-RU" b="0" dirty="0" smtClean="0">
                <a:solidFill>
                  <a:srgbClr val="202122"/>
                </a:solidFill>
                <a:effectLst/>
              </a:rPr>
              <a:t>класс</a:t>
            </a:r>
            <a:r>
              <a:rPr lang="ru-RU" b="0" i="0" dirty="0" smtClean="0">
                <a:solidFill>
                  <a:srgbClr val="202122"/>
                </a:solidFill>
                <a:effectLst/>
              </a:rPr>
              <a:t>, </a:t>
            </a:r>
            <a:r>
              <a:rPr lang="ru-RU" dirty="0" smtClean="0">
                <a:solidFill>
                  <a:srgbClr val="202122"/>
                </a:solidFill>
              </a:rPr>
              <a:t>реализующий </a:t>
            </a:r>
            <a:r>
              <a:rPr lang="ru-RU" b="0" i="0" dirty="0" smtClean="0">
                <a:solidFill>
                  <a:srgbClr val="202122"/>
                </a:solidFill>
                <a:effectLst/>
              </a:rPr>
              <a:t>новую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функциональность для </a:t>
            </a:r>
            <a:r>
              <a:rPr lang="en-US" b="0" i="0" dirty="0" err="1" smtClean="0">
                <a:solidFill>
                  <a:srgbClr val="202122"/>
                </a:solidFill>
                <a:effectLst/>
              </a:rPr>
              <a:t>ConcreteComponent</a:t>
            </a:r>
            <a:r>
              <a:rPr lang="ru-RU" b="0" i="0" dirty="0" smtClean="0">
                <a:solidFill>
                  <a:srgbClr val="202122"/>
                </a:solidFill>
                <a:effectLst/>
              </a:rPr>
              <a:t>. Наследуется от </a:t>
            </a:r>
            <a:r>
              <a:rPr lang="en-US" b="0" i="0" dirty="0" err="1" smtClean="0">
                <a:solidFill>
                  <a:srgbClr val="202122"/>
                </a:solidFill>
                <a:effectLst/>
              </a:rPr>
              <a:t>IDecorator</a:t>
            </a:r>
            <a:r>
              <a:rPr lang="en-US" dirty="0">
                <a:solidFill>
                  <a:srgbClr val="202122"/>
                </a:solidFill>
              </a:rPr>
              <a:t>.</a:t>
            </a:r>
            <a:endParaRPr lang="en-US" b="0" i="0" dirty="0" smtClean="0">
              <a:solidFill>
                <a:srgbClr val="202122"/>
              </a:solidFill>
              <a:effectLst/>
            </a:endParaRPr>
          </a:p>
          <a:p>
            <a:endParaRPr lang="en-US" b="0" i="0" dirty="0">
              <a:solidFill>
                <a:srgbClr val="202122"/>
              </a:solidFill>
              <a:effectLst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24B1A662-1EAA-4966-A101-71745294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1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95</TotalTime>
  <Words>193</Words>
  <Application>Microsoft Office PowerPoint</Application>
  <PresentationFormat>Произвольный</PresentationFormat>
  <Paragraphs>35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Посылка</vt:lpstr>
      <vt:lpstr>Шаблон «Декоратор»</vt:lpstr>
      <vt:lpstr>Определение</vt:lpstr>
      <vt:lpstr>Характеристики</vt:lpstr>
      <vt:lpstr>Решаемая Задача</vt:lpstr>
      <vt:lpstr>Способ решения</vt:lpstr>
      <vt:lpstr>Способ решения проблемы</vt:lpstr>
      <vt:lpstr>Участники</vt:lpstr>
      <vt:lpstr>Участники</vt:lpstr>
      <vt:lpstr>Участники</vt:lpstr>
      <vt:lpstr>Реализация. 1</vt:lpstr>
      <vt:lpstr>Реализация. 2</vt:lpstr>
      <vt:lpstr>Реализация. 3</vt:lpstr>
      <vt:lpstr>СТруктура</vt:lpstr>
      <vt:lpstr>Структура. Общая</vt:lpstr>
      <vt:lpstr>Структура. Компонент</vt:lpstr>
      <vt:lpstr>Структура. Декоратор</vt:lpstr>
      <vt:lpstr>Структура. Декоратор</vt:lpstr>
      <vt:lpstr>Пример использования</vt:lpstr>
      <vt:lpstr>Пример использования. Внешнее представление. 1</vt:lpstr>
      <vt:lpstr>Пример использования. Внешнее представление. 2</vt:lpstr>
      <vt:lpstr>Пример использования. Внешнее представление. 3</vt:lpstr>
      <vt:lpstr>Пример использования. Внешнее представление. 4</vt:lpstr>
      <vt:lpstr>Пример использования. внутреннее представление.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«Декоратор»</dc:title>
  <dc:creator>Александр Банковский</dc:creator>
  <cp:lastModifiedBy>User</cp:lastModifiedBy>
  <cp:revision>70</cp:revision>
  <dcterms:created xsi:type="dcterms:W3CDTF">2024-02-20T02:55:51Z</dcterms:created>
  <dcterms:modified xsi:type="dcterms:W3CDTF">2024-02-20T05:49:42Z</dcterms:modified>
</cp:coreProperties>
</file>