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59" r:id="rId5"/>
    <p:sldId id="260" r:id="rId6"/>
    <p:sldId id="273" r:id="rId7"/>
    <p:sldId id="274" r:id="rId8"/>
    <p:sldId id="275" r:id="rId9"/>
    <p:sldId id="276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8" r:id="rId19"/>
    <p:sldId id="269" r:id="rId20"/>
    <p:sldId id="270" r:id="rId21"/>
    <p:sldId id="279" r:id="rId22"/>
    <p:sldId id="277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47DAAB8-F489-4990-BDC5-4079E9F0595A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18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61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0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0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47DAAB8-F489-4990-BDC5-4079E9F0595A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4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97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98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15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7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59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47DAAB8-F489-4990-BDC5-4079E9F0595A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655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47DAAB8-F489-4990-BDC5-4079E9F0595A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3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76651-C9A3-4D57-AC01-CDABA9991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Транслятор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796903-0735-4007-82BF-0B20F8A96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453462"/>
            <a:ext cx="9070848" cy="457201"/>
          </a:xfrm>
        </p:spPr>
        <p:txBody>
          <a:bodyPr/>
          <a:lstStyle/>
          <a:p>
            <a:r>
              <a:rPr lang="ru-RU" dirty="0"/>
              <a:t>С блок-схемы на </a:t>
            </a:r>
            <a:r>
              <a:rPr lang="en-US" dirty="0"/>
              <a:t>python</a:t>
            </a:r>
            <a:r>
              <a:rPr lang="ru-RU" dirty="0"/>
              <a:t> </a:t>
            </a:r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137F8-7AA4-40C1-8A33-D4299863446C}"/>
              </a:ext>
            </a:extLst>
          </p:cNvPr>
          <p:cNvSpPr txBox="1"/>
          <p:nvPr/>
        </p:nvSpPr>
        <p:spPr>
          <a:xfrm>
            <a:off x="8997801" y="4633664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Работу выполнили: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040A7-2BE0-4E7C-BA0D-6868363C2404}"/>
              </a:ext>
            </a:extLst>
          </p:cNvPr>
          <p:cNvSpPr txBox="1"/>
          <p:nvPr/>
        </p:nvSpPr>
        <p:spPr>
          <a:xfrm>
            <a:off x="9132311" y="4910663"/>
            <a:ext cx="149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200" dirty="0"/>
              <a:t>Банковский А. С.</a:t>
            </a:r>
          </a:p>
          <a:p>
            <a:pPr algn="r"/>
            <a:r>
              <a:rPr lang="ru-RU" sz="1200" dirty="0"/>
              <a:t>Артём</a:t>
            </a:r>
          </a:p>
        </p:txBody>
      </p:sp>
    </p:spTree>
    <p:extLst>
      <p:ext uri="{BB962C8B-B14F-4D97-AF65-F5344CB8AC3E}">
        <p14:creationId xmlns:p14="http://schemas.microsoft.com/office/powerpoint/2010/main" val="97385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DF9A571-F9CB-410F-9877-CB070088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Синтактический анализатор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C571B2-D883-475C-AC67-E73E6559E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07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23E0E61-6D06-4D5C-8A4C-CB2E1159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F9299C3-2B19-472A-8EEE-E63C71FB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38490"/>
            <a:ext cx="6069106" cy="2227729"/>
          </a:xfrm>
        </p:spPr>
        <p:txBody>
          <a:bodyPr/>
          <a:lstStyle/>
          <a:p>
            <a:pPr marL="0" indent="0">
              <a:buNone/>
            </a:pPr>
            <a:r>
              <a:rPr lang="ru-RU" i="0" dirty="0">
                <a:effectLst/>
              </a:rPr>
              <a:t>* Парсер (</a:t>
            </a:r>
            <a:r>
              <a:rPr lang="ru-RU" i="0" strike="noStrike" dirty="0">
                <a:effectLst/>
                <a:hlinkClick r:id="rId2" tooltip="Англий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i="0" dirty="0">
                <a:effectLst/>
              </a:rPr>
              <a:t> </a:t>
            </a:r>
            <a:r>
              <a:rPr lang="ru-RU" i="1" dirty="0" err="1">
                <a:effectLst/>
              </a:rPr>
              <a:t>parser</a:t>
            </a:r>
            <a:r>
              <a:rPr lang="ru-RU" i="0" dirty="0">
                <a:effectLst/>
              </a:rPr>
              <a:t>; от </a:t>
            </a:r>
            <a:r>
              <a:rPr lang="ru-RU" i="1" dirty="0" err="1">
                <a:effectLst/>
              </a:rPr>
              <a:t>parse</a:t>
            </a:r>
            <a:r>
              <a:rPr lang="ru-RU" i="0" dirty="0">
                <a:effectLst/>
              </a:rPr>
              <a:t> — анализ, разбор), или синтаксический анализатор, — часть программы, преобразующей входные данные (как правило, текст) в некий </a:t>
            </a:r>
            <a:r>
              <a:rPr lang="ru-RU" i="0" strike="noStrike" dirty="0">
                <a:effectLst/>
              </a:rPr>
              <a:t>структурированный формат</a:t>
            </a:r>
            <a:r>
              <a:rPr lang="ru-RU" i="0" dirty="0">
                <a:effectLst/>
              </a:rPr>
              <a:t>, нужный для задач последующего их (данных) анализа и использования.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B5889-9487-49F5-97A9-12EBFCD2AC93}"/>
              </a:ext>
            </a:extLst>
          </p:cNvPr>
          <p:cNvSpPr txBox="1"/>
          <p:nvPr/>
        </p:nvSpPr>
        <p:spPr>
          <a:xfrm>
            <a:off x="1066800" y="6030740"/>
            <a:ext cx="50097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* - информация взята с русской википедии (электронный источник)</a:t>
            </a:r>
          </a:p>
        </p:txBody>
      </p:sp>
    </p:spTree>
    <p:extLst>
      <p:ext uri="{BB962C8B-B14F-4D97-AF65-F5344CB8AC3E}">
        <p14:creationId xmlns:p14="http://schemas.microsoft.com/office/powerpoint/2010/main" val="199043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4CBA3-42A4-44DE-A38B-D1BB2535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использовать?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80163F-97FC-44D3-BDDA-B6EA76C04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576631"/>
            <a:ext cx="3953435" cy="24794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Парсер часто используют для проверки определённого синтаксиса на ошибки.</a:t>
            </a:r>
          </a:p>
          <a:p>
            <a:pPr marL="0" indent="0">
              <a:buNone/>
            </a:pPr>
            <a:r>
              <a:rPr lang="ru-RU" dirty="0"/>
              <a:t>В нашем проекте он используется для проверки корректности синтаксиса кода из блок-схем.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2CA0C8-1DB2-456C-9D4C-12AC3AE1E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0"/>
          <a:stretch/>
        </p:blipFill>
        <p:spPr bwMode="auto">
          <a:xfrm>
            <a:off x="6096000" y="2245296"/>
            <a:ext cx="5350870" cy="291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0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60B3A-F3BA-4BF3-B643-10524BB3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71E47-1EB8-4D27-A8E9-0682AB434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64224"/>
            <a:ext cx="4894729" cy="164412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Реализовать парсер можно с помощью различных структур.</a:t>
            </a:r>
          </a:p>
          <a:p>
            <a:pPr marL="0" indent="0">
              <a:buNone/>
            </a:pPr>
            <a:r>
              <a:rPr lang="ru-RU" dirty="0"/>
              <a:t>Наиболее часто встречаемая из них – абстрактное синтактическое дерево (далее АСД)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F27B21A-2883-475C-ACB6-C3AEB71FA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047" y="1281112"/>
            <a:ext cx="3810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64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32B02-01F0-42AB-BEFB-9D75D11F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Шаги выполнения парсера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0C316F-E37E-49C2-8E30-20AAA2E0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221505" cy="171584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Код из блок-схемы проходит 2 этапа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3186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332F8-4CE1-45D3-961C-104B92EE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1. Первичный анализ блок-схемы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878AD-85D9-4D3F-8509-6FCCE9CB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4648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Самым первым шагом должны быть легко анализируемые проблемы, возникающие в начале выполнения </a:t>
            </a:r>
            <a:r>
              <a:rPr lang="ru-RU" dirty="0" err="1"/>
              <a:t>парсинга</a:t>
            </a:r>
            <a:r>
              <a:rPr lang="ru-RU" dirty="0"/>
              <a:t> - проверка блок-схемы.</a:t>
            </a:r>
          </a:p>
          <a:p>
            <a:pPr marL="0" indent="0">
              <a:buNone/>
            </a:pPr>
            <a:r>
              <a:rPr lang="ru-RU" dirty="0"/>
              <a:t>В ходе этого шага, алгоритм может подметить серьёзные ошибки (далее без </a:t>
            </a:r>
            <a:r>
              <a:rPr lang="en-US" dirty="0"/>
              <a:t>‘</a:t>
            </a:r>
            <a:r>
              <a:rPr lang="ru-RU" dirty="0"/>
              <a:t>серьёзные</a:t>
            </a:r>
            <a:r>
              <a:rPr lang="en-US" dirty="0"/>
              <a:t>’</a:t>
            </a:r>
            <a:r>
              <a:rPr lang="ru-RU" dirty="0"/>
              <a:t>) и не очень – предупреждения.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C7B1B-3317-4376-854B-9C9143F6AFEA}"/>
              </a:ext>
            </a:extLst>
          </p:cNvPr>
          <p:cNvSpPr txBox="1"/>
          <p:nvPr/>
        </p:nvSpPr>
        <p:spPr>
          <a:xfrm>
            <a:off x="1066800" y="3998258"/>
            <a:ext cx="2841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 ошибок можно выделить лишь отсутствие соединения между блоками в схеме: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E5BD7D-5974-4D18-86B9-C710E00C6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775" y="3870026"/>
            <a:ext cx="4934639" cy="173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5E945-47DE-4E6D-B7D6-1AE53ADBCAA0}"/>
              </a:ext>
            </a:extLst>
          </p:cNvPr>
          <p:cNvSpPr txBox="1"/>
          <p:nvPr/>
        </p:nvSpPr>
        <p:spPr>
          <a:xfrm>
            <a:off x="5909353" y="5603818"/>
            <a:ext cx="4389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Пример не соединения блоков в редакторе блок-схемы</a:t>
            </a:r>
          </a:p>
        </p:txBody>
      </p:sp>
    </p:spTree>
    <p:extLst>
      <p:ext uri="{BB962C8B-B14F-4D97-AF65-F5344CB8AC3E}">
        <p14:creationId xmlns:p14="http://schemas.microsoft.com/office/powerpoint/2010/main" val="358125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332F8-4CE1-45D3-961C-104B92EE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1. Первичный анализ блок-схемы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C7B1B-3317-4376-854B-9C9143F6AFEA}"/>
              </a:ext>
            </a:extLst>
          </p:cNvPr>
          <p:cNvSpPr txBox="1"/>
          <p:nvPr/>
        </p:nvSpPr>
        <p:spPr>
          <a:xfrm>
            <a:off x="1066800" y="3429000"/>
            <a:ext cx="284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 предупреждений  пустоты блока: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5E945-47DE-4E6D-B7D6-1AE53ADBCAA0}"/>
              </a:ext>
            </a:extLst>
          </p:cNvPr>
          <p:cNvSpPr txBox="1"/>
          <p:nvPr/>
        </p:nvSpPr>
        <p:spPr>
          <a:xfrm>
            <a:off x="6335237" y="4403413"/>
            <a:ext cx="4389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Пример пустоты блока в редакторе блок-схемы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70EA2E-8DF7-4D8E-BF62-8FEFF4EB9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22042"/>
            <a:ext cx="486795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4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967F1-C92B-4BAD-9C4A-69BFBDCD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2. </a:t>
            </a:r>
            <a:r>
              <a:rPr lang="ru-RU" dirty="0"/>
              <a:t>Синтаксический анализ</a:t>
            </a:r>
            <a:br>
              <a:rPr lang="ru-RU" dirty="0"/>
            </a:br>
            <a:r>
              <a:rPr lang="ru-RU" dirty="0"/>
              <a:t>всего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255B3F-BD92-43BA-847A-C57D1065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Синтаксический анализ разбивается на 2 простых этапа: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Разделение списка лексем на «ветки.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Синтаксический разбор каждой ветки.</a:t>
            </a:r>
          </a:p>
        </p:txBody>
      </p:sp>
    </p:spTree>
    <p:extLst>
      <p:ext uri="{BB962C8B-B14F-4D97-AF65-F5344CB8AC3E}">
        <p14:creationId xmlns:p14="http://schemas.microsoft.com/office/powerpoint/2010/main" val="1475249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0968A-1480-49E2-86D3-597F49CF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2.1. Разбор всего кода на части - «ветки»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E16845-DD7F-411E-A493-EAA2E6CB0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этап делит весь код на отдельные части – «ветки».</a:t>
            </a:r>
          </a:p>
          <a:p>
            <a:pPr marL="0" indent="0">
              <a:buNone/>
            </a:pPr>
            <a:r>
              <a:rPr lang="ru-RU" dirty="0"/>
              <a:t>Разделителем на этом шаге служит синтаксический разделитель – </a:t>
            </a:r>
            <a:r>
              <a:rPr lang="en-US" dirty="0"/>
              <a:t>‘.’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368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BC419-40C9-4E87-9909-9EA717ED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2.2. Разбор ветки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275D0-35A4-4A21-8340-4653837C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Разбор ветки работает по принципу калькулятора, использующего 2 стека: операнды и операторы.</a:t>
            </a:r>
          </a:p>
          <a:p>
            <a:pPr marL="0" indent="0">
              <a:buNone/>
            </a:pPr>
            <a:r>
              <a:rPr lang="ru-RU" dirty="0"/>
              <a:t>Операнды это все переменные.</a:t>
            </a:r>
          </a:p>
          <a:p>
            <a:pPr marL="0" indent="0">
              <a:buNone/>
            </a:pPr>
            <a:r>
              <a:rPr lang="ru-RU" dirty="0"/>
              <a:t>Операторы – всё остальное (не считая неидентифицированные лексемы).</a:t>
            </a:r>
          </a:p>
        </p:txBody>
      </p:sp>
    </p:spTree>
    <p:extLst>
      <p:ext uri="{BB962C8B-B14F-4D97-AF65-F5344CB8AC3E}">
        <p14:creationId xmlns:p14="http://schemas.microsoft.com/office/powerpoint/2010/main" val="265984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75BA5-ED65-45B7-A893-3ED132FA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Framework</a:t>
            </a:r>
            <a:br>
              <a:rPr lang="ru-RU" dirty="0"/>
            </a:br>
            <a:r>
              <a:rPr lang="ru-RU" dirty="0"/>
              <a:t>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259A84-B350-4C4D-ACB0-BE1FFB74A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056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9CB9-EE51-4440-9B94-6C9E138B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разбора ветки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D8291-A047-4AA4-9141-275DFDBCA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596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Ветка: </a:t>
            </a:r>
            <a:r>
              <a:rPr lang="en-US" dirty="0"/>
              <a:t>[ (‘</a:t>
            </a:r>
            <a:r>
              <a:rPr lang="ru-RU" dirty="0"/>
              <a:t>пер</a:t>
            </a:r>
            <a:r>
              <a:rPr lang="en-US" dirty="0"/>
              <a:t>’, </a:t>
            </a:r>
            <a:r>
              <a:rPr lang="ru-RU" dirty="0"/>
              <a:t>Переменная), (</a:t>
            </a:r>
            <a:r>
              <a:rPr lang="en-US" dirty="0"/>
              <a:t>‘</a:t>
            </a:r>
            <a:r>
              <a:rPr lang="ru-RU" dirty="0"/>
              <a:t>будет</a:t>
            </a:r>
            <a:r>
              <a:rPr lang="en-US" dirty="0"/>
              <a:t>’, </a:t>
            </a:r>
            <a:r>
              <a:rPr lang="ru-RU" dirty="0"/>
              <a:t>Присваивание</a:t>
            </a:r>
            <a:r>
              <a:rPr lang="en-US" dirty="0"/>
              <a:t>), (‘</a:t>
            </a:r>
            <a:r>
              <a:rPr lang="ru-RU" dirty="0"/>
              <a:t>2</a:t>
            </a:r>
            <a:r>
              <a:rPr lang="en-US" dirty="0"/>
              <a:t>’, </a:t>
            </a:r>
            <a:r>
              <a:rPr lang="ru-RU" dirty="0"/>
              <a:t>Число</a:t>
            </a:r>
            <a:r>
              <a:rPr lang="en-US" dirty="0"/>
              <a:t>) ]</a:t>
            </a: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AA52A7-C8F3-439A-BBD3-A87088F0DC3D}"/>
              </a:ext>
            </a:extLst>
          </p:cNvPr>
          <p:cNvSpPr/>
          <p:nvPr/>
        </p:nvSpPr>
        <p:spPr>
          <a:xfrm>
            <a:off x="3433483" y="2725271"/>
            <a:ext cx="1201270" cy="308385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46E40A-ADB7-45B8-AB4B-A9EF8EC6D21C}"/>
              </a:ext>
            </a:extLst>
          </p:cNvPr>
          <p:cNvSpPr/>
          <p:nvPr/>
        </p:nvSpPr>
        <p:spPr>
          <a:xfrm>
            <a:off x="7557249" y="2725271"/>
            <a:ext cx="1201270" cy="30838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11B5F40-BDCA-4F7F-BC38-E92B73A69381}"/>
              </a:ext>
            </a:extLst>
          </p:cNvPr>
          <p:cNvCxnSpPr>
            <a:cxnSpLocks/>
          </p:cNvCxnSpPr>
          <p:nvPr/>
        </p:nvCxnSpPr>
        <p:spPr>
          <a:xfrm flipV="1">
            <a:off x="3352800" y="2519082"/>
            <a:ext cx="0" cy="504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3E0779-8B49-4A91-BCF6-443BBDD714E4}"/>
              </a:ext>
            </a:extLst>
          </p:cNvPr>
          <p:cNvSpPr txBox="1"/>
          <p:nvPr/>
        </p:nvSpPr>
        <p:spPr>
          <a:xfrm>
            <a:off x="3718967" y="523701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993BF4-9BF9-4357-B507-CA4D55BC0433}"/>
              </a:ext>
            </a:extLst>
          </p:cNvPr>
          <p:cNvSpPr txBox="1"/>
          <p:nvPr/>
        </p:nvSpPr>
        <p:spPr>
          <a:xfrm>
            <a:off x="7473241" y="537505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присвоить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BD6EAC-B89C-45B5-BA3F-362C57713175}"/>
              </a:ext>
            </a:extLst>
          </p:cNvPr>
          <p:cNvSpPr txBox="1"/>
          <p:nvPr/>
        </p:nvSpPr>
        <p:spPr>
          <a:xfrm>
            <a:off x="3877664" y="4846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2A75ACF-FDE1-4164-B9E8-1D87AC43B63F}"/>
              </a:ext>
            </a:extLst>
          </p:cNvPr>
          <p:cNvCxnSpPr/>
          <p:nvPr/>
        </p:nvCxnSpPr>
        <p:spPr>
          <a:xfrm flipH="1">
            <a:off x="8956964" y="5559721"/>
            <a:ext cx="5507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C427684-6432-4676-AA9C-0DDD96ADE44E}"/>
              </a:ext>
            </a:extLst>
          </p:cNvPr>
          <p:cNvCxnSpPr/>
          <p:nvPr/>
        </p:nvCxnSpPr>
        <p:spPr>
          <a:xfrm flipH="1">
            <a:off x="5621482" y="3896591"/>
            <a:ext cx="342900" cy="467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D84FCF91-40F1-4296-A5CC-26CF05D00E03}"/>
              </a:ext>
            </a:extLst>
          </p:cNvPr>
          <p:cNvCxnSpPr>
            <a:cxnSpLocks/>
          </p:cNvCxnSpPr>
          <p:nvPr/>
        </p:nvCxnSpPr>
        <p:spPr>
          <a:xfrm>
            <a:off x="6227620" y="3896590"/>
            <a:ext cx="361745" cy="467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67C107A-D6BE-4C4F-A2AF-0AAF9E359B1D}"/>
              </a:ext>
            </a:extLst>
          </p:cNvPr>
          <p:cNvSpPr/>
          <p:nvPr/>
        </p:nvSpPr>
        <p:spPr>
          <a:xfrm>
            <a:off x="4634753" y="3667990"/>
            <a:ext cx="2922496" cy="15008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Пер: (</a:t>
            </a:r>
            <a:r>
              <a:rPr lang="en-US" dirty="0">
                <a:solidFill>
                  <a:schemeClr val="tx1"/>
                </a:solidFill>
              </a:rPr>
              <a:t>‘2’, </a:t>
            </a:r>
            <a:r>
              <a:rPr lang="ru-RU" dirty="0">
                <a:solidFill>
                  <a:schemeClr val="tx1"/>
                </a:solidFill>
              </a:rPr>
              <a:t>Число)</a:t>
            </a:r>
          </a:p>
        </p:txBody>
      </p:sp>
    </p:spTree>
    <p:extLst>
      <p:ext uri="{BB962C8B-B14F-4D97-AF65-F5344CB8AC3E}">
        <p14:creationId xmlns:p14="http://schemas.microsoft.com/office/powerpoint/2010/main" val="43606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225 -0.006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-0.00672 L 0.39154 -0.0067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16914 -0.2696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4" y="-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0.21797 -0.0606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98" y="-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12422 -0.1178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/>
      <p:bldP spid="15" grpId="1"/>
      <p:bldP spid="15" grpId="2"/>
      <p:bldP spid="22" grpId="0"/>
      <p:bldP spid="22" grpId="1"/>
      <p:bldP spid="22" grpId="2"/>
      <p:bldP spid="23" grpId="0"/>
      <p:bldP spid="23" grpId="1"/>
      <p:bldP spid="23" grpId="2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579A4-FD4C-43D8-A572-799576ED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21E19-0494-4C6E-8940-0EAEEAAA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376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818C9B9-7DEE-4277-8A0E-515A7A0A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Транслятор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A3E59F-913B-4979-A2C3-3509E4824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080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1EC4DD-18C8-4575-882F-9AD568EDF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Конец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5041055-C834-48BB-9362-E803BC4DC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389689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C66EE1A-70EA-45AF-838C-A3D08531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framework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CF85AB8-7C9B-43A8-99BC-8DC1039A8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88175"/>
            <a:ext cx="2796988" cy="935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Каркасом приложения является </a:t>
            </a:r>
            <a:r>
              <a:rPr lang="en-US" dirty="0"/>
              <a:t>Godot</a:t>
            </a:r>
            <a:r>
              <a:rPr lang="ru-RU" dirty="0"/>
              <a:t>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6C24DBF-7752-4399-B7B7-594E2A49F674}"/>
              </a:ext>
            </a:extLst>
          </p:cNvPr>
          <p:cNvSpPr txBox="1">
            <a:spLocks/>
          </p:cNvSpPr>
          <p:nvPr/>
        </p:nvSpPr>
        <p:spPr>
          <a:xfrm>
            <a:off x="1066800" y="3697942"/>
            <a:ext cx="3164541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dirty="0"/>
              <a:t>Godot –</a:t>
            </a:r>
            <a:r>
              <a:rPr lang="ru-RU" dirty="0"/>
              <a:t> современный  игровой движок, который позволяет сделать </a:t>
            </a:r>
            <a:r>
              <a:rPr lang="en-US" dirty="0"/>
              <a:t>GUI </a:t>
            </a:r>
            <a:r>
              <a:rPr lang="ru-RU" dirty="0"/>
              <a:t>для проекта.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422F683-400F-4941-B8DB-4FB62609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12" y="2093838"/>
            <a:ext cx="6606988" cy="267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15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1BDEC-ACB5-4BB4-B21D-EA46B1B0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</a:t>
            </a:r>
            <a:r>
              <a:rPr lang="en-US" dirty="0"/>
              <a:t>Godot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A1FAD6-3E0F-49C3-9AC6-436E22067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81518"/>
            <a:ext cx="5432612" cy="3697941"/>
          </a:xfrm>
        </p:spPr>
        <p:txBody>
          <a:bodyPr>
            <a:normAutofit/>
          </a:bodyPr>
          <a:lstStyle/>
          <a:p>
            <a:r>
              <a:rPr lang="ru-RU" dirty="0"/>
              <a:t>Легковесность</a:t>
            </a:r>
          </a:p>
          <a:p>
            <a:r>
              <a:rPr lang="ru-RU" dirty="0"/>
              <a:t>Портативность</a:t>
            </a:r>
          </a:p>
          <a:p>
            <a:r>
              <a:rPr lang="ru-RU" dirty="0"/>
              <a:t>Большая </a:t>
            </a:r>
            <a:r>
              <a:rPr lang="en-US" dirty="0"/>
              <a:t>‘</a:t>
            </a:r>
            <a:r>
              <a:rPr lang="ru-RU" dirty="0"/>
              <a:t>мощность</a:t>
            </a:r>
            <a:r>
              <a:rPr lang="en-US" dirty="0"/>
              <a:t>’</a:t>
            </a:r>
            <a:r>
              <a:rPr lang="ru-RU" dirty="0"/>
              <a:t> для своих </a:t>
            </a:r>
            <a:r>
              <a:rPr lang="en-US" dirty="0"/>
              <a:t>‘</a:t>
            </a:r>
            <a:r>
              <a:rPr lang="ru-RU" dirty="0"/>
              <a:t>габаритов</a:t>
            </a:r>
            <a:r>
              <a:rPr lang="en-US" dirty="0"/>
              <a:t>’</a:t>
            </a:r>
            <a:endParaRPr lang="ru-RU" dirty="0"/>
          </a:p>
          <a:p>
            <a:r>
              <a:rPr lang="en-US" dirty="0"/>
              <a:t>Python</a:t>
            </a:r>
            <a:r>
              <a:rPr lang="ru-RU" dirty="0"/>
              <a:t>-подобный язык программирования – </a:t>
            </a:r>
            <a:r>
              <a:rPr lang="en-US" dirty="0" err="1"/>
              <a:t>GDScript</a:t>
            </a:r>
            <a:r>
              <a:rPr lang="ru-RU" dirty="0"/>
              <a:t> (пример через слайд)</a:t>
            </a:r>
            <a:endParaRPr lang="en-US" dirty="0"/>
          </a:p>
          <a:p>
            <a:r>
              <a:rPr lang="ru-RU" dirty="0"/>
              <a:t>Встроенный редактор кода</a:t>
            </a:r>
          </a:p>
          <a:p>
            <a:r>
              <a:rPr lang="en-US" dirty="0"/>
              <a:t>Node-</a:t>
            </a:r>
            <a:r>
              <a:rPr lang="ru-RU" dirty="0"/>
              <a:t>подобная система элементов проекта </a:t>
            </a:r>
            <a:r>
              <a:rPr lang="en-US" dirty="0"/>
              <a:t>(</a:t>
            </a:r>
            <a:r>
              <a:rPr lang="ru-RU" dirty="0"/>
              <a:t>как в </a:t>
            </a:r>
            <a:r>
              <a:rPr lang="en-US" dirty="0"/>
              <a:t>Unity)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45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3F0F2-096F-4015-B22B-973F9166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7F27C4-6D64-4B4D-A640-932D48AC5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2330823"/>
            <a:ext cx="5943600" cy="4078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Отсутствие некоторых элементов процедурно модульного и объектно-ориентированного</a:t>
            </a:r>
            <a:r>
              <a:rPr lang="en-US" dirty="0"/>
              <a:t> </a:t>
            </a:r>
            <a:r>
              <a:rPr lang="ru-RU" dirty="0"/>
              <a:t>программирования:</a:t>
            </a:r>
          </a:p>
          <a:p>
            <a:r>
              <a:rPr lang="ru-RU" dirty="0"/>
              <a:t>Функции, как переменные</a:t>
            </a:r>
          </a:p>
          <a:p>
            <a:r>
              <a:rPr lang="ru-RU" dirty="0"/>
              <a:t>Абстрактные методы для своих классов</a:t>
            </a:r>
          </a:p>
          <a:p>
            <a:pPr marL="0" indent="0">
              <a:buNone/>
            </a:pPr>
            <a:r>
              <a:rPr lang="ru-RU" dirty="0"/>
              <a:t>Другое:</a:t>
            </a:r>
          </a:p>
          <a:p>
            <a:pPr>
              <a:buSzPct val="60000"/>
              <a:buFont typeface="Courier New" panose="02070309020205020404" pitchFamily="49" charset="0"/>
              <a:buChar char="o"/>
            </a:pPr>
            <a:r>
              <a:rPr lang="ru-RU" dirty="0"/>
              <a:t>Отсутствие поддержки вложенных типизированных коллекций (пример на следующем слайде)</a:t>
            </a:r>
          </a:p>
        </p:txBody>
      </p:sp>
    </p:spTree>
    <p:extLst>
      <p:ext uri="{BB962C8B-B14F-4D97-AF65-F5344CB8AC3E}">
        <p14:creationId xmlns:p14="http://schemas.microsoft.com/office/powerpoint/2010/main" val="332356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0DC6B-0C17-474F-86D6-12498954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синтаксиса </a:t>
            </a:r>
            <a:r>
              <a:rPr lang="en-US" dirty="0" err="1"/>
              <a:t>GDScript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128FB9-36DE-4763-9D6E-01915F3CE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22639" r="32339" b="14920"/>
          <a:stretch/>
        </p:blipFill>
        <p:spPr bwMode="auto">
          <a:xfrm>
            <a:off x="1066800" y="2299939"/>
            <a:ext cx="4823012" cy="30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F44CCC-87EE-4F40-A030-A0E211156FCC}"/>
              </a:ext>
            </a:extLst>
          </p:cNvPr>
          <p:cNvSpPr txBox="1"/>
          <p:nvPr/>
        </p:nvSpPr>
        <p:spPr>
          <a:xfrm>
            <a:off x="1710017" y="5382814"/>
            <a:ext cx="3536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Пример синтаксиса </a:t>
            </a:r>
            <a:r>
              <a:rPr lang="en-US" sz="1200" dirty="0" err="1"/>
              <a:t>GDScript</a:t>
            </a:r>
            <a:r>
              <a:rPr lang="en-US" sz="1200" dirty="0"/>
              <a:t> </a:t>
            </a:r>
            <a:r>
              <a:rPr lang="ru-RU" sz="1200" dirty="0"/>
              <a:t>из интернета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4B66D-547D-4B9E-9AF0-7D9E25A2FF52}"/>
              </a:ext>
            </a:extLst>
          </p:cNvPr>
          <p:cNvSpPr txBox="1"/>
          <p:nvPr/>
        </p:nvSpPr>
        <p:spPr>
          <a:xfrm>
            <a:off x="7127467" y="5382813"/>
            <a:ext cx="34334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Пример синтаксиса </a:t>
            </a:r>
            <a:r>
              <a:rPr lang="en-US" sz="1200" dirty="0" err="1"/>
              <a:t>GDScript</a:t>
            </a:r>
            <a:r>
              <a:rPr lang="en-US" sz="1200" dirty="0"/>
              <a:t> </a:t>
            </a:r>
            <a:r>
              <a:rPr lang="ru-RU" sz="1200" dirty="0"/>
              <a:t>из проекта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ED5C0B-8D63-40D8-9895-AB9C0F9D7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190" y="2299939"/>
            <a:ext cx="5084039" cy="30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0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267D581-F8C7-477C-92A8-64339DA4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br>
              <a:rPr lang="ru-RU" dirty="0"/>
            </a:br>
            <a:r>
              <a:rPr lang="ru-RU" dirty="0"/>
              <a:t>блок-схем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367AC6-16AC-4FDA-AA3A-9E8F1BF39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82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FDA9871-B96E-47E3-8FE9-AD3DC8D1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082A895-798F-417A-951E-1C39555EF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68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F072F7A-3279-493C-B66A-26385797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Лексический анализатор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78DDF8-8FB4-47F9-8124-502362539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764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459</TotalTime>
  <Words>461</Words>
  <Application>Microsoft Office PowerPoint</Application>
  <PresentationFormat>Широкоэкранный</PresentationFormat>
  <Paragraphs>69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Century Gothic</vt:lpstr>
      <vt:lpstr>Courier New</vt:lpstr>
      <vt:lpstr>Garamond</vt:lpstr>
      <vt:lpstr>Савон</vt:lpstr>
      <vt:lpstr>Транслятор</vt:lpstr>
      <vt:lpstr>GUI Framework проекта</vt:lpstr>
      <vt:lpstr>GUI framework</vt:lpstr>
      <vt:lpstr>Плюсы Godot</vt:lpstr>
      <vt:lpstr>Минусы</vt:lpstr>
      <vt:lpstr>Пример синтаксиса GDScript</vt:lpstr>
      <vt:lpstr>Редактор блок-схем</vt:lpstr>
      <vt:lpstr>Презентация PowerPoint</vt:lpstr>
      <vt:lpstr>Лексический анализатор</vt:lpstr>
      <vt:lpstr>Синтактический анализатор</vt:lpstr>
      <vt:lpstr>Определение</vt:lpstr>
      <vt:lpstr>Зачем использовать?</vt:lpstr>
      <vt:lpstr>Устройство</vt:lpstr>
      <vt:lpstr>Шаги выполнения парсера</vt:lpstr>
      <vt:lpstr>1. Первичный анализ блок-схемы</vt:lpstr>
      <vt:lpstr>1. Первичный анализ блок-схемы</vt:lpstr>
      <vt:lpstr>2. Синтаксический анализ всего кода</vt:lpstr>
      <vt:lpstr>2.1. Разбор всего кода на части - «ветки»</vt:lpstr>
      <vt:lpstr>2.2. Разбор ветки</vt:lpstr>
      <vt:lpstr>Пример разбора ветки</vt:lpstr>
      <vt:lpstr>Ещё пример</vt:lpstr>
      <vt:lpstr>Транслятор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Parser</dc:title>
  <dc:creator>Александр Банковский</dc:creator>
  <cp:lastModifiedBy>Александр Банковский</cp:lastModifiedBy>
  <cp:revision>120</cp:revision>
  <dcterms:created xsi:type="dcterms:W3CDTF">2024-01-18T03:36:51Z</dcterms:created>
  <dcterms:modified xsi:type="dcterms:W3CDTF">2024-01-20T12:27:11Z</dcterms:modified>
</cp:coreProperties>
</file>