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2" r:id="rId4"/>
    <p:sldId id="259" r:id="rId5"/>
    <p:sldId id="260" r:id="rId6"/>
    <p:sldId id="273" r:id="rId7"/>
    <p:sldId id="274" r:id="rId8"/>
    <p:sldId id="275" r:id="rId9"/>
    <p:sldId id="281" r:id="rId10"/>
    <p:sldId id="28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8E9C-44E4-49A8-B30A-7E4853FF701B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26680-3513-4D3D-A68A-E7C7B204B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1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9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5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5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-doc.readthedocs.io/en/3.0/getting_started/scripting/gdscript/gdscript_basic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76651-C9A3-4D57-AC01-CDABA999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Транслятор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96903-0735-4007-82BF-0B20F8A9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53462"/>
            <a:ext cx="9070848" cy="457201"/>
          </a:xfrm>
        </p:spPr>
        <p:txBody>
          <a:bodyPr>
            <a:normAutofit/>
          </a:bodyPr>
          <a:lstStyle/>
          <a:p>
            <a:r>
              <a:rPr lang="ru-RU" sz="2000" dirty="0"/>
              <a:t>С блок-схемы на </a:t>
            </a:r>
            <a:r>
              <a:rPr lang="en-US" sz="2000"/>
              <a:t>python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37F8-7AA4-40C1-8A33-D4299863446C}"/>
              </a:ext>
            </a:extLst>
          </p:cNvPr>
          <p:cNvSpPr txBox="1"/>
          <p:nvPr/>
        </p:nvSpPr>
        <p:spPr>
          <a:xfrm>
            <a:off x="8997801" y="4633664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Работу выполнили: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040A7-2BE0-4E7C-BA0D-6868363C2404}"/>
              </a:ext>
            </a:extLst>
          </p:cNvPr>
          <p:cNvSpPr txBox="1"/>
          <p:nvPr/>
        </p:nvSpPr>
        <p:spPr>
          <a:xfrm>
            <a:off x="9132311" y="4910663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/>
              <a:t>Банковский А. С.</a:t>
            </a:r>
          </a:p>
          <a:p>
            <a:pPr algn="r"/>
            <a:r>
              <a:rPr lang="ru-RU" sz="1200" dirty="0"/>
              <a:t>Артём С. О.</a:t>
            </a:r>
          </a:p>
        </p:txBody>
      </p:sp>
    </p:spTree>
    <p:extLst>
      <p:ext uri="{BB962C8B-B14F-4D97-AF65-F5344CB8AC3E}">
        <p14:creationId xmlns:p14="http://schemas.microsoft.com/office/powerpoint/2010/main" val="97385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50D18-DD73-4CA8-BD7B-445AF96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блок-схем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A9D45BE-8E9F-4C18-AC01-5CB19996DD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148689"/>
            <a:ext cx="4754563" cy="1657584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75F3324-C780-4FF2-BE3C-D0B2AEC04E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0638" y="3387190"/>
            <a:ext cx="4754562" cy="11805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289032-B9D1-4309-AF14-4C39D03A6372}"/>
              </a:ext>
            </a:extLst>
          </p:cNvPr>
          <p:cNvSpPr txBox="1"/>
          <p:nvPr/>
        </p:nvSpPr>
        <p:spPr>
          <a:xfrm>
            <a:off x="2324228" y="4806273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Пример 1. «Да-да нет-нет»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58CB-DA73-417D-9BE9-423B8FD98B8C}"/>
              </a:ext>
            </a:extLst>
          </p:cNvPr>
          <p:cNvSpPr txBox="1"/>
          <p:nvPr/>
        </p:nvSpPr>
        <p:spPr>
          <a:xfrm>
            <a:off x="7394027" y="4567772"/>
            <a:ext cx="2707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Пример 2. «Алгоритм милашке»</a:t>
            </a:r>
          </a:p>
        </p:txBody>
      </p:sp>
    </p:spTree>
    <p:extLst>
      <p:ext uri="{BB962C8B-B14F-4D97-AF65-F5344CB8AC3E}">
        <p14:creationId xmlns:p14="http://schemas.microsoft.com/office/powerpoint/2010/main" val="152649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F9A571-F9CB-410F-9877-CB0700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Синтактический анализатор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C571B2-D883-475C-AC67-E73E6559E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7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3E0E61-6D06-4D5C-8A4C-CB2E1159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F9299C3-2B19-472A-8EEE-E63C71FB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8490"/>
            <a:ext cx="6069106" cy="2227729"/>
          </a:xfrm>
        </p:spPr>
        <p:txBody>
          <a:bodyPr/>
          <a:lstStyle/>
          <a:p>
            <a:pPr marL="0" indent="0">
              <a:buNone/>
            </a:pPr>
            <a:r>
              <a:rPr lang="ru-RU" i="0" dirty="0">
                <a:effectLst/>
              </a:rPr>
              <a:t>* Парсер (</a:t>
            </a:r>
            <a:r>
              <a:rPr lang="ru-RU" i="0" strike="noStrike" dirty="0">
                <a:effectLst/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i="0" dirty="0">
                <a:effectLst/>
              </a:rPr>
              <a:t> </a:t>
            </a:r>
            <a:r>
              <a:rPr lang="ru-RU" i="1" dirty="0" err="1">
                <a:effectLst/>
              </a:rPr>
              <a:t>parser</a:t>
            </a:r>
            <a:r>
              <a:rPr lang="ru-RU" i="0" dirty="0">
                <a:effectLst/>
              </a:rPr>
              <a:t>; от </a:t>
            </a:r>
            <a:r>
              <a:rPr lang="ru-RU" i="1" dirty="0" err="1">
                <a:effectLst/>
              </a:rPr>
              <a:t>parse</a:t>
            </a:r>
            <a:r>
              <a:rPr lang="ru-RU" i="0" dirty="0">
                <a:effectLst/>
              </a:rPr>
              <a:t> — анализ, разбор), или синтаксический анализатор, — часть программы, преобразующей входные данные (как правило, текст) в некий </a:t>
            </a:r>
            <a:r>
              <a:rPr lang="ru-RU" i="0" strike="noStrike" dirty="0">
                <a:effectLst/>
              </a:rPr>
              <a:t>структурированный формат</a:t>
            </a:r>
            <a:r>
              <a:rPr lang="ru-RU" i="0" dirty="0">
                <a:effectLst/>
              </a:rPr>
              <a:t>, нужный для задач последующего их (данных) анализа и использования.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B5889-9487-49F5-97A9-12EBFCD2AC93}"/>
              </a:ext>
            </a:extLst>
          </p:cNvPr>
          <p:cNvSpPr txBox="1"/>
          <p:nvPr/>
        </p:nvSpPr>
        <p:spPr>
          <a:xfrm>
            <a:off x="1066800" y="6030740"/>
            <a:ext cx="50097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* - информация взята с русской википедии (электронный источник)</a:t>
            </a:r>
          </a:p>
        </p:txBody>
      </p:sp>
    </p:spTree>
    <p:extLst>
      <p:ext uri="{BB962C8B-B14F-4D97-AF65-F5344CB8AC3E}">
        <p14:creationId xmlns:p14="http://schemas.microsoft.com/office/powerpoint/2010/main" val="199043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4CBA3-42A4-44DE-A38B-D1BB2535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0163F-97FC-44D3-BDDA-B6EA76C0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576631"/>
            <a:ext cx="3953435" cy="24794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Парсер часто используют для проверки определённого синтаксиса на ошибки.</a:t>
            </a:r>
          </a:p>
          <a:p>
            <a:pPr marL="0" indent="0">
              <a:buNone/>
            </a:pPr>
            <a:r>
              <a:rPr lang="ru-RU" dirty="0"/>
              <a:t>В нашем проекте он используется для проверки корректности синтаксиса кода из блок-схем.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2CA0C8-1DB2-456C-9D4C-12AC3AE1E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"/>
          <a:stretch/>
        </p:blipFill>
        <p:spPr bwMode="auto">
          <a:xfrm>
            <a:off x="6096000" y="2245296"/>
            <a:ext cx="5350870" cy="29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0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0B3A-F3BA-4BF3-B643-10524BB3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71E47-1EB8-4D27-A8E9-0682AB43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64224"/>
            <a:ext cx="4894729" cy="16441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Реализовать парсер можно с помощью различных структур.</a:t>
            </a:r>
          </a:p>
          <a:p>
            <a:pPr marL="0" indent="0">
              <a:buNone/>
            </a:pPr>
            <a:r>
              <a:rPr lang="ru-RU" dirty="0"/>
              <a:t>Наиболее часто встречаемая из них – абстрактное синтактическое дерево (далее АСД)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27B21A-2883-475C-ACB6-C3AEB71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7" y="1281112"/>
            <a:ext cx="381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4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32B02-01F0-42AB-BEFB-9D75D11F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выполнения парсера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C316F-E37E-49C2-8E30-20AAA2E0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анализа, алгоритм может подметить серьёзные ошибки (далее без </a:t>
            </a:r>
            <a:r>
              <a:rPr lang="en-US" dirty="0"/>
              <a:t>‘</a:t>
            </a:r>
            <a:r>
              <a:rPr lang="ru-RU" dirty="0"/>
              <a:t>серьёзные</a:t>
            </a:r>
            <a:r>
              <a:rPr lang="en-US" dirty="0"/>
              <a:t>’</a:t>
            </a:r>
            <a:r>
              <a:rPr lang="ru-RU" dirty="0"/>
              <a:t>) и не очень – предупреждения.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Код из блок-схемы проходит 2 этапа проверки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6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 Первичный анализ блок-схемы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8AD-85D9-4D3F-8509-6FCCE9CB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4648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Самым первым шагом должны быть легко анализируемые проблемы, возникающие в начале выполнения </a:t>
            </a:r>
            <a:r>
              <a:rPr lang="ru-RU" dirty="0" err="1"/>
              <a:t>парсинга</a:t>
            </a:r>
            <a:r>
              <a:rPr lang="ru-RU" dirty="0"/>
              <a:t> - проверка блок-схемы.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998258"/>
            <a:ext cx="284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ошибок можно выделить лишь отсутствие соединения между блоками в схеме: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5BD7D-5974-4D18-86B9-C710E00C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75" y="3870026"/>
            <a:ext cx="4934639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5909353" y="5603818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не соединения блоков в редакторе блок-схемы</a:t>
            </a:r>
          </a:p>
        </p:txBody>
      </p:sp>
    </p:spTree>
    <p:extLst>
      <p:ext uri="{BB962C8B-B14F-4D97-AF65-F5344CB8AC3E}">
        <p14:creationId xmlns:p14="http://schemas.microsoft.com/office/powerpoint/2010/main" val="358125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 Первичный анализ блок-схемы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429000"/>
            <a:ext cx="284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предупреждений  пустоты блока: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6335237" y="4403413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пустоты блока в редакторе блок-схемы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0EA2E-8DF7-4D8E-BF62-8FEFF4EB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2042"/>
            <a:ext cx="486795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967F1-C92B-4BAD-9C4A-69BFBDCD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ru-RU" dirty="0"/>
              <a:t>Синтаксический анализ</a:t>
            </a:r>
            <a:br>
              <a:rPr lang="ru-RU" dirty="0"/>
            </a:br>
            <a:r>
              <a:rPr lang="ru-RU" dirty="0"/>
              <a:t>всего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55B3F-BD92-43BA-847A-C57D1065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Синтаксический анализ разбивается на 2 простых этапа: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Разделение списка лексем на части.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Синтаксический разбор каждой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147524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0968A-1480-49E2-86D3-597F49CF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2.1. Разбор всего кода на части - «ветки»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16845-DD7F-411E-A493-EAA2E6CB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этап делит весь код на отдельные части – «ветки».</a:t>
            </a:r>
          </a:p>
          <a:p>
            <a:pPr marL="0" indent="0">
              <a:buNone/>
            </a:pPr>
            <a:r>
              <a:rPr lang="ru-RU" dirty="0"/>
              <a:t>Разделителем на этом шаге служит синтаксический разделитель – </a:t>
            </a:r>
            <a:r>
              <a:rPr lang="en-US" dirty="0"/>
              <a:t>‘.’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6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75BA5-ED65-45B7-A893-3ED132FA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59A84-B350-4C4D-ACB0-BE1FFB74A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05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BC419-40C9-4E87-9909-9EA717ED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2.2. Разбор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275D0-35A4-4A21-8340-4653837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Разбор ветки работает по принципу калькулятора, использующего 2 стека: операнды и операторы.</a:t>
            </a:r>
          </a:p>
          <a:p>
            <a:pPr marL="0" indent="0">
              <a:buNone/>
            </a:pPr>
            <a:r>
              <a:rPr lang="ru-RU" dirty="0"/>
              <a:t>Операнды это все переменные.</a:t>
            </a:r>
          </a:p>
          <a:p>
            <a:pPr marL="0" indent="0">
              <a:buNone/>
            </a:pPr>
            <a:r>
              <a:rPr lang="ru-RU" dirty="0"/>
              <a:t>Операторы – всё остальное (не считая неидентифицированные лексемы).</a:t>
            </a:r>
          </a:p>
        </p:txBody>
      </p:sp>
    </p:spTree>
    <p:extLst>
      <p:ext uri="{BB962C8B-B14F-4D97-AF65-F5344CB8AC3E}">
        <p14:creationId xmlns:p14="http://schemas.microsoft.com/office/powerpoint/2010/main" val="265984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9CB9-EE51-4440-9B94-6C9E138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разбора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D8291-A047-4AA4-9141-275DFDBC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988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Ветка: </a:t>
            </a:r>
            <a:r>
              <a:rPr lang="en-US" dirty="0"/>
              <a:t>[ (‘2’, </a:t>
            </a:r>
            <a:r>
              <a:rPr lang="ru-RU" dirty="0"/>
              <a:t>Число), (</a:t>
            </a:r>
            <a:r>
              <a:rPr lang="en-US" dirty="0"/>
              <a:t>‘</a:t>
            </a:r>
            <a:r>
              <a:rPr lang="ru-RU" dirty="0"/>
              <a:t>плюс</a:t>
            </a:r>
            <a:r>
              <a:rPr lang="en-US" dirty="0"/>
              <a:t>’, </a:t>
            </a:r>
            <a:r>
              <a:rPr lang="ru-RU" dirty="0"/>
              <a:t>Прибавление</a:t>
            </a:r>
            <a:r>
              <a:rPr lang="en-US" dirty="0"/>
              <a:t>), (‘</a:t>
            </a:r>
            <a:r>
              <a:rPr lang="ru-RU" dirty="0"/>
              <a:t>2</a:t>
            </a:r>
            <a:r>
              <a:rPr lang="en-US" dirty="0"/>
              <a:t>’, </a:t>
            </a:r>
            <a:r>
              <a:rPr lang="ru-RU" dirty="0"/>
              <a:t>Число</a:t>
            </a:r>
            <a:r>
              <a:rPr lang="en-US" dirty="0"/>
              <a:t>), </a:t>
            </a:r>
            <a:r>
              <a:rPr lang="ru-RU" dirty="0"/>
              <a:t>(</a:t>
            </a:r>
            <a:r>
              <a:rPr lang="en-US" dirty="0"/>
              <a:t>‘</a:t>
            </a:r>
            <a:r>
              <a:rPr lang="ru-RU" dirty="0"/>
              <a:t>умножить</a:t>
            </a:r>
            <a:r>
              <a:rPr lang="en-US" dirty="0"/>
              <a:t>’, </a:t>
            </a:r>
            <a:r>
              <a:rPr lang="ru-RU" dirty="0"/>
              <a:t>Умножение</a:t>
            </a:r>
            <a:r>
              <a:rPr lang="en-US" dirty="0"/>
              <a:t>), (‘</a:t>
            </a:r>
            <a:r>
              <a:rPr lang="ru-RU" dirty="0"/>
              <a:t>2</a:t>
            </a:r>
            <a:r>
              <a:rPr lang="en-US" dirty="0"/>
              <a:t>’, </a:t>
            </a:r>
            <a:r>
              <a:rPr lang="ru-RU" dirty="0"/>
              <a:t>Число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]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AA52A7-C8F3-439A-BBD3-A87088F0DC3D}"/>
              </a:ext>
            </a:extLst>
          </p:cNvPr>
          <p:cNvSpPr/>
          <p:nvPr/>
        </p:nvSpPr>
        <p:spPr>
          <a:xfrm>
            <a:off x="3433483" y="2725271"/>
            <a:ext cx="1201270" cy="30838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Операнды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46E40A-ADB7-45B8-AB4B-A9EF8EC6D21C}"/>
              </a:ext>
            </a:extLst>
          </p:cNvPr>
          <p:cNvSpPr/>
          <p:nvPr/>
        </p:nvSpPr>
        <p:spPr>
          <a:xfrm>
            <a:off x="7557249" y="2725271"/>
            <a:ext cx="1201270" cy="30838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Операторы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11B5F40-BDCA-4F7F-BC38-E92B73A69381}"/>
              </a:ext>
            </a:extLst>
          </p:cNvPr>
          <p:cNvCxnSpPr>
            <a:cxnSpLocks/>
          </p:cNvCxnSpPr>
          <p:nvPr/>
        </p:nvCxnSpPr>
        <p:spPr>
          <a:xfrm flipV="1">
            <a:off x="2724150" y="2558303"/>
            <a:ext cx="0" cy="5048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BD6EAC-B89C-45B5-BA3F-362C57713175}"/>
              </a:ext>
            </a:extLst>
          </p:cNvPr>
          <p:cNvSpPr txBox="1"/>
          <p:nvPr/>
        </p:nvSpPr>
        <p:spPr>
          <a:xfrm>
            <a:off x="3877664" y="5326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C1248-7B1D-4B59-95B0-1F8A76650E9F}"/>
              </a:ext>
            </a:extLst>
          </p:cNvPr>
          <p:cNvSpPr txBox="1"/>
          <p:nvPr/>
        </p:nvSpPr>
        <p:spPr>
          <a:xfrm>
            <a:off x="7761782" y="532622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плюс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BEEDB-00DF-4195-98BF-2ABD45E5DECD}"/>
              </a:ext>
            </a:extLst>
          </p:cNvPr>
          <p:cNvSpPr txBox="1"/>
          <p:nvPr/>
        </p:nvSpPr>
        <p:spPr>
          <a:xfrm>
            <a:off x="3877664" y="48433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F8707-5C54-4C64-B424-A560A7CBEDB8}"/>
              </a:ext>
            </a:extLst>
          </p:cNvPr>
          <p:cNvSpPr txBox="1"/>
          <p:nvPr/>
        </p:nvSpPr>
        <p:spPr>
          <a:xfrm>
            <a:off x="7498891" y="484331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умножить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F5C3A-F655-4129-A182-BA8B1B0EADFF}"/>
              </a:ext>
            </a:extLst>
          </p:cNvPr>
          <p:cNvSpPr txBox="1"/>
          <p:nvPr/>
        </p:nvSpPr>
        <p:spPr>
          <a:xfrm>
            <a:off x="3877664" y="4308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1061B393-2E4E-4638-9E52-74F992B745E6}"/>
              </a:ext>
            </a:extLst>
          </p:cNvPr>
          <p:cNvCxnSpPr>
            <a:cxnSpLocks/>
          </p:cNvCxnSpPr>
          <p:nvPr/>
        </p:nvCxnSpPr>
        <p:spPr>
          <a:xfrm flipV="1">
            <a:off x="1783080" y="2810747"/>
            <a:ext cx="0" cy="5048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DBFD246-A784-4CF5-B043-432F2065E803}"/>
              </a:ext>
            </a:extLst>
          </p:cNvPr>
          <p:cNvCxnSpPr/>
          <p:nvPr/>
        </p:nvCxnSpPr>
        <p:spPr>
          <a:xfrm flipH="1">
            <a:off x="5669280" y="3966210"/>
            <a:ext cx="251460" cy="34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B5192EB-D06F-410E-BD0A-0B0DBF8088D1}"/>
              </a:ext>
            </a:extLst>
          </p:cNvPr>
          <p:cNvCxnSpPr>
            <a:cxnSpLocks/>
          </p:cNvCxnSpPr>
          <p:nvPr/>
        </p:nvCxnSpPr>
        <p:spPr>
          <a:xfrm>
            <a:off x="6271262" y="3966210"/>
            <a:ext cx="278128" cy="34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90CF1F-791D-4AE4-A5DF-2EF391014BAE}"/>
              </a:ext>
            </a:extLst>
          </p:cNvPr>
          <p:cNvSpPr txBox="1"/>
          <p:nvPr/>
        </p:nvSpPr>
        <p:spPr>
          <a:xfrm>
            <a:off x="5933719" y="4308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A16D52-B6D8-4C0F-BEFB-F42055DA7ABA}"/>
              </a:ext>
            </a:extLst>
          </p:cNvPr>
          <p:cNvSpPr txBox="1"/>
          <p:nvPr/>
        </p:nvSpPr>
        <p:spPr>
          <a:xfrm>
            <a:off x="5933719" y="4308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360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7969 -3.703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-0.00023 L 0.33997 -3.7037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7 -3.7037E-6 L 0.5237 -3.7037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7 -3.7037E-6 L -0.0763 0.0368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 0.03681 L 0.53034 0.3284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26" y="1458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0.26524 0.21412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106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16914 -0.1840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921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21289 -2.59259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4 0.21412 L 0.26836 0.2833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13138 -0.0780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9 -2.59259E-6 L 0.16914 -2.59259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 -0.07801 L 0.16914 -0.07801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16862 0.07801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391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034 0.32848 L 0.53125 0.39838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16901 -0.2544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62 0.07801 L 0.04427 -4.81481E-6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36 0.28333 L 0.2625 0.35648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50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13138 -0.14838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2.59259E-6 L 2.59124E-17 -2.59259E-6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 -0.14838 L 0.16862 -0.14838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16862 0.14838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23" grpId="0"/>
      <p:bldP spid="23" grpId="1"/>
      <p:bldP spid="23" grpId="2"/>
      <p:bldP spid="23" grpId="3"/>
      <p:bldP spid="18" grpId="0"/>
      <p:bldP spid="18" grpId="1"/>
      <p:bldP spid="18" grpId="2"/>
      <p:bldP spid="29" grpId="0"/>
      <p:bldP spid="29" grpId="1"/>
      <p:bldP spid="29" grpId="2"/>
      <p:bldP spid="29" grpId="3"/>
      <p:bldP spid="42" grpId="0"/>
      <p:bldP spid="42" grpId="1"/>
      <p:bldP spid="42" grpId="2"/>
      <p:bldP spid="47" grpId="0"/>
      <p:bldP spid="47" grpId="1"/>
      <p:bldP spid="47" grpId="2"/>
      <p:bldP spid="47" grpId="3"/>
      <p:bldP spid="75" grpId="0"/>
      <p:bldP spid="75" grpId="1"/>
      <p:bldP spid="75" grpId="2"/>
      <p:bldP spid="75" grpId="3"/>
      <p:bldP spid="75" grpId="4"/>
      <p:bldP spid="108" grpId="0"/>
      <p:bldP spid="108" grpId="1"/>
      <p:bldP spid="108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1EC4DD-18C8-4575-882F-9AD568EDF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5041055-C834-48BB-9362-E803BC4DC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89689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C66EE1A-70EA-45AF-838C-A3D0853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CF85AB8-7C9B-43A8-99BC-8DC1039A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8175"/>
            <a:ext cx="2796988" cy="93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Каркасом приложения является </a:t>
            </a:r>
            <a:r>
              <a:rPr lang="en-US" dirty="0"/>
              <a:t>Godot</a:t>
            </a:r>
            <a:r>
              <a:rPr lang="ru-RU" dirty="0"/>
              <a:t>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C24DBF-7752-4399-B7B7-594E2A49F674}"/>
              </a:ext>
            </a:extLst>
          </p:cNvPr>
          <p:cNvSpPr txBox="1">
            <a:spLocks/>
          </p:cNvSpPr>
          <p:nvPr/>
        </p:nvSpPr>
        <p:spPr>
          <a:xfrm>
            <a:off x="1066800" y="3697942"/>
            <a:ext cx="3164541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Godot –</a:t>
            </a:r>
            <a:r>
              <a:rPr lang="ru-RU" dirty="0"/>
              <a:t> современный  игровой движок, который позволяет сделать </a:t>
            </a:r>
            <a:r>
              <a:rPr lang="en-US" dirty="0"/>
              <a:t>GUI </a:t>
            </a:r>
            <a:r>
              <a:rPr lang="ru-RU" dirty="0"/>
              <a:t>для проекта.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22F683-400F-4941-B8DB-4FB62609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2093838"/>
            <a:ext cx="6606988" cy="26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1BDEC-ACB5-4BB4-B21D-EA46B1B0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</a:t>
            </a:r>
            <a:r>
              <a:rPr lang="en-US" dirty="0"/>
              <a:t>Godot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1FAD6-3E0F-49C3-9AC6-436E2206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1518"/>
            <a:ext cx="5432612" cy="3697941"/>
          </a:xfrm>
        </p:spPr>
        <p:txBody>
          <a:bodyPr>
            <a:normAutofit/>
          </a:bodyPr>
          <a:lstStyle/>
          <a:p>
            <a:r>
              <a:rPr lang="ru-RU" dirty="0"/>
              <a:t>Легковесность</a:t>
            </a:r>
          </a:p>
          <a:p>
            <a:r>
              <a:rPr lang="ru-RU" dirty="0"/>
              <a:t>Портативность</a:t>
            </a:r>
          </a:p>
          <a:p>
            <a:r>
              <a:rPr lang="ru-RU" dirty="0"/>
              <a:t>Большая </a:t>
            </a:r>
            <a:r>
              <a:rPr lang="en-US" dirty="0"/>
              <a:t>‘</a:t>
            </a:r>
            <a:r>
              <a:rPr lang="ru-RU" dirty="0"/>
              <a:t>мощность</a:t>
            </a:r>
            <a:r>
              <a:rPr lang="en-US" dirty="0"/>
              <a:t>’</a:t>
            </a:r>
            <a:r>
              <a:rPr lang="ru-RU" dirty="0"/>
              <a:t> для своих </a:t>
            </a:r>
            <a:r>
              <a:rPr lang="en-US" dirty="0"/>
              <a:t>‘</a:t>
            </a:r>
            <a:r>
              <a:rPr lang="ru-RU" dirty="0"/>
              <a:t>габаритов</a:t>
            </a:r>
            <a:r>
              <a:rPr lang="en-US" dirty="0"/>
              <a:t>’</a:t>
            </a:r>
            <a:endParaRPr lang="ru-RU" dirty="0"/>
          </a:p>
          <a:p>
            <a:r>
              <a:rPr lang="en-US" dirty="0"/>
              <a:t>Python</a:t>
            </a:r>
            <a:r>
              <a:rPr lang="ru-RU" dirty="0"/>
              <a:t>-подобный язык программирования – </a:t>
            </a:r>
            <a:r>
              <a:rPr lang="en-US" dirty="0" err="1"/>
              <a:t>GDScript</a:t>
            </a:r>
            <a:endParaRPr lang="ru-RU" dirty="0"/>
          </a:p>
          <a:p>
            <a:r>
              <a:rPr lang="ru-RU" dirty="0"/>
              <a:t>Встроенный редактор кода</a:t>
            </a:r>
          </a:p>
          <a:p>
            <a:r>
              <a:rPr lang="en-US" dirty="0"/>
              <a:t>Node-</a:t>
            </a:r>
            <a:r>
              <a:rPr lang="ru-RU" dirty="0"/>
              <a:t>подобная система элементов проекта </a:t>
            </a:r>
            <a:r>
              <a:rPr lang="en-US" dirty="0"/>
              <a:t>(</a:t>
            </a:r>
            <a:r>
              <a:rPr lang="ru-RU" dirty="0"/>
              <a:t>как в </a:t>
            </a:r>
            <a:r>
              <a:rPr lang="en-US" dirty="0"/>
              <a:t>Unity)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5BFBD6-7629-47D3-9DF5-F8615F77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2" y="1577292"/>
            <a:ext cx="5226424" cy="3266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B2793-E586-4940-A1FC-15F46F1B0F19}"/>
              </a:ext>
            </a:extLst>
          </p:cNvPr>
          <p:cNvSpPr txBox="1"/>
          <p:nvPr/>
        </p:nvSpPr>
        <p:spPr>
          <a:xfrm>
            <a:off x="7838076" y="4843807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Скриншот интерфейса</a:t>
            </a:r>
            <a:r>
              <a:rPr lang="en-US" sz="1200" dirty="0"/>
              <a:t> </a:t>
            </a:r>
            <a:r>
              <a:rPr lang="en-US" sz="1200" dirty="0" err="1"/>
              <a:t>godot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4945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3F0F2-096F-4015-B22B-973F916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F27C4-6D64-4B4D-A640-932D48AC58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Отсутствие некоторых элементов процедурно модульного и объектно-ориентированного</a:t>
            </a:r>
            <a:r>
              <a:rPr lang="en-US" sz="1600" dirty="0"/>
              <a:t> </a:t>
            </a:r>
            <a:r>
              <a:rPr lang="ru-RU" sz="1600" dirty="0"/>
              <a:t>программирования:</a:t>
            </a:r>
          </a:p>
          <a:p>
            <a:r>
              <a:rPr lang="ru-RU" sz="1600" dirty="0"/>
              <a:t>Функции, как переменные</a:t>
            </a:r>
            <a:r>
              <a:rPr lang="en-US" sz="1600" dirty="0"/>
              <a:t> (</a:t>
            </a:r>
            <a:r>
              <a:rPr lang="ru-RU" sz="1600" dirty="0"/>
              <a:t>Но есть ссылка на функцию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ru-RU" sz="1600" dirty="0"/>
              <a:t>Абстрактные методы для своих классов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F803AFF-C6F4-41B5-A13D-7C93D879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1325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Другое:</a:t>
            </a:r>
          </a:p>
          <a:p>
            <a:r>
              <a:rPr lang="ru-RU" sz="1600" dirty="0"/>
              <a:t>Отсутствие поддержки вложенных типизированных коллекций</a:t>
            </a:r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30FD9-C543-4C15-9331-A7B33AA8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03562"/>
            <a:ext cx="4893645" cy="1371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2869A-5D69-42D5-B835-168A293624C2}"/>
              </a:ext>
            </a:extLst>
          </p:cNvPr>
          <p:cNvSpPr txBox="1"/>
          <p:nvPr/>
        </p:nvSpPr>
        <p:spPr>
          <a:xfrm>
            <a:off x="2353688" y="557516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Текст из </a:t>
            </a:r>
            <a:r>
              <a:rPr lang="ru-RU" sz="1200" dirty="0">
                <a:hlinkClick r:id="rId3"/>
              </a:rPr>
              <a:t>оф. документации</a:t>
            </a:r>
            <a:endParaRPr lang="ru-RU" sz="1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99BA37-0B01-4D10-8621-68E5D2C0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738" y="4573117"/>
            <a:ext cx="4284043" cy="632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39741-9BF3-4151-AFA3-EACF22661062}"/>
              </a:ext>
            </a:extLst>
          </p:cNvPr>
          <p:cNvSpPr txBox="1"/>
          <p:nvPr/>
        </p:nvSpPr>
        <p:spPr>
          <a:xfrm>
            <a:off x="7619550" y="5205604"/>
            <a:ext cx="2256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Пример вложенности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3235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0DC6B-0C17-474F-86D6-1249895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синтаксиса </a:t>
            </a:r>
            <a:r>
              <a:rPr lang="en-US" dirty="0" err="1"/>
              <a:t>GDScript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128FB9-36DE-4763-9D6E-01915F3CE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22639" r="32339" b="14920"/>
          <a:stretch/>
        </p:blipFill>
        <p:spPr bwMode="auto">
          <a:xfrm>
            <a:off x="1066800" y="2299939"/>
            <a:ext cx="4823012" cy="30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F44CCC-87EE-4F40-A030-A0E211156FCC}"/>
              </a:ext>
            </a:extLst>
          </p:cNvPr>
          <p:cNvSpPr txBox="1"/>
          <p:nvPr/>
        </p:nvSpPr>
        <p:spPr>
          <a:xfrm>
            <a:off x="1710017" y="5382814"/>
            <a:ext cx="3536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интернета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4B66D-547D-4B9E-9AF0-7D9E25A2FF52}"/>
              </a:ext>
            </a:extLst>
          </p:cNvPr>
          <p:cNvSpPr txBox="1"/>
          <p:nvPr/>
        </p:nvSpPr>
        <p:spPr>
          <a:xfrm>
            <a:off x="7127467" y="5382813"/>
            <a:ext cx="3433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проекта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ED5C0B-8D63-40D8-9895-AB9C0F9D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90" y="2299939"/>
            <a:ext cx="5084039" cy="30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0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67D581-F8C7-477C-92A8-64339DA4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br>
              <a:rPr lang="ru-RU" dirty="0"/>
            </a:br>
            <a:r>
              <a:rPr lang="ru-RU" dirty="0"/>
              <a:t>блок-схем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367AC6-16AC-4FDA-AA3A-9E8F1BF3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FDA9871-B96E-47E3-8FE9-AD3DC8D1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Внешний вид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82A895-798F-417A-951E-1C39555E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9167"/>
            <a:ext cx="4607859" cy="2174640"/>
          </a:xfrm>
        </p:spPr>
        <p:txBody>
          <a:bodyPr>
            <a:normAutofit/>
          </a:bodyPr>
          <a:lstStyle/>
          <a:p>
            <a:r>
              <a:rPr lang="ru-RU" dirty="0"/>
              <a:t>Для создания блок схем был разработан встроенный редактор, который встречает пользователя при запуске приложения</a:t>
            </a:r>
          </a:p>
          <a:p>
            <a:r>
              <a:rPr lang="ru-RU" dirty="0"/>
              <a:t>Направление блок-схемы горизонтальное, слева-направо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DBCBAD-EB6B-4C0A-A6A5-E5660A21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3" y="1900518"/>
            <a:ext cx="5677393" cy="334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3D040-0CDC-4DBA-8A1B-ECDF9850CAC2}"/>
              </a:ext>
            </a:extLst>
          </p:cNvPr>
          <p:cNvSpPr txBox="1"/>
          <p:nvPr/>
        </p:nvSpPr>
        <p:spPr>
          <a:xfrm>
            <a:off x="7310749" y="5245949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Скриншот редактора блок-схем</a:t>
            </a:r>
          </a:p>
        </p:txBody>
      </p:sp>
    </p:spTree>
    <p:extLst>
      <p:ext uri="{BB962C8B-B14F-4D97-AF65-F5344CB8AC3E}">
        <p14:creationId xmlns:p14="http://schemas.microsoft.com/office/powerpoint/2010/main" val="199268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A8AEC-9301-43C3-A627-578E1165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DCEFD-90BE-420A-A048-CC240830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47421"/>
            <a:ext cx="4392706" cy="844475"/>
          </a:xfrm>
        </p:spPr>
        <p:txBody>
          <a:bodyPr/>
          <a:lstStyle/>
          <a:p>
            <a:r>
              <a:rPr lang="ru-RU" dirty="0"/>
              <a:t>Добавлять/Убирать блоки</a:t>
            </a:r>
          </a:p>
          <a:p>
            <a:r>
              <a:rPr lang="ru-RU" dirty="0"/>
              <a:t>Сохранять/Загружать блок-схему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EFEE4-6BA6-45E7-B05D-12F7EE26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6" y="1727945"/>
            <a:ext cx="5496692" cy="3238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4E297-696B-4D90-B38D-B92844BC8C3E}"/>
              </a:ext>
            </a:extLst>
          </p:cNvPr>
          <p:cNvSpPr txBox="1"/>
          <p:nvPr/>
        </p:nvSpPr>
        <p:spPr>
          <a:xfrm>
            <a:off x="6858307" y="4966897"/>
            <a:ext cx="3613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Скриншот меню инструментов в редакторе</a:t>
            </a:r>
          </a:p>
        </p:txBody>
      </p:sp>
    </p:spTree>
    <p:extLst>
      <p:ext uri="{BB962C8B-B14F-4D97-AF65-F5344CB8AC3E}">
        <p14:creationId xmlns:p14="http://schemas.microsoft.com/office/powerpoint/2010/main" val="174773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1023</TotalTime>
  <Words>530</Words>
  <Application>Microsoft Office PowerPoint</Application>
  <PresentationFormat>Широкоэкранный</PresentationFormat>
  <Paragraphs>85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Garamond</vt:lpstr>
      <vt:lpstr>Савон</vt:lpstr>
      <vt:lpstr>Проект Транслятор</vt:lpstr>
      <vt:lpstr>GUI Framework проекта</vt:lpstr>
      <vt:lpstr>GUI framework</vt:lpstr>
      <vt:lpstr>Плюсы Godot</vt:lpstr>
      <vt:lpstr>Минусы</vt:lpstr>
      <vt:lpstr>Пример синтаксиса GDScript</vt:lpstr>
      <vt:lpstr>Редактор блок-схем</vt:lpstr>
      <vt:lpstr>Внешний вид</vt:lpstr>
      <vt:lpstr>Возможности</vt:lpstr>
      <vt:lpstr>Примеры блок-схем</vt:lpstr>
      <vt:lpstr>Синтактический анализатор</vt:lpstr>
      <vt:lpstr>Определение</vt:lpstr>
      <vt:lpstr>Зачем использовать?</vt:lpstr>
      <vt:lpstr>Устройство</vt:lpstr>
      <vt:lpstr>Шаги выполнения парсера</vt:lpstr>
      <vt:lpstr>1. Первичный анализ блок-схемы</vt:lpstr>
      <vt:lpstr>1. Первичный анализ блок-схемы</vt:lpstr>
      <vt:lpstr>2. Синтаксический анализ всего кода</vt:lpstr>
      <vt:lpstr>2.1. Разбор всего кода на части - «ветки»</vt:lpstr>
      <vt:lpstr>2.2. Разбор ветки</vt:lpstr>
      <vt:lpstr>Пример разбора ветки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</dc:title>
  <dc:creator>Александр Банковский</dc:creator>
  <cp:lastModifiedBy>Александр Банковский</cp:lastModifiedBy>
  <cp:revision>212</cp:revision>
  <dcterms:created xsi:type="dcterms:W3CDTF">2024-01-18T03:36:51Z</dcterms:created>
  <dcterms:modified xsi:type="dcterms:W3CDTF">2024-01-22T00:47:41Z</dcterms:modified>
</cp:coreProperties>
</file>