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Bold" charset="1" panose="00000800000000000000"/>
      <p:regular r:id="rId14"/>
    </p:embeddedFont>
    <p:embeddedFont>
      <p:font typeface="Lato" charset="1" panose="020F0502020204030203"/>
      <p:regular r:id="rId15"/>
    </p:embeddedFont>
    <p:embeddedFont>
      <p:font typeface="Poppins" charset="1" panose="00000500000000000000"/>
      <p:regular r:id="rId16"/>
    </p:embeddedFont>
    <p:embeddedFont>
      <p:font typeface="Lato Bold" charset="1" panose="020F05020202040302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8665" y="645697"/>
            <a:ext cx="16598104" cy="995428"/>
            <a:chOff x="0" y="0"/>
            <a:chExt cx="4371517" cy="262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1517" cy="262170"/>
            </a:xfrm>
            <a:custGeom>
              <a:avLst/>
              <a:gdLst/>
              <a:ahLst/>
              <a:cxnLst/>
              <a:rect r="r" b="b" t="t" l="l"/>
              <a:pathLst>
                <a:path h="262170" w="4371517">
                  <a:moveTo>
                    <a:pt x="29852" y="0"/>
                  </a:moveTo>
                  <a:lnTo>
                    <a:pt x="4341666" y="0"/>
                  </a:lnTo>
                  <a:cubicBezTo>
                    <a:pt x="4349583" y="0"/>
                    <a:pt x="4357176" y="3145"/>
                    <a:pt x="4362774" y="8743"/>
                  </a:cubicBezTo>
                  <a:cubicBezTo>
                    <a:pt x="4368372" y="14342"/>
                    <a:pt x="4371517" y="21935"/>
                    <a:pt x="4371517" y="29852"/>
                  </a:cubicBezTo>
                  <a:lnTo>
                    <a:pt x="4371517" y="232318"/>
                  </a:lnTo>
                  <a:cubicBezTo>
                    <a:pt x="4371517" y="248805"/>
                    <a:pt x="4358152" y="262170"/>
                    <a:pt x="4341666" y="262170"/>
                  </a:cubicBezTo>
                  <a:lnTo>
                    <a:pt x="29852" y="262170"/>
                  </a:lnTo>
                  <a:cubicBezTo>
                    <a:pt x="21935" y="262170"/>
                    <a:pt x="14342" y="259025"/>
                    <a:pt x="8743" y="253427"/>
                  </a:cubicBezTo>
                  <a:cubicBezTo>
                    <a:pt x="3145" y="247829"/>
                    <a:pt x="0" y="240236"/>
                    <a:pt x="0" y="232318"/>
                  </a:cubicBezTo>
                  <a:lnTo>
                    <a:pt x="0" y="29852"/>
                  </a:lnTo>
                  <a:cubicBezTo>
                    <a:pt x="0" y="21935"/>
                    <a:pt x="3145" y="14342"/>
                    <a:pt x="8743" y="8743"/>
                  </a:cubicBezTo>
                  <a:cubicBezTo>
                    <a:pt x="14342" y="3145"/>
                    <a:pt x="21935" y="0"/>
                    <a:pt x="298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5E1D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1517" cy="300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651837" y="289333"/>
            <a:ext cx="12112509" cy="8707633"/>
          </a:xfrm>
          <a:custGeom>
            <a:avLst/>
            <a:gdLst/>
            <a:ahLst/>
            <a:cxnLst/>
            <a:rect r="r" b="b" t="t" l="l"/>
            <a:pathLst>
              <a:path h="8707633" w="12112509">
                <a:moveTo>
                  <a:pt x="0" y="0"/>
                </a:moveTo>
                <a:lnTo>
                  <a:pt x="12112509" y="0"/>
                </a:lnTo>
                <a:lnTo>
                  <a:pt x="12112509" y="8707633"/>
                </a:lnTo>
                <a:lnTo>
                  <a:pt x="0" y="87076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1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1305" y="879197"/>
            <a:ext cx="528429" cy="528429"/>
          </a:xfrm>
          <a:custGeom>
            <a:avLst/>
            <a:gdLst/>
            <a:ahLst/>
            <a:cxnLst/>
            <a:rect r="r" b="b" t="t" l="l"/>
            <a:pathLst>
              <a:path h="528429" w="528429">
                <a:moveTo>
                  <a:pt x="0" y="0"/>
                </a:moveTo>
                <a:lnTo>
                  <a:pt x="528429" y="0"/>
                </a:lnTo>
                <a:lnTo>
                  <a:pt x="528429" y="528429"/>
                </a:lnTo>
                <a:lnTo>
                  <a:pt x="0" y="528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71305" y="2413563"/>
            <a:ext cx="11411477" cy="6873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10"/>
              </a:lnSpc>
            </a:pPr>
            <a:r>
              <a:rPr lang="en-US" sz="12009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SENTIMENT ANALYSIS</a:t>
            </a:r>
          </a:p>
          <a:p>
            <a:pPr algn="l">
              <a:lnSpc>
                <a:spcPts val="5291"/>
              </a:lnSpc>
            </a:pPr>
            <a:r>
              <a:rPr lang="en-US" sz="4810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WITH SARCASM AND EMOJI AWARENESS</a:t>
            </a:r>
          </a:p>
          <a:p>
            <a:pPr algn="l">
              <a:lnSpc>
                <a:spcPts val="159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96669" y="882426"/>
            <a:ext cx="375516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NUST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7868571"/>
            <a:ext cx="7762921" cy="112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Muhammad Nabeel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Umar Farooq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9472" y="581124"/>
            <a:ext cx="13829057" cy="1002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  <a:spcBef>
                <a:spcPct val="0"/>
              </a:spcBef>
            </a:pPr>
          </a:p>
          <a:p>
            <a:pPr algn="ctr">
              <a:lnSpc>
                <a:spcPts val="6240"/>
              </a:lnSpc>
            </a:pPr>
            <a:r>
              <a:rPr lang="en-US" b="true" sz="445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Problem Statement:</a:t>
            </a:r>
          </a:p>
          <a:p>
            <a:pPr algn="ctr">
              <a:lnSpc>
                <a:spcPts val="6240"/>
              </a:lnSpc>
            </a:pPr>
          </a:p>
          <a:p>
            <a:pPr algn="l">
              <a:lnSpc>
                <a:spcPts val="5260"/>
              </a:lnSpc>
            </a:pPr>
            <a:r>
              <a:rPr lang="en-US" sz="3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Complex Sentiment Signals:</a:t>
            </a: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Traditional sentiment analysis often fails when positive text is paired with negative emojis or when sarcastic language is used.</a:t>
            </a:r>
          </a:p>
          <a:p>
            <a:pPr algn="l">
              <a:lnSpc>
                <a:spcPts val="3860"/>
              </a:lnSpc>
            </a:pPr>
          </a:p>
          <a:p>
            <a:pPr algn="l">
              <a:lnSpc>
                <a:spcPts val="5260"/>
              </a:lnSpc>
            </a:pPr>
            <a:r>
              <a:rPr lang="en-US" b="true" sz="375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Nuanced Language:</a:t>
            </a: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Sarcasm and mixed signals (text vs. emoji) lead to misclassification, affecting applications in social media monitoring, customer feedback, etc.</a:t>
            </a:r>
          </a:p>
          <a:p>
            <a:pPr algn="l">
              <a:lnSpc>
                <a:spcPts val="3860"/>
              </a:lnSpc>
            </a:pPr>
          </a:p>
          <a:p>
            <a:pPr algn="l">
              <a:lnSpc>
                <a:spcPts val="5260"/>
              </a:lnSpc>
              <a:spcBef>
                <a:spcPct val="0"/>
              </a:spcBef>
            </a:pPr>
            <a:r>
              <a:rPr lang="en-US" sz="3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Current Research Gap:</a:t>
            </a: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While separate models exist for sentiment analysis, sarcasm detection, and emoji interpretation, an integrated model that reconciles these contradictory signals is still an open challenge.</a:t>
            </a:r>
          </a:p>
          <a:p>
            <a:pPr algn="l">
              <a:lnSpc>
                <a:spcPts val="3160"/>
              </a:lnSpc>
            </a:pPr>
          </a:p>
          <a:p>
            <a:pPr algn="l">
              <a:lnSpc>
                <a:spcPts val="4840"/>
              </a:lnSpc>
              <a:spcBef>
                <a:spcPct val="0"/>
              </a:spcBef>
            </a:pPr>
          </a:p>
          <a:p>
            <a:pPr algn="l">
              <a:lnSpc>
                <a:spcPts val="31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9472" y="695524"/>
            <a:ext cx="13829057" cy="8562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60"/>
              </a:lnSpc>
              <a:spcBef>
                <a:spcPct val="0"/>
              </a:spcBef>
            </a:pPr>
          </a:p>
          <a:p>
            <a:pPr algn="ctr">
              <a:lnSpc>
                <a:spcPts val="6240"/>
              </a:lnSpc>
            </a:pPr>
            <a:r>
              <a:rPr lang="en-US" b="true" sz="445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Challenges:</a:t>
            </a:r>
          </a:p>
          <a:p>
            <a:pPr algn="ctr">
              <a:lnSpc>
                <a:spcPts val="6240"/>
              </a:lnSpc>
            </a:pPr>
          </a:p>
          <a:p>
            <a:pPr algn="l">
              <a:lnSpc>
                <a:spcPts val="5260"/>
              </a:lnSpc>
            </a:pPr>
            <a:r>
              <a:rPr lang="en-US" sz="3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Ambiguity</a:t>
            </a:r>
            <a:r>
              <a:rPr lang="en-US" sz="3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Capturing the subtle interplay between literal text, emoji sentiment, and sarcastic tone.</a:t>
            </a:r>
          </a:p>
          <a:p>
            <a:pPr algn="l">
              <a:lnSpc>
                <a:spcPts val="3860"/>
              </a:lnSpc>
            </a:pPr>
          </a:p>
          <a:p>
            <a:pPr algn="l">
              <a:lnSpc>
                <a:spcPts val="5260"/>
              </a:lnSpc>
            </a:pPr>
            <a:r>
              <a:rPr lang="en-US" sz="3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Feature Representation:</a:t>
            </a: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Developing effective embeddings for both words and emojis from scratch.</a:t>
            </a:r>
          </a:p>
          <a:p>
            <a:pPr algn="l">
              <a:lnSpc>
                <a:spcPts val="3860"/>
              </a:lnSpc>
            </a:pPr>
          </a:p>
          <a:p>
            <a:pPr algn="l">
              <a:lnSpc>
                <a:spcPts val="5260"/>
              </a:lnSpc>
              <a:spcBef>
                <a:spcPct val="0"/>
              </a:spcBef>
            </a:pPr>
            <a:r>
              <a:rPr lang="en-US" sz="3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Limited Computational Resources</a:t>
            </a:r>
            <a:r>
              <a:rPr lang="en-US" sz="3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:</a:t>
            </a: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Building a robust model without relying on heavy transformer architectures.</a:t>
            </a:r>
          </a:p>
          <a:p>
            <a:pPr algn="l">
              <a:lnSpc>
                <a:spcPts val="3160"/>
              </a:lnSpc>
            </a:pPr>
          </a:p>
          <a:p>
            <a:pPr algn="l">
              <a:lnSpc>
                <a:spcPts val="4840"/>
              </a:lnSpc>
              <a:spcBef>
                <a:spcPct val="0"/>
              </a:spcBef>
            </a:pPr>
          </a:p>
          <a:p>
            <a:pPr algn="l">
              <a:lnSpc>
                <a:spcPts val="31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9472" y="1212791"/>
            <a:ext cx="13829057" cy="901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sz="44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Proposed Deep Learning Approach</a:t>
            </a:r>
          </a:p>
          <a:p>
            <a:pPr algn="ctr">
              <a:lnSpc>
                <a:spcPts val="6240"/>
              </a:lnSpc>
            </a:pP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b="true" sz="275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Embedding Layer:</a:t>
            </a: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Learn joint embeddings for words and emojis (optionally initialize with pre-trained embeddings like GloVe for words)</a:t>
            </a:r>
          </a:p>
          <a:p>
            <a:pPr algn="l">
              <a:lnSpc>
                <a:spcPts val="3860"/>
              </a:lnSpc>
            </a:pP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b="true" sz="275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Recurrent Neural Network (RNN):</a:t>
            </a: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Utilize a Bi-LSTM or GRU to capture sequential context and nuances.</a:t>
            </a:r>
          </a:p>
          <a:p>
            <a:pPr algn="l">
              <a:lnSpc>
                <a:spcPts val="3860"/>
              </a:lnSpc>
            </a:pP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b="true" sz="275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Attention Mechanism:</a:t>
            </a: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Incorporate attention to highlight key phrases that indicate sarcasm or sentiment shifts.</a:t>
            </a:r>
          </a:p>
          <a:p>
            <a:pPr algn="l">
              <a:lnSpc>
                <a:spcPts val="3860"/>
              </a:lnSpc>
            </a:pP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b="true" sz="275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Classification Head:</a:t>
            </a: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Multi-class output layer (e.g., positive, neutral, negative, sarcastic) to reconcile conflicting signals.</a:t>
            </a:r>
          </a:p>
          <a:p>
            <a:pPr algn="l">
              <a:lnSpc>
                <a:spcPts val="5260"/>
              </a:lnSpc>
            </a:pPr>
          </a:p>
          <a:p>
            <a:pPr algn="l">
              <a:lnSpc>
                <a:spcPts val="3160"/>
              </a:lnSpc>
            </a:pPr>
          </a:p>
          <a:p>
            <a:pPr algn="l">
              <a:lnSpc>
                <a:spcPts val="4840"/>
              </a:lnSpc>
              <a:spcBef>
                <a:spcPct val="0"/>
              </a:spcBef>
            </a:pPr>
          </a:p>
          <a:p>
            <a:pPr algn="l">
              <a:lnSpc>
                <a:spcPts val="31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29472" y="1212791"/>
            <a:ext cx="13829057" cy="9382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40"/>
              </a:lnSpc>
            </a:pPr>
            <a:r>
              <a:rPr lang="en-US" b="true" sz="445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Relevant Datasets</a:t>
            </a:r>
          </a:p>
          <a:p>
            <a:pPr algn="ctr">
              <a:lnSpc>
                <a:spcPts val="6240"/>
              </a:lnSpc>
            </a:pPr>
          </a:p>
          <a:p>
            <a:pPr algn="l">
              <a:lnSpc>
                <a:spcPts val="4840"/>
              </a:lnSpc>
            </a:pPr>
            <a:r>
              <a:rPr lang="en-US" b="true" sz="3457">
                <a:solidFill>
                  <a:srgbClr val="FFFFFF"/>
                </a:solidFill>
                <a:latin typeface="Lato Bold"/>
                <a:ea typeface="Lato Bold"/>
                <a:cs typeface="Lato Bold"/>
                <a:sym typeface="Lato Bold"/>
              </a:rPr>
              <a:t>SARC (Sarcasm Corpus):</a:t>
            </a: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 large-scale dataset of Reddit comments annotated for sarcasm.</a:t>
            </a:r>
          </a:p>
          <a:p>
            <a:pPr algn="l">
              <a:lnSpc>
                <a:spcPts val="3860"/>
              </a:lnSpc>
            </a:pPr>
          </a:p>
          <a:p>
            <a:pPr algn="l">
              <a:lnSpc>
                <a:spcPts val="4840"/>
              </a:lnSpc>
            </a:pPr>
            <a:r>
              <a:rPr lang="en-US" sz="34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Emoji Sentiment Ranking Dataset:</a:t>
            </a: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Contains sentiment scores for emojis based on social media usage.</a:t>
            </a:r>
          </a:p>
          <a:p>
            <a:pPr algn="l">
              <a:lnSpc>
                <a:spcPts val="3860"/>
              </a:lnSpc>
            </a:pPr>
          </a:p>
          <a:p>
            <a:pPr algn="l">
              <a:lnSpc>
                <a:spcPts val="3860"/>
              </a:lnSpc>
            </a:pPr>
          </a:p>
          <a:p>
            <a:pPr algn="l">
              <a:lnSpc>
                <a:spcPts val="4840"/>
              </a:lnSpc>
            </a:pPr>
            <a:r>
              <a:rPr lang="en-US" sz="34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Twitter/SemEval Datasets:</a:t>
            </a:r>
          </a:p>
          <a:p>
            <a:pPr algn="l" marL="595416" indent="-297708" lvl="1">
              <a:lnSpc>
                <a:spcPts val="3860"/>
              </a:lnSpc>
              <a:buFont typeface="Arial"/>
              <a:buChar char="•"/>
            </a:pPr>
            <a:r>
              <a:rPr lang="en-US" sz="2757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Datasets from SemEval tasks that provide tweets annotated for sentiment and often include emojis and sarcastic content.</a:t>
            </a:r>
          </a:p>
          <a:p>
            <a:pPr algn="l">
              <a:lnSpc>
                <a:spcPts val="3860"/>
              </a:lnSpc>
            </a:pPr>
          </a:p>
          <a:p>
            <a:pPr algn="l">
              <a:lnSpc>
                <a:spcPts val="5260"/>
              </a:lnSpc>
            </a:pPr>
          </a:p>
          <a:p>
            <a:pPr algn="l">
              <a:lnSpc>
                <a:spcPts val="3160"/>
              </a:lnSpc>
            </a:pPr>
          </a:p>
          <a:p>
            <a:pPr algn="l">
              <a:lnSpc>
                <a:spcPts val="4840"/>
              </a:lnSpc>
              <a:spcBef>
                <a:spcPct val="0"/>
              </a:spcBef>
            </a:pPr>
          </a:p>
          <a:p>
            <a:pPr algn="l">
              <a:lnSpc>
                <a:spcPts val="31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9496">
            <a:off x="-5091968" y="-1340368"/>
            <a:ext cx="11026567" cy="7966695"/>
          </a:xfrm>
          <a:custGeom>
            <a:avLst/>
            <a:gdLst/>
            <a:ahLst/>
            <a:cxnLst/>
            <a:rect r="r" b="b" t="t" l="l"/>
            <a:pathLst>
              <a:path h="7966695" w="11026567">
                <a:moveTo>
                  <a:pt x="0" y="0"/>
                </a:moveTo>
                <a:lnTo>
                  <a:pt x="11026567" y="0"/>
                </a:lnTo>
                <a:lnTo>
                  <a:pt x="11026567" y="7966695"/>
                </a:lnTo>
                <a:lnTo>
                  <a:pt x="0" y="7966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32795"/>
            <a:ext cx="16230600" cy="1024635"/>
            <a:chOff x="0" y="0"/>
            <a:chExt cx="4274726" cy="2698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69863"/>
            </a:xfrm>
            <a:custGeom>
              <a:avLst/>
              <a:gdLst/>
              <a:ahLst/>
              <a:cxnLst/>
              <a:rect r="r" b="b" t="t" l="l"/>
              <a:pathLst>
                <a:path h="269863" w="4274726">
                  <a:moveTo>
                    <a:pt x="28620" y="0"/>
                  </a:moveTo>
                  <a:lnTo>
                    <a:pt x="4246106" y="0"/>
                  </a:lnTo>
                  <a:cubicBezTo>
                    <a:pt x="4261912" y="0"/>
                    <a:pt x="4274726" y="12813"/>
                    <a:pt x="4274726" y="28620"/>
                  </a:cubicBezTo>
                  <a:lnTo>
                    <a:pt x="4274726" y="241243"/>
                  </a:lnTo>
                  <a:cubicBezTo>
                    <a:pt x="4274726" y="257049"/>
                    <a:pt x="4261912" y="269863"/>
                    <a:pt x="4246106" y="269863"/>
                  </a:cubicBezTo>
                  <a:lnTo>
                    <a:pt x="28620" y="269863"/>
                  </a:lnTo>
                  <a:cubicBezTo>
                    <a:pt x="12813" y="269863"/>
                    <a:pt x="0" y="257049"/>
                    <a:pt x="0" y="241243"/>
                  </a:cubicBezTo>
                  <a:lnTo>
                    <a:pt x="0" y="28620"/>
                  </a:lnTo>
                  <a:cubicBezTo>
                    <a:pt x="0" y="12813"/>
                    <a:pt x="12813" y="0"/>
                    <a:pt x="28620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307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2967116">
            <a:off x="8691170" y="1377244"/>
            <a:ext cx="12892802" cy="9575242"/>
          </a:xfrm>
          <a:custGeom>
            <a:avLst/>
            <a:gdLst/>
            <a:ahLst/>
            <a:cxnLst/>
            <a:rect r="r" b="b" t="t" l="l"/>
            <a:pathLst>
              <a:path h="9575242" w="12892802">
                <a:moveTo>
                  <a:pt x="0" y="0"/>
                </a:moveTo>
                <a:lnTo>
                  <a:pt x="12892803" y="0"/>
                </a:lnTo>
                <a:lnTo>
                  <a:pt x="12892803" y="9575242"/>
                </a:lnTo>
                <a:lnTo>
                  <a:pt x="0" y="9575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93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151214"/>
            <a:ext cx="8010208" cy="6297125"/>
            <a:chOff x="0" y="0"/>
            <a:chExt cx="2109684" cy="16585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9685" cy="1658502"/>
            </a:xfrm>
            <a:custGeom>
              <a:avLst/>
              <a:gdLst/>
              <a:ahLst/>
              <a:cxnLst/>
              <a:rect r="r" b="b" t="t" l="l"/>
              <a:pathLst>
                <a:path h="1658502" w="2109685">
                  <a:moveTo>
                    <a:pt x="19330" y="0"/>
                  </a:moveTo>
                  <a:lnTo>
                    <a:pt x="2090354" y="0"/>
                  </a:lnTo>
                  <a:cubicBezTo>
                    <a:pt x="2101030" y="0"/>
                    <a:pt x="2109685" y="8654"/>
                    <a:pt x="2109685" y="19330"/>
                  </a:cubicBezTo>
                  <a:lnTo>
                    <a:pt x="2109685" y="1639172"/>
                  </a:lnTo>
                  <a:cubicBezTo>
                    <a:pt x="2109685" y="1644299"/>
                    <a:pt x="2107648" y="1649215"/>
                    <a:pt x="2104023" y="1652840"/>
                  </a:cubicBezTo>
                  <a:cubicBezTo>
                    <a:pt x="2100398" y="1656466"/>
                    <a:pt x="2095481" y="1658502"/>
                    <a:pt x="2090354" y="1658502"/>
                  </a:cubicBezTo>
                  <a:lnTo>
                    <a:pt x="19330" y="1658502"/>
                  </a:lnTo>
                  <a:cubicBezTo>
                    <a:pt x="14203" y="1658502"/>
                    <a:pt x="9287" y="1656466"/>
                    <a:pt x="5662" y="1652840"/>
                  </a:cubicBezTo>
                  <a:cubicBezTo>
                    <a:pt x="2037" y="1649215"/>
                    <a:pt x="0" y="1644299"/>
                    <a:pt x="0" y="1639172"/>
                  </a:cubicBezTo>
                  <a:lnTo>
                    <a:pt x="0" y="19330"/>
                  </a:lnTo>
                  <a:cubicBezTo>
                    <a:pt x="0" y="14203"/>
                    <a:pt x="2037" y="9287"/>
                    <a:pt x="5662" y="5662"/>
                  </a:cubicBezTo>
                  <a:cubicBezTo>
                    <a:pt x="9287" y="2037"/>
                    <a:pt x="14203" y="0"/>
                    <a:pt x="19330" y="0"/>
                  </a:cubicBezTo>
                  <a:close/>
                </a:path>
              </a:pathLst>
            </a:custGeom>
            <a:solidFill>
              <a:srgbClr val="FBF9F1"/>
            </a:solidFill>
            <a:ln w="38100" cap="sq">
              <a:solidFill>
                <a:srgbClr val="FBF9F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09684" cy="169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249092" y="2151214"/>
            <a:ext cx="8010208" cy="6297125"/>
            <a:chOff x="0" y="0"/>
            <a:chExt cx="2109684" cy="16585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9685" cy="1658502"/>
            </a:xfrm>
            <a:custGeom>
              <a:avLst/>
              <a:gdLst/>
              <a:ahLst/>
              <a:cxnLst/>
              <a:rect r="r" b="b" t="t" l="l"/>
              <a:pathLst>
                <a:path h="1658502" w="2109685">
                  <a:moveTo>
                    <a:pt x="19330" y="0"/>
                  </a:moveTo>
                  <a:lnTo>
                    <a:pt x="2090354" y="0"/>
                  </a:lnTo>
                  <a:cubicBezTo>
                    <a:pt x="2101030" y="0"/>
                    <a:pt x="2109685" y="8654"/>
                    <a:pt x="2109685" y="19330"/>
                  </a:cubicBezTo>
                  <a:lnTo>
                    <a:pt x="2109685" y="1639172"/>
                  </a:lnTo>
                  <a:cubicBezTo>
                    <a:pt x="2109685" y="1644299"/>
                    <a:pt x="2107648" y="1649215"/>
                    <a:pt x="2104023" y="1652840"/>
                  </a:cubicBezTo>
                  <a:cubicBezTo>
                    <a:pt x="2100398" y="1656466"/>
                    <a:pt x="2095481" y="1658502"/>
                    <a:pt x="2090354" y="1658502"/>
                  </a:cubicBezTo>
                  <a:lnTo>
                    <a:pt x="19330" y="1658502"/>
                  </a:lnTo>
                  <a:cubicBezTo>
                    <a:pt x="14203" y="1658502"/>
                    <a:pt x="9287" y="1656466"/>
                    <a:pt x="5662" y="1652840"/>
                  </a:cubicBezTo>
                  <a:cubicBezTo>
                    <a:pt x="2037" y="1649215"/>
                    <a:pt x="0" y="1644299"/>
                    <a:pt x="0" y="1639172"/>
                  </a:cubicBezTo>
                  <a:lnTo>
                    <a:pt x="0" y="19330"/>
                  </a:lnTo>
                  <a:cubicBezTo>
                    <a:pt x="0" y="14203"/>
                    <a:pt x="2037" y="9287"/>
                    <a:pt x="5662" y="5662"/>
                  </a:cubicBezTo>
                  <a:cubicBezTo>
                    <a:pt x="9287" y="2037"/>
                    <a:pt x="14203" y="0"/>
                    <a:pt x="19330" y="0"/>
                  </a:cubicBezTo>
                  <a:close/>
                </a:path>
              </a:pathLst>
            </a:custGeom>
            <a:solidFill>
              <a:srgbClr val="FBF9F1"/>
            </a:solidFill>
            <a:ln w="38100" cap="sq">
              <a:solidFill>
                <a:srgbClr val="FBF9F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109684" cy="169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608890" y="8703795"/>
            <a:ext cx="650410" cy="650410"/>
          </a:xfrm>
          <a:custGeom>
            <a:avLst/>
            <a:gdLst/>
            <a:ahLst/>
            <a:cxnLst/>
            <a:rect r="r" b="b" t="t" l="l"/>
            <a:pathLst>
              <a:path h="650410" w="650410">
                <a:moveTo>
                  <a:pt x="0" y="0"/>
                </a:moveTo>
                <a:lnTo>
                  <a:pt x="650410" y="0"/>
                </a:lnTo>
                <a:lnTo>
                  <a:pt x="650410" y="650410"/>
                </a:lnTo>
                <a:lnTo>
                  <a:pt x="0" y="650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8703795"/>
            <a:ext cx="15362208" cy="650410"/>
            <a:chOff x="0" y="0"/>
            <a:chExt cx="4046014" cy="1713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46014" cy="171301"/>
            </a:xfrm>
            <a:custGeom>
              <a:avLst/>
              <a:gdLst/>
              <a:ahLst/>
              <a:cxnLst/>
              <a:rect r="r" b="b" t="t" l="l"/>
              <a:pathLst>
                <a:path h="171301" w="4046014">
                  <a:moveTo>
                    <a:pt x="30238" y="0"/>
                  </a:moveTo>
                  <a:lnTo>
                    <a:pt x="4015776" y="0"/>
                  </a:lnTo>
                  <a:cubicBezTo>
                    <a:pt x="4032476" y="0"/>
                    <a:pt x="4046014" y="13538"/>
                    <a:pt x="4046014" y="30238"/>
                  </a:cubicBezTo>
                  <a:lnTo>
                    <a:pt x="4046014" y="141064"/>
                  </a:lnTo>
                  <a:cubicBezTo>
                    <a:pt x="4046014" y="149083"/>
                    <a:pt x="4042828" y="156774"/>
                    <a:pt x="4037157" y="162445"/>
                  </a:cubicBezTo>
                  <a:cubicBezTo>
                    <a:pt x="4031487" y="168116"/>
                    <a:pt x="4023796" y="171301"/>
                    <a:pt x="4015776" y="171301"/>
                  </a:cubicBezTo>
                  <a:lnTo>
                    <a:pt x="30238" y="171301"/>
                  </a:lnTo>
                  <a:cubicBezTo>
                    <a:pt x="22218" y="171301"/>
                    <a:pt x="14527" y="168116"/>
                    <a:pt x="8856" y="162445"/>
                  </a:cubicBezTo>
                  <a:cubicBezTo>
                    <a:pt x="3186" y="156774"/>
                    <a:pt x="0" y="149083"/>
                    <a:pt x="0" y="141064"/>
                  </a:cubicBezTo>
                  <a:lnTo>
                    <a:pt x="0" y="30238"/>
                  </a:lnTo>
                  <a:cubicBezTo>
                    <a:pt x="0" y="22218"/>
                    <a:pt x="3186" y="14527"/>
                    <a:pt x="8856" y="8856"/>
                  </a:cubicBezTo>
                  <a:cubicBezTo>
                    <a:pt x="14527" y="3186"/>
                    <a:pt x="22218" y="0"/>
                    <a:pt x="302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046014" cy="209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480786" y="1165535"/>
            <a:ext cx="3326428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RESEARCH PAPERS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4564" y="2601770"/>
            <a:ext cx="7058480" cy="506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Recent advancements and challenges of NLP-based sentiment analysis: A state-of-the-art review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Real time sentiment analysis of natural language using multimedia input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Emoji, Text, and Sentiment Polarity Detection Using Natural Language Processing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Sentiment analysis and emotion recognition in social media: A comprehensive survey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Improving sentiment analysis accuracy with emoji embedding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Sentiment analysis applications using deep learning advancements in social networks: A systematic review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24956" y="2601770"/>
            <a:ext cx="7058480" cy="5068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Modeling inter-modal incongruous sentiment expressions for multi-modal sarcasm detection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Sentiment Analysis of Custom Speech Corpus: A proof of concept for NLP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 Multitask learning model for multimodal sarcasm, sentiment and emotion recognition in conversations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Evaluation of online emoji description resources for sentiment analysis purposes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An emoji feature-incorporated multi-view deep learning for explainable sentiment classification of social media reviews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Enhancing sentiment analysis with distributional emotion embeddings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359596" y="8850121"/>
            <a:ext cx="357759" cy="357759"/>
          </a:xfrm>
          <a:custGeom>
            <a:avLst/>
            <a:gdLst/>
            <a:ahLst/>
            <a:cxnLst/>
            <a:rect r="r" b="b" t="t" l="l"/>
            <a:pathLst>
              <a:path h="357759" w="357759">
                <a:moveTo>
                  <a:pt x="0" y="0"/>
                </a:moveTo>
                <a:lnTo>
                  <a:pt x="357759" y="0"/>
                </a:lnTo>
                <a:lnTo>
                  <a:pt x="357759" y="357759"/>
                </a:lnTo>
                <a:lnTo>
                  <a:pt x="0" y="3577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38090" y="8830563"/>
            <a:ext cx="35206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NUST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989496">
            <a:off x="-5091968" y="-1340368"/>
            <a:ext cx="11026567" cy="7966695"/>
          </a:xfrm>
          <a:custGeom>
            <a:avLst/>
            <a:gdLst/>
            <a:ahLst/>
            <a:cxnLst/>
            <a:rect r="r" b="b" t="t" l="l"/>
            <a:pathLst>
              <a:path h="7966695" w="11026567">
                <a:moveTo>
                  <a:pt x="0" y="0"/>
                </a:moveTo>
                <a:lnTo>
                  <a:pt x="11026567" y="0"/>
                </a:lnTo>
                <a:lnTo>
                  <a:pt x="11026567" y="7966695"/>
                </a:lnTo>
                <a:lnTo>
                  <a:pt x="0" y="7966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932795"/>
            <a:ext cx="16230600" cy="1024635"/>
            <a:chOff x="0" y="0"/>
            <a:chExt cx="4274726" cy="2698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69863"/>
            </a:xfrm>
            <a:custGeom>
              <a:avLst/>
              <a:gdLst/>
              <a:ahLst/>
              <a:cxnLst/>
              <a:rect r="r" b="b" t="t" l="l"/>
              <a:pathLst>
                <a:path h="269863" w="4274726">
                  <a:moveTo>
                    <a:pt x="28620" y="0"/>
                  </a:moveTo>
                  <a:lnTo>
                    <a:pt x="4246106" y="0"/>
                  </a:lnTo>
                  <a:cubicBezTo>
                    <a:pt x="4261912" y="0"/>
                    <a:pt x="4274726" y="12813"/>
                    <a:pt x="4274726" y="28620"/>
                  </a:cubicBezTo>
                  <a:lnTo>
                    <a:pt x="4274726" y="241243"/>
                  </a:lnTo>
                  <a:cubicBezTo>
                    <a:pt x="4274726" y="257049"/>
                    <a:pt x="4261912" y="269863"/>
                    <a:pt x="4246106" y="269863"/>
                  </a:cubicBezTo>
                  <a:lnTo>
                    <a:pt x="28620" y="269863"/>
                  </a:lnTo>
                  <a:cubicBezTo>
                    <a:pt x="12813" y="269863"/>
                    <a:pt x="0" y="257049"/>
                    <a:pt x="0" y="241243"/>
                  </a:cubicBezTo>
                  <a:lnTo>
                    <a:pt x="0" y="28620"/>
                  </a:lnTo>
                  <a:cubicBezTo>
                    <a:pt x="0" y="12813"/>
                    <a:pt x="12813" y="0"/>
                    <a:pt x="28620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3079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2967116">
            <a:off x="8691170" y="1377244"/>
            <a:ext cx="12892802" cy="9575242"/>
          </a:xfrm>
          <a:custGeom>
            <a:avLst/>
            <a:gdLst/>
            <a:ahLst/>
            <a:cxnLst/>
            <a:rect r="r" b="b" t="t" l="l"/>
            <a:pathLst>
              <a:path h="9575242" w="12892802">
                <a:moveTo>
                  <a:pt x="0" y="0"/>
                </a:moveTo>
                <a:lnTo>
                  <a:pt x="12892803" y="0"/>
                </a:lnTo>
                <a:lnTo>
                  <a:pt x="12892803" y="9575242"/>
                </a:lnTo>
                <a:lnTo>
                  <a:pt x="0" y="9575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93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2151214"/>
            <a:ext cx="8010208" cy="6297125"/>
            <a:chOff x="0" y="0"/>
            <a:chExt cx="2109684" cy="16585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09685" cy="1658502"/>
            </a:xfrm>
            <a:custGeom>
              <a:avLst/>
              <a:gdLst/>
              <a:ahLst/>
              <a:cxnLst/>
              <a:rect r="r" b="b" t="t" l="l"/>
              <a:pathLst>
                <a:path h="1658502" w="2109685">
                  <a:moveTo>
                    <a:pt x="19330" y="0"/>
                  </a:moveTo>
                  <a:lnTo>
                    <a:pt x="2090354" y="0"/>
                  </a:lnTo>
                  <a:cubicBezTo>
                    <a:pt x="2101030" y="0"/>
                    <a:pt x="2109685" y="8654"/>
                    <a:pt x="2109685" y="19330"/>
                  </a:cubicBezTo>
                  <a:lnTo>
                    <a:pt x="2109685" y="1639172"/>
                  </a:lnTo>
                  <a:cubicBezTo>
                    <a:pt x="2109685" y="1644299"/>
                    <a:pt x="2107648" y="1649215"/>
                    <a:pt x="2104023" y="1652840"/>
                  </a:cubicBezTo>
                  <a:cubicBezTo>
                    <a:pt x="2100398" y="1656466"/>
                    <a:pt x="2095481" y="1658502"/>
                    <a:pt x="2090354" y="1658502"/>
                  </a:cubicBezTo>
                  <a:lnTo>
                    <a:pt x="19330" y="1658502"/>
                  </a:lnTo>
                  <a:cubicBezTo>
                    <a:pt x="14203" y="1658502"/>
                    <a:pt x="9287" y="1656466"/>
                    <a:pt x="5662" y="1652840"/>
                  </a:cubicBezTo>
                  <a:cubicBezTo>
                    <a:pt x="2037" y="1649215"/>
                    <a:pt x="0" y="1644299"/>
                    <a:pt x="0" y="1639172"/>
                  </a:cubicBezTo>
                  <a:lnTo>
                    <a:pt x="0" y="19330"/>
                  </a:lnTo>
                  <a:cubicBezTo>
                    <a:pt x="0" y="14203"/>
                    <a:pt x="2037" y="9287"/>
                    <a:pt x="5662" y="5662"/>
                  </a:cubicBezTo>
                  <a:cubicBezTo>
                    <a:pt x="9287" y="2037"/>
                    <a:pt x="14203" y="0"/>
                    <a:pt x="19330" y="0"/>
                  </a:cubicBezTo>
                  <a:close/>
                </a:path>
              </a:pathLst>
            </a:custGeom>
            <a:solidFill>
              <a:srgbClr val="FBF9F1"/>
            </a:solidFill>
            <a:ln w="38100" cap="sq">
              <a:solidFill>
                <a:srgbClr val="FBF9F1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109684" cy="169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249092" y="2151214"/>
            <a:ext cx="8010208" cy="6297125"/>
            <a:chOff x="0" y="0"/>
            <a:chExt cx="2109684" cy="16585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9685" cy="1658502"/>
            </a:xfrm>
            <a:custGeom>
              <a:avLst/>
              <a:gdLst/>
              <a:ahLst/>
              <a:cxnLst/>
              <a:rect r="r" b="b" t="t" l="l"/>
              <a:pathLst>
                <a:path h="1658502" w="2109685">
                  <a:moveTo>
                    <a:pt x="19330" y="0"/>
                  </a:moveTo>
                  <a:lnTo>
                    <a:pt x="2090354" y="0"/>
                  </a:lnTo>
                  <a:cubicBezTo>
                    <a:pt x="2101030" y="0"/>
                    <a:pt x="2109685" y="8654"/>
                    <a:pt x="2109685" y="19330"/>
                  </a:cubicBezTo>
                  <a:lnTo>
                    <a:pt x="2109685" y="1639172"/>
                  </a:lnTo>
                  <a:cubicBezTo>
                    <a:pt x="2109685" y="1644299"/>
                    <a:pt x="2107648" y="1649215"/>
                    <a:pt x="2104023" y="1652840"/>
                  </a:cubicBezTo>
                  <a:cubicBezTo>
                    <a:pt x="2100398" y="1656466"/>
                    <a:pt x="2095481" y="1658502"/>
                    <a:pt x="2090354" y="1658502"/>
                  </a:cubicBezTo>
                  <a:lnTo>
                    <a:pt x="19330" y="1658502"/>
                  </a:lnTo>
                  <a:cubicBezTo>
                    <a:pt x="14203" y="1658502"/>
                    <a:pt x="9287" y="1656466"/>
                    <a:pt x="5662" y="1652840"/>
                  </a:cubicBezTo>
                  <a:cubicBezTo>
                    <a:pt x="2037" y="1649215"/>
                    <a:pt x="0" y="1644299"/>
                    <a:pt x="0" y="1639172"/>
                  </a:cubicBezTo>
                  <a:lnTo>
                    <a:pt x="0" y="19330"/>
                  </a:lnTo>
                  <a:cubicBezTo>
                    <a:pt x="0" y="14203"/>
                    <a:pt x="2037" y="9287"/>
                    <a:pt x="5662" y="5662"/>
                  </a:cubicBezTo>
                  <a:cubicBezTo>
                    <a:pt x="9287" y="2037"/>
                    <a:pt x="14203" y="0"/>
                    <a:pt x="19330" y="0"/>
                  </a:cubicBezTo>
                  <a:close/>
                </a:path>
              </a:pathLst>
            </a:custGeom>
            <a:solidFill>
              <a:srgbClr val="FBF9F1"/>
            </a:solidFill>
            <a:ln w="38100" cap="sq">
              <a:solidFill>
                <a:srgbClr val="FBF9F1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109684" cy="16966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6608890" y="8703795"/>
            <a:ext cx="650410" cy="650410"/>
          </a:xfrm>
          <a:custGeom>
            <a:avLst/>
            <a:gdLst/>
            <a:ahLst/>
            <a:cxnLst/>
            <a:rect r="r" b="b" t="t" l="l"/>
            <a:pathLst>
              <a:path h="650410" w="650410">
                <a:moveTo>
                  <a:pt x="0" y="0"/>
                </a:moveTo>
                <a:lnTo>
                  <a:pt x="650410" y="0"/>
                </a:lnTo>
                <a:lnTo>
                  <a:pt x="650410" y="650410"/>
                </a:lnTo>
                <a:lnTo>
                  <a:pt x="0" y="650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8700" y="8703795"/>
            <a:ext cx="15362208" cy="650410"/>
            <a:chOff x="0" y="0"/>
            <a:chExt cx="4046014" cy="1713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046014" cy="171301"/>
            </a:xfrm>
            <a:custGeom>
              <a:avLst/>
              <a:gdLst/>
              <a:ahLst/>
              <a:cxnLst/>
              <a:rect r="r" b="b" t="t" l="l"/>
              <a:pathLst>
                <a:path h="171301" w="4046014">
                  <a:moveTo>
                    <a:pt x="30238" y="0"/>
                  </a:moveTo>
                  <a:lnTo>
                    <a:pt x="4015776" y="0"/>
                  </a:lnTo>
                  <a:cubicBezTo>
                    <a:pt x="4032476" y="0"/>
                    <a:pt x="4046014" y="13538"/>
                    <a:pt x="4046014" y="30238"/>
                  </a:cubicBezTo>
                  <a:lnTo>
                    <a:pt x="4046014" y="141064"/>
                  </a:lnTo>
                  <a:cubicBezTo>
                    <a:pt x="4046014" y="149083"/>
                    <a:pt x="4042828" y="156774"/>
                    <a:pt x="4037157" y="162445"/>
                  </a:cubicBezTo>
                  <a:cubicBezTo>
                    <a:pt x="4031487" y="168116"/>
                    <a:pt x="4023796" y="171301"/>
                    <a:pt x="4015776" y="171301"/>
                  </a:cubicBezTo>
                  <a:lnTo>
                    <a:pt x="30238" y="171301"/>
                  </a:lnTo>
                  <a:cubicBezTo>
                    <a:pt x="22218" y="171301"/>
                    <a:pt x="14527" y="168116"/>
                    <a:pt x="8856" y="162445"/>
                  </a:cubicBezTo>
                  <a:cubicBezTo>
                    <a:pt x="3186" y="156774"/>
                    <a:pt x="0" y="149083"/>
                    <a:pt x="0" y="141064"/>
                  </a:cubicBezTo>
                  <a:lnTo>
                    <a:pt x="0" y="30238"/>
                  </a:lnTo>
                  <a:cubicBezTo>
                    <a:pt x="0" y="22218"/>
                    <a:pt x="3186" y="14527"/>
                    <a:pt x="8856" y="8856"/>
                  </a:cubicBezTo>
                  <a:cubicBezTo>
                    <a:pt x="14527" y="3186"/>
                    <a:pt x="22218" y="0"/>
                    <a:pt x="3023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BF9F1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4046014" cy="209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7480786" y="1165535"/>
            <a:ext cx="3326428" cy="50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4564" y="2611295"/>
            <a:ext cx="7058480" cy="467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https://www.sciencedirect.com/science/article/pii/S2949719124000074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https://link.springer.com/article/10.1007/s11042-023-15213-3?utm_source=chatgpt.com 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https://www.mdpi.com/2078-2489/14/4/222?utm_source=chatgpt.com 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https://www.sciencedirect.com/science/article/abs/pii/S1568494625002698 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https://www.sciencedirect.com/science/article/pii/S2666449621000529 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https://www.sciencedirect.com/science/article/abs/pii/S092523122500534X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24956" y="2601770"/>
            <a:ext cx="7058480" cy="467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https://www.sciencedirect.com/science/article/abs/pii/S092523122401645X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https://www.sciencedirect.com/science/article/pii/S187705092402996X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https://www.sciencedirect.com/science/article/abs/pii/S1566253523000040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https://www.sciencedirect.com/science/article/abs/pii/S0957417421007107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https://www.sciencedirect.com/science/article/pii/S0040162524001227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https://www.sciencedirect.com/science/article/pii/S0925231225004941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359596" y="8850121"/>
            <a:ext cx="357759" cy="357759"/>
          </a:xfrm>
          <a:custGeom>
            <a:avLst/>
            <a:gdLst/>
            <a:ahLst/>
            <a:cxnLst/>
            <a:rect r="r" b="b" t="t" l="l"/>
            <a:pathLst>
              <a:path h="357759" w="357759">
                <a:moveTo>
                  <a:pt x="0" y="0"/>
                </a:moveTo>
                <a:lnTo>
                  <a:pt x="357759" y="0"/>
                </a:lnTo>
                <a:lnTo>
                  <a:pt x="357759" y="357759"/>
                </a:lnTo>
                <a:lnTo>
                  <a:pt x="0" y="3577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838090" y="8830563"/>
            <a:ext cx="352062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NUST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28665" y="645697"/>
            <a:ext cx="16598104" cy="995428"/>
            <a:chOff x="0" y="0"/>
            <a:chExt cx="4371517" cy="2621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1517" cy="262170"/>
            </a:xfrm>
            <a:custGeom>
              <a:avLst/>
              <a:gdLst/>
              <a:ahLst/>
              <a:cxnLst/>
              <a:rect r="r" b="b" t="t" l="l"/>
              <a:pathLst>
                <a:path h="262170" w="4371517">
                  <a:moveTo>
                    <a:pt x="29852" y="0"/>
                  </a:moveTo>
                  <a:lnTo>
                    <a:pt x="4341666" y="0"/>
                  </a:lnTo>
                  <a:cubicBezTo>
                    <a:pt x="4349583" y="0"/>
                    <a:pt x="4357176" y="3145"/>
                    <a:pt x="4362774" y="8743"/>
                  </a:cubicBezTo>
                  <a:cubicBezTo>
                    <a:pt x="4368372" y="14342"/>
                    <a:pt x="4371517" y="21935"/>
                    <a:pt x="4371517" y="29852"/>
                  </a:cubicBezTo>
                  <a:lnTo>
                    <a:pt x="4371517" y="232318"/>
                  </a:lnTo>
                  <a:cubicBezTo>
                    <a:pt x="4371517" y="248805"/>
                    <a:pt x="4358152" y="262170"/>
                    <a:pt x="4341666" y="262170"/>
                  </a:cubicBezTo>
                  <a:lnTo>
                    <a:pt x="29852" y="262170"/>
                  </a:lnTo>
                  <a:cubicBezTo>
                    <a:pt x="21935" y="262170"/>
                    <a:pt x="14342" y="259025"/>
                    <a:pt x="8743" y="253427"/>
                  </a:cubicBezTo>
                  <a:cubicBezTo>
                    <a:pt x="3145" y="247829"/>
                    <a:pt x="0" y="240236"/>
                    <a:pt x="0" y="232318"/>
                  </a:cubicBezTo>
                  <a:lnTo>
                    <a:pt x="0" y="29852"/>
                  </a:lnTo>
                  <a:cubicBezTo>
                    <a:pt x="0" y="21935"/>
                    <a:pt x="3145" y="14342"/>
                    <a:pt x="8743" y="8743"/>
                  </a:cubicBezTo>
                  <a:cubicBezTo>
                    <a:pt x="14342" y="3145"/>
                    <a:pt x="21935" y="0"/>
                    <a:pt x="298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E5E1DA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71517" cy="3002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2100837">
            <a:off x="8982673" y="428119"/>
            <a:ext cx="8310061" cy="8781453"/>
          </a:xfrm>
          <a:custGeom>
            <a:avLst/>
            <a:gdLst/>
            <a:ahLst/>
            <a:cxnLst/>
            <a:rect r="r" b="b" t="t" l="l"/>
            <a:pathLst>
              <a:path h="8781453" w="8310061">
                <a:moveTo>
                  <a:pt x="8310061" y="0"/>
                </a:moveTo>
                <a:lnTo>
                  <a:pt x="0" y="0"/>
                </a:lnTo>
                <a:lnTo>
                  <a:pt x="0" y="8781453"/>
                </a:lnTo>
                <a:lnTo>
                  <a:pt x="8310061" y="8781453"/>
                </a:lnTo>
                <a:lnTo>
                  <a:pt x="8310061" y="0"/>
                </a:lnTo>
                <a:close/>
              </a:path>
            </a:pathLst>
          </a:custGeom>
          <a:blipFill>
            <a:blip r:embed="rId2"/>
            <a:stretch>
              <a:fillRect l="0" t="0" r="-381" b="-186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71305" y="879197"/>
            <a:ext cx="528429" cy="528429"/>
          </a:xfrm>
          <a:custGeom>
            <a:avLst/>
            <a:gdLst/>
            <a:ahLst/>
            <a:cxnLst/>
            <a:rect r="r" b="b" t="t" l="l"/>
            <a:pathLst>
              <a:path h="528429" w="528429">
                <a:moveTo>
                  <a:pt x="0" y="0"/>
                </a:moveTo>
                <a:lnTo>
                  <a:pt x="528429" y="0"/>
                </a:lnTo>
                <a:lnTo>
                  <a:pt x="528429" y="528429"/>
                </a:lnTo>
                <a:lnTo>
                  <a:pt x="0" y="5284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28665" y="3213525"/>
            <a:ext cx="11411477" cy="220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959"/>
              </a:lnSpc>
            </a:pPr>
            <a:r>
              <a:rPr lang="en-US" sz="14508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  <a:r>
              <a:rPr lang="en-US" sz="14508" b="true">
                <a:solidFill>
                  <a:srgbClr val="FBF9F1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96669" y="882426"/>
            <a:ext cx="4535372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NUST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8665" y="7119480"/>
            <a:ext cx="6096698" cy="112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Muhammad Nabeel</a:t>
            </a:r>
          </a:p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E5E1DA"/>
                </a:solidFill>
                <a:latin typeface="Poppins"/>
                <a:ea typeface="Poppins"/>
                <a:cs typeface="Poppins"/>
                <a:sym typeface="Poppins"/>
              </a:rPr>
              <a:t>Umar Farooq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8665" y="5417085"/>
            <a:ext cx="11411477" cy="831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50"/>
              </a:lnSpc>
            </a:pPr>
            <a:r>
              <a:rPr lang="en-US" sz="5500">
                <a:solidFill>
                  <a:srgbClr val="FBF9F1"/>
                </a:solidFill>
                <a:latin typeface="Poppins"/>
                <a:ea typeface="Poppins"/>
                <a:cs typeface="Poppins"/>
                <a:sym typeface="Poppins"/>
              </a:rPr>
              <a:t>for your time and attention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DAGh5lyHeyI</dc:identifier>
  <dcterms:modified xsi:type="dcterms:W3CDTF">2011-08-01T06:04:30Z</dcterms:modified>
  <cp:revision>1</cp:revision>
  <dc:title>Sentiment Analysis with Sarcasm and Emoji Awareness - Proposal Presentation</dc:title>
</cp:coreProperties>
</file>