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9451-7ECB-AF61-DD94-2B15CB49B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A2C2D-2437-29A8-A774-92328F378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140C-874C-D9FC-FA34-B0CBA763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306-FBF9-49B9-BA07-710BD7F87393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F4F6-1522-D4CA-95DB-BEFF360E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E30C-6D76-1F3C-17EE-589078EC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AC80-5174-431D-9ACE-DE07112859A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191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3991-D897-E6D4-1245-5FFAC0CD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68BC2-BFAB-6607-7D33-6D7E6A2E6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B9E7-56B2-9F5F-34E6-F45493F1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306-FBF9-49B9-BA07-710BD7F87393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12B4C-36F9-1532-B705-6402930F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53234-4621-4BC1-0E65-C6D5C50E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AC80-5174-431D-9ACE-DE07112859A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353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78C59-5757-7240-E0DC-B6E8731A5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DD878-4598-0122-AAC2-829505E18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18C2-9717-1652-6A65-543BE7ED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306-FBF9-49B9-BA07-710BD7F87393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2AB4-4E59-2B71-0DB2-11A7F1E0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63D1F-2AEB-9829-9F11-1612B181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AC80-5174-431D-9ACE-DE07112859A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09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D923-BA20-5775-937B-85B7872B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014FA-0C57-82E6-E8A7-2DFA8445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3D66-D89E-6586-5730-C978B96A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306-FBF9-49B9-BA07-710BD7F87393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C957-E1B7-EEFD-E25D-AFF3B423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E38B-DC96-92F8-9843-FD875C4E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AC80-5174-431D-9ACE-DE07112859A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396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A43F-6F5C-E673-0491-388E680C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DFD36-B199-2587-CB8D-67CC5415B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055-25C2-0645-4DE7-3235B75E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306-FBF9-49B9-BA07-710BD7F87393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0888-A0A2-6750-B5F0-C0CE006A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7FD6-D0B8-7E52-ABD1-D5259EFC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AC80-5174-431D-9ACE-DE07112859A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024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B0D3-0780-130B-F536-AE7492F4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9FD0-E85B-4EC3-E5CC-07A7F743D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94D10-8D28-0441-36E5-C9B6FC578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37F86-B1A0-5181-FBC0-C0E2B26C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306-FBF9-49B9-BA07-710BD7F87393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8AFD8-8EB0-DB89-1F8F-BD2CC7FF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023B-1BD4-3397-B6E5-A49392F1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AC80-5174-431D-9ACE-DE07112859A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864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5A37-2123-2965-B3A3-4DEC5E15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B10C3-44A4-CA86-8F30-85D285D48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8B639-B76D-010D-6F0C-230EC974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304DB-22A8-BA42-7260-9EB1A7EC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6A48F-B115-CF0A-BFD8-FBC02A6C7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BC94C-9D2C-5366-A235-A8489F5B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306-FBF9-49B9-BA07-710BD7F87393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BFEEE-0B81-3DC8-F540-8E72A856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8A8BB-CA06-A269-BDCF-3941A585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AC80-5174-431D-9ACE-DE07112859A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6926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2181-74E5-78A8-5B81-D827255A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92493-9EBD-4E56-0C1C-027C000B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306-FBF9-49B9-BA07-710BD7F87393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E6E05-D4EF-AB95-3340-6009232E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82B6A-531B-4A2E-A57C-D61B74C8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AC80-5174-431D-9ACE-DE07112859A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090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DE276-0CD3-2D18-79E2-377CF18C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306-FBF9-49B9-BA07-710BD7F87393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DB259-E283-C241-E815-C382367F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B3C5E-EF4D-E54E-3E0B-60498041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AC80-5174-431D-9ACE-DE07112859A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664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C525-A7AF-491F-8889-767B2A3B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F089-B875-29D4-0924-CF2DF6C2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B1E3-76D4-B82C-355A-B37C62D82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86F35-1D05-1194-FCA9-7B07B310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306-FBF9-49B9-BA07-710BD7F87393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AEB03-8D38-4DE4-EFAE-3CFB23BB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DB63C-D68F-1184-B03D-77E1A6F9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AC80-5174-431D-9ACE-DE07112859A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762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CEB6-8671-3CD2-4197-265F0E41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4881C-E621-167A-2F4A-B6128AC4B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3516F-5D9E-31A8-8109-2912B35B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9430B-EF10-D8CD-DD92-4BA16F4D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306-FBF9-49B9-BA07-710BD7F87393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199BF-5D0E-D8A8-D589-2A4B2AA4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5EE99-2AB6-C67F-791D-88FF210D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AC80-5174-431D-9ACE-DE07112859A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626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E1C72-975E-B9F6-6965-79BDF2F0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6C0E1-8824-3244-77C2-54AC65A9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D660-2518-16A8-F374-D9EDF1A24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0C306-FBF9-49B9-BA07-710BD7F87393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C9037-48DC-156D-6B41-B44266090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DE99E-6EB7-1EC2-54DA-5F29D9B5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AC80-5174-431D-9ACE-DE07112859A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290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8217-CBF8-7C59-7149-DD9D1FE4F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Genome Sequencing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F38AB-5D7B-3AEC-C8C5-D7DFF7EC2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  <a:p>
            <a:r>
              <a:rPr lang="en-US" dirty="0"/>
              <a:t>Code Discussion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268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D2B1-AC0A-5A83-9EC0-AF0846A7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DNA sequence Obtained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678F-6834-8831-58AB-1FBE1CA8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000" dirty="0">
                <a:solidFill>
                  <a:srgbClr val="7030A0"/>
                </a:solidFill>
              </a:rPr>
              <a:t>AGCTAGCG</a:t>
            </a:r>
            <a:r>
              <a:rPr lang="en-US" sz="7000" dirty="0">
                <a:solidFill>
                  <a:schemeClr val="accent4"/>
                </a:solidFill>
              </a:rPr>
              <a:t>TAT</a:t>
            </a:r>
            <a:r>
              <a:rPr lang="en-US" sz="7000" dirty="0">
                <a:solidFill>
                  <a:schemeClr val="accent6">
                    <a:lumMod val="75000"/>
                  </a:schemeClr>
                </a:solidFill>
              </a:rPr>
              <a:t>CGT</a:t>
            </a:r>
            <a:r>
              <a:rPr lang="en-US" sz="7000" dirty="0">
                <a:solidFill>
                  <a:schemeClr val="accent3"/>
                </a:solidFill>
              </a:rPr>
              <a:t>ATG</a:t>
            </a:r>
            <a:r>
              <a:rPr lang="en-US" sz="7000" dirty="0">
                <a:solidFill>
                  <a:srgbClr val="FF0000"/>
                </a:solidFill>
              </a:rPr>
              <a:t>CGT</a:t>
            </a:r>
            <a:r>
              <a:rPr lang="en-US" sz="7000" dirty="0">
                <a:solidFill>
                  <a:srgbClr val="C00000"/>
                </a:solidFill>
              </a:rPr>
              <a:t>GCG</a:t>
            </a:r>
            <a:r>
              <a:rPr lang="en-US" sz="7000" dirty="0">
                <a:solidFill>
                  <a:schemeClr val="accent1"/>
                </a:solidFill>
              </a:rPr>
              <a:t>TAGC</a:t>
            </a:r>
            <a:r>
              <a:rPr lang="en-US" sz="7000" dirty="0">
                <a:solidFill>
                  <a:schemeClr val="bg2">
                    <a:lumMod val="25000"/>
                  </a:schemeClr>
                </a:solidFill>
              </a:rPr>
              <a:t>TAGCTA</a:t>
            </a:r>
            <a:r>
              <a:rPr lang="en-US" sz="7000" dirty="0">
                <a:solidFill>
                  <a:srgbClr val="00B0F0"/>
                </a:solidFill>
              </a:rPr>
              <a:t>GCTA</a:t>
            </a:r>
            <a:endParaRPr lang="en-PK" sz="7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0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4528-0FE3-405C-54FF-A22395A60259}"/>
              </a:ext>
            </a:extLst>
          </p:cNvPr>
          <p:cNvGrpSpPr/>
          <p:nvPr/>
        </p:nvGrpSpPr>
        <p:grpSpPr>
          <a:xfrm>
            <a:off x="197962" y="141402"/>
            <a:ext cx="11444141" cy="5443842"/>
            <a:chOff x="0" y="141402"/>
            <a:chExt cx="11736372" cy="544384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84E526-7AE2-4DAF-7AE7-BC17262DE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61292"/>
              <a:ext cx="5852172" cy="412395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677C52-6A1E-109E-1C7C-9104EEE2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234" y="141402"/>
              <a:ext cx="7645138" cy="412395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855225-06BC-7007-58E0-9FAB8602931E}"/>
              </a:ext>
            </a:extLst>
          </p:cNvPr>
          <p:cNvSpPr txBox="1"/>
          <p:nvPr/>
        </p:nvSpPr>
        <p:spPr>
          <a:xfrm>
            <a:off x="6495068" y="4722829"/>
            <a:ext cx="5147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 Bruijn graphs for </a:t>
            </a:r>
          </a:p>
          <a:p>
            <a:r>
              <a:rPr lang="en-US" sz="4000" dirty="0"/>
              <a:t>k-Mers length 3 and 4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278213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5C3D-ED44-0D62-8549-A8E33AAB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Sequence Preprocessor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7119-D080-E2FD-6899-B571203D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sequences from a given file</a:t>
            </a:r>
          </a:p>
          <a:p>
            <a:r>
              <a:rPr lang="en-US" dirty="0"/>
              <a:t>Time complexity of this class function is O(n*L), n is number of lines in given file and L be number of characters in each line.</a:t>
            </a:r>
          </a:p>
          <a:p>
            <a:r>
              <a:rPr lang="en-US" dirty="0"/>
              <a:t>Space complexity of this class function is O(n*L).</a:t>
            </a:r>
          </a:p>
          <a:p>
            <a:r>
              <a:rPr lang="en-US" dirty="0"/>
              <a:t>Returns list of provided DNA sequences.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3100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49AE-AACA-7937-F80A-89CD29E2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De Bruijn Graph Constructor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F066-6E65-FDCD-47E6-7165E236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Constructs graph data structure particularly de Bruijn having nodes and their neighbors from list of input sequences.</a:t>
            </a:r>
          </a:p>
          <a:p>
            <a:r>
              <a:rPr lang="en-US" dirty="0"/>
              <a:t>Each node of graph is of length equal to length of </a:t>
            </a:r>
            <a:r>
              <a:rPr lang="en-US" dirty="0" err="1"/>
              <a:t>kMer</a:t>
            </a:r>
            <a:r>
              <a:rPr lang="en-US" dirty="0"/>
              <a:t>.</a:t>
            </a:r>
          </a:p>
          <a:p>
            <a:r>
              <a:rPr lang="en-US" dirty="0"/>
              <a:t>Definition of k-Mer: A contiguous sequence of k nucleotides (or base pairs) that is extracted from a larger DNA or RNA sequence.</a:t>
            </a:r>
          </a:p>
          <a:p>
            <a:r>
              <a:rPr lang="en-US" dirty="0"/>
              <a:t>Time complexity of this constructor is O(n * L) for construction of graph while O(V+E) for accessing graph</a:t>
            </a:r>
          </a:p>
          <a:p>
            <a:r>
              <a:rPr lang="en-US" dirty="0"/>
              <a:t>Space complexity of this constructor is O(n * L) while O(1) for accessing graph.</a:t>
            </a:r>
          </a:p>
          <a:p>
            <a:r>
              <a:rPr lang="en-US" dirty="0"/>
              <a:t>Returns the List of k-Mer nodes (Keys) each of which is accessing a particular list of k-Mer nodes(Neighbors)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2173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F0B9-B2C2-AECB-7061-FC9769F1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Error Corrector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591C-35E7-8EF4-D4A2-AD232A62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applied correction factor to be ‘removing bubbles’ from the graph</a:t>
            </a:r>
          </a:p>
          <a:p>
            <a:r>
              <a:rPr lang="en-US" dirty="0"/>
              <a:t>Definition of Bubble: A subgraph which contains multiple same starting and ending nodes (multiple paths b/w two nodes)</a:t>
            </a:r>
          </a:p>
          <a:p>
            <a:r>
              <a:rPr lang="en-US" dirty="0"/>
              <a:t>Removal required in order to create Eulerian Path / Graph</a:t>
            </a:r>
          </a:p>
          <a:p>
            <a:r>
              <a:rPr lang="en-US" dirty="0"/>
              <a:t>Time Complexity for this class method is O(|V| + |E| + |B| * </a:t>
            </a:r>
            <a:r>
              <a:rPr lang="en-US" dirty="0" err="1"/>
              <a:t>log|B</a:t>
            </a:r>
            <a:r>
              <a:rPr lang="en-US" dirty="0"/>
              <a:t>|) where B is number of bubble nodes</a:t>
            </a:r>
          </a:p>
          <a:p>
            <a:r>
              <a:rPr lang="en-US" dirty="0"/>
              <a:t>Space Complexity for this class method is O(|V| + |E| + |B|).</a:t>
            </a:r>
          </a:p>
          <a:p>
            <a:r>
              <a:rPr lang="en-US" dirty="0"/>
              <a:t>Returns corrected list of key[node]-value[list of nodes] same as previous graph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1089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51E5-9FB8-2CFD-41C3-E1AEC552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Graph Traverser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BD9C-8F1A-105F-88DF-D72983DE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the nodes of the given graph into a DNA sequence which should include all or about 90% of provided input sequences</a:t>
            </a:r>
          </a:p>
          <a:p>
            <a:r>
              <a:rPr lang="en-US" dirty="0"/>
              <a:t>Time complexity of this class function is O(V + E + S*k) where S is number of input sequences and k is k-Mer length proposed</a:t>
            </a:r>
          </a:p>
          <a:p>
            <a:r>
              <a:rPr lang="en-US" dirty="0"/>
              <a:t>Space complexity of this class method is O(V + E + k)</a:t>
            </a:r>
          </a:p>
          <a:p>
            <a:r>
              <a:rPr lang="en-US" dirty="0"/>
              <a:t>Returns the string comprising of expected DNA sequence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4520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C0E9-9A65-ED81-5299-5F199753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Sequence Validator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342B-8771-9EFA-041E-2F9BA760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Validates that the proposed DNA sequence includes all the input sequences and also each base in the sequence is valid or not</a:t>
            </a:r>
          </a:p>
          <a:p>
            <a:r>
              <a:rPr lang="en-US" dirty="0"/>
              <a:t>Time Complexity of this class method is O(n)</a:t>
            </a:r>
            <a:endParaRPr lang="en-PK" dirty="0"/>
          </a:p>
          <a:p>
            <a:r>
              <a:rPr lang="en-US" dirty="0"/>
              <a:t>Space Complexity of this class method is O(k)</a:t>
            </a:r>
          </a:p>
          <a:p>
            <a:r>
              <a:rPr lang="en-US" dirty="0"/>
              <a:t>Returns Boolean value after the validation</a:t>
            </a:r>
          </a:p>
          <a:p>
            <a:endParaRPr lang="en-P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4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D150-34A8-BDCB-55CD-A6C6EAE5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Sequence Output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CCE0-B3DE-87A8-E400-2DED0932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Enters the proposed DNA sequence in an external file or some other logic and also the de Bruijn graph in external file</a:t>
            </a:r>
          </a:p>
          <a:p>
            <a:r>
              <a:rPr lang="en-US" dirty="0"/>
              <a:t>Time Complexity of this class method is O(n) and O(m*k) where m is number of nodes in the graph</a:t>
            </a:r>
            <a:endParaRPr lang="en-PK" dirty="0"/>
          </a:p>
          <a:p>
            <a:r>
              <a:rPr lang="en-US" dirty="0"/>
              <a:t>Space Complexity of this class method is O(1) and O(m)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7436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C9402E-9730-307B-25D7-3C96F178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AA314-EE8B-0A01-5B48-352FA683CFF8}"/>
              </a:ext>
            </a:extLst>
          </p:cNvPr>
          <p:cNvSpPr txBox="1"/>
          <p:nvPr/>
        </p:nvSpPr>
        <p:spPr>
          <a:xfrm>
            <a:off x="7192652" y="1857081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their respective methods</a:t>
            </a:r>
            <a:endParaRPr lang="en-PK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9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1913-D179-CEBE-867D-664B3D4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54691" cy="1325563"/>
          </a:xfrm>
        </p:spPr>
        <p:txBody>
          <a:bodyPr/>
          <a:lstStyle/>
          <a:p>
            <a:r>
              <a:rPr lang="en-US" dirty="0"/>
              <a:t>Sample Input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A02E-6BEA-E4E3-C073-8B47C0BC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927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ATGCGT</a:t>
            </a:r>
          </a:p>
          <a:p>
            <a:pPr marL="0" indent="0">
              <a:buNone/>
            </a:pPr>
            <a:r>
              <a:rPr lang="en-US" dirty="0"/>
              <a:t>GCGTAGC</a:t>
            </a:r>
          </a:p>
          <a:p>
            <a:pPr marL="0" indent="0">
              <a:buNone/>
            </a:pPr>
            <a:r>
              <a:rPr lang="en-US" dirty="0"/>
              <a:t>TAGCTAGCTA</a:t>
            </a:r>
          </a:p>
          <a:p>
            <a:pPr marL="0" indent="0">
              <a:buNone/>
            </a:pPr>
            <a:r>
              <a:rPr lang="en-US" dirty="0"/>
              <a:t>GCTAGCGTAT</a:t>
            </a:r>
          </a:p>
          <a:p>
            <a:pPr marL="0" indent="0">
              <a:buNone/>
            </a:pPr>
            <a:r>
              <a:rPr lang="en-US" dirty="0"/>
              <a:t>CGTATCGTA</a:t>
            </a:r>
          </a:p>
          <a:p>
            <a:pPr marL="0" indent="0">
              <a:buNone/>
            </a:pPr>
            <a:r>
              <a:rPr lang="en-US" dirty="0"/>
              <a:t>TAGCTAG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9B156-9246-D7C8-4781-0FD2CFDCED6C}"/>
              </a:ext>
            </a:extLst>
          </p:cNvPr>
          <p:cNvSpPr txBox="1">
            <a:spLocks/>
          </p:cNvSpPr>
          <p:nvPr/>
        </p:nvSpPr>
        <p:spPr>
          <a:xfrm>
            <a:off x="4503263" y="365123"/>
            <a:ext cx="35546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Graph Initial</a:t>
            </a:r>
            <a:endParaRPr lang="en-PK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14DAAF-912E-4341-02F9-ABF68EBBAD2F}"/>
              </a:ext>
            </a:extLst>
          </p:cNvPr>
          <p:cNvSpPr txBox="1">
            <a:spLocks/>
          </p:cNvSpPr>
          <p:nvPr/>
        </p:nvSpPr>
        <p:spPr>
          <a:xfrm>
            <a:off x="8252382" y="365123"/>
            <a:ext cx="35546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Graph Final</a:t>
            </a:r>
            <a:endParaRPr lang="en-P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4E28-2AB6-8B51-7F1A-D57826CC30DF}"/>
              </a:ext>
            </a:extLst>
          </p:cNvPr>
          <p:cNvSpPr txBox="1">
            <a:spLocks/>
          </p:cNvSpPr>
          <p:nvPr/>
        </p:nvSpPr>
        <p:spPr>
          <a:xfrm>
            <a:off x="4490694" y="1825625"/>
            <a:ext cx="3201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TCG -&gt; CGT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TAT -&gt; ATC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CTA -&gt; TAG </a:t>
            </a:r>
            <a:r>
              <a:rPr lang="en-US" dirty="0" err="1"/>
              <a:t>TAG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GTA -&gt; TAG TAT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AGC -&gt; GCT </a:t>
            </a:r>
            <a:r>
              <a:rPr lang="en-US" dirty="0" err="1"/>
              <a:t>GCT</a:t>
            </a:r>
            <a:r>
              <a:rPr lang="en-US" dirty="0"/>
              <a:t> GCG GCT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CGT -&gt; GTA </a:t>
            </a:r>
            <a:r>
              <a:rPr lang="en-US" dirty="0" err="1"/>
              <a:t>GTA</a:t>
            </a:r>
            <a:r>
              <a:rPr lang="en-US" dirty="0"/>
              <a:t> </a:t>
            </a:r>
            <a:r>
              <a:rPr lang="en-US" dirty="0" err="1"/>
              <a:t>GTA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ATC -&gt; TCG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GCG -&gt; CGT </a:t>
            </a:r>
            <a:r>
              <a:rPr lang="en-US" dirty="0" err="1"/>
              <a:t>CGT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GCT -&gt; CTA </a:t>
            </a:r>
            <a:r>
              <a:rPr lang="en-US" dirty="0" err="1"/>
              <a:t>CTA</a:t>
            </a:r>
            <a:r>
              <a:rPr lang="en-US" dirty="0"/>
              <a:t> </a:t>
            </a:r>
            <a:r>
              <a:rPr lang="en-US" dirty="0" err="1"/>
              <a:t>CTA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TAG -&gt; AGC </a:t>
            </a:r>
            <a:r>
              <a:rPr lang="en-US" dirty="0" err="1"/>
              <a:t>AGC</a:t>
            </a:r>
            <a:r>
              <a:rPr lang="en-US" dirty="0"/>
              <a:t> </a:t>
            </a:r>
            <a:r>
              <a:rPr lang="en-US" dirty="0" err="1"/>
              <a:t>AGC</a:t>
            </a:r>
            <a:r>
              <a:rPr lang="en-US" dirty="0"/>
              <a:t> </a:t>
            </a:r>
            <a:r>
              <a:rPr lang="en-US" dirty="0" err="1"/>
              <a:t>AGC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TGC -&gt; GCG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ATG -&gt; TGC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A87577-6236-90AA-1DBA-C3D367444D8C}"/>
              </a:ext>
            </a:extLst>
          </p:cNvPr>
          <p:cNvSpPr txBox="1">
            <a:spLocks/>
          </p:cNvSpPr>
          <p:nvPr/>
        </p:nvSpPr>
        <p:spPr>
          <a:xfrm>
            <a:off x="8252382" y="1825625"/>
            <a:ext cx="3092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TCG -&gt; CGT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TAT -&gt; ATC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CTA -&gt; TAG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GTA -&gt; TAT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AGC -&gt; GCG GCT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CGT -&gt; GTA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ATC -&gt; TCG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GCG -&gt; CGT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GCT -&gt; CTA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TAG -&gt; AGC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TGC -&gt; GCG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ATG -&gt; TGC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1978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Genome Sequencing</vt:lpstr>
      <vt:lpstr>1) Sequence Preprocessor</vt:lpstr>
      <vt:lpstr>2) De Bruijn Graph Constructor</vt:lpstr>
      <vt:lpstr>3) Error Corrector</vt:lpstr>
      <vt:lpstr>4) Graph Traverser</vt:lpstr>
      <vt:lpstr>5) Sequence Validator</vt:lpstr>
      <vt:lpstr>6) Sequence Output</vt:lpstr>
      <vt:lpstr>PowerPoint Presentation</vt:lpstr>
      <vt:lpstr>Sample Input</vt:lpstr>
      <vt:lpstr>Final DNA sequence Obtained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Sequencing</dc:title>
  <dc:creator>ibrahim qaiser</dc:creator>
  <cp:lastModifiedBy>ibrahim qaiser</cp:lastModifiedBy>
  <cp:revision>1</cp:revision>
  <dcterms:created xsi:type="dcterms:W3CDTF">2024-05-20T19:21:53Z</dcterms:created>
  <dcterms:modified xsi:type="dcterms:W3CDTF">2024-05-20T19:22:13Z</dcterms:modified>
</cp:coreProperties>
</file>