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56" r:id="rId4"/>
    <p:sldId id="262" r:id="rId5"/>
    <p:sldId id="257" r:id="rId6"/>
    <p:sldId id="290" r:id="rId7"/>
    <p:sldId id="288" r:id="rId8"/>
    <p:sldId id="265" r:id="rId9"/>
    <p:sldId id="289" r:id="rId10"/>
    <p:sldId id="266" r:id="rId11"/>
    <p:sldId id="268" r:id="rId12"/>
    <p:sldId id="272" r:id="rId13"/>
    <p:sldId id="264" r:id="rId14"/>
    <p:sldId id="29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6F6"/>
    <a:srgbClr val="86CCC7"/>
    <a:srgbClr val="8A8A8A"/>
    <a:srgbClr val="BEBABA"/>
    <a:srgbClr val="FF9966"/>
    <a:srgbClr val="FF9999"/>
    <a:srgbClr val="A7D9D6"/>
    <a:srgbClr val="F2ECE2"/>
    <a:srgbClr val="CBB38F"/>
    <a:srgbClr val="D8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5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98357-C25E-4EB3-92DF-EC66844CC274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D221-069A-43E2-AD19-BE305D71F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25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福利資訊片面化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D221-069A-43E2-AD19-BE305D71F0E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11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D221-069A-43E2-AD19-BE305D71F0E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50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3145-63E9-4E94-863B-88F194541423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543-22FB-4676-82E4-B8A96353C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0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3145-63E9-4E94-863B-88F194541423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543-22FB-4676-82E4-B8A96353C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94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3145-63E9-4E94-863B-88F194541423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543-22FB-4676-82E4-B8A96353C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0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3145-63E9-4E94-863B-88F194541423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543-22FB-4676-82E4-B8A96353C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9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3145-63E9-4E94-863B-88F194541423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543-22FB-4676-82E4-B8A96353C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9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3145-63E9-4E94-863B-88F194541423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543-22FB-4676-82E4-B8A96353C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46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3145-63E9-4E94-863B-88F194541423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543-22FB-4676-82E4-B8A96353C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24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3145-63E9-4E94-863B-88F194541423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543-22FB-4676-82E4-B8A96353C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73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3145-63E9-4E94-863B-88F194541423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543-22FB-4676-82E4-B8A96353C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2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3145-63E9-4E94-863B-88F194541423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543-22FB-4676-82E4-B8A96353C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53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3145-63E9-4E94-863B-88F194541423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543-22FB-4676-82E4-B8A96353C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2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3145-63E9-4E94-863B-88F194541423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45543-22FB-4676-82E4-B8A96353C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80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huyu626.github.io/final_fron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59086" y="5916543"/>
            <a:ext cx="10515600" cy="637310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報告者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01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游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舒羽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62074" y="1176595"/>
            <a:ext cx="1156716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zh-TW" altLang="en-US" sz="6600" b="1" dirty="0" smtClean="0">
                <a:solidFill>
                  <a:srgbClr val="86AC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</a:t>
            </a:r>
            <a:r>
              <a:rPr lang="zh-TW" altLang="en-US" sz="6600" b="1" dirty="0">
                <a:solidFill>
                  <a:srgbClr val="86AC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末</a:t>
            </a:r>
            <a:r>
              <a:rPr lang="zh-TW" altLang="en-US" sz="6600" b="1" dirty="0" smtClean="0">
                <a:solidFill>
                  <a:srgbClr val="86AC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專題報告</a:t>
            </a:r>
            <a:endParaRPr lang="zh-TW" altLang="en-US" sz="6600" b="1" dirty="0">
              <a:solidFill>
                <a:srgbClr val="86ACA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62074" y="2411659"/>
            <a:ext cx="1156716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 smtClean="0">
                <a:solidFill>
                  <a:srgbClr val="86AC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r>
              <a:rPr lang="en-US" altLang="zh-TW" b="1" dirty="0" smtClean="0">
                <a:solidFill>
                  <a:srgbClr val="86AC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rgbClr val="86AC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資源共享平台</a:t>
            </a:r>
            <a:endParaRPr lang="zh-TW" altLang="en-US" b="1" dirty="0">
              <a:solidFill>
                <a:srgbClr val="86ACA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4380422" y="3446415"/>
            <a:ext cx="3463813" cy="1325563"/>
            <a:chOff x="838200" y="5124496"/>
            <a:chExt cx="3463813" cy="132556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2000" contrast="-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5415303"/>
              <a:ext cx="723651" cy="723651"/>
            </a:xfrm>
            <a:prstGeom prst="rect">
              <a:avLst/>
            </a:prstGeom>
          </p:spPr>
        </p:pic>
        <p:sp>
          <p:nvSpPr>
            <p:cNvPr id="10" name="標題 1"/>
            <p:cNvSpPr txBox="1">
              <a:spLocks/>
            </p:cNvSpPr>
            <p:nvPr/>
          </p:nvSpPr>
          <p:spPr>
            <a:xfrm>
              <a:off x="1202487" y="5124496"/>
              <a:ext cx="3099526" cy="132556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TW" sz="4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KeeperS</a:t>
              </a:r>
              <a:endParaRPr lang="zh-TW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23850" y="340918"/>
            <a:ext cx="11620500" cy="6127059"/>
          </a:xfrm>
          <a:prstGeom prst="roundRect">
            <a:avLst>
              <a:gd name="adj" fmla="val 2713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457200" y="464429"/>
            <a:ext cx="4152900" cy="108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視覺規劃</a:t>
            </a:r>
            <a:endParaRPr lang="en-US" altLang="zh-TW" sz="48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87"/>
          <a:stretch/>
        </p:blipFill>
        <p:spPr>
          <a:xfrm>
            <a:off x="606243" y="1516297"/>
            <a:ext cx="5270932" cy="33813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08325" y="1573111"/>
            <a:ext cx="673101" cy="266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0"/>
          <a:stretch/>
        </p:blipFill>
        <p:spPr>
          <a:xfrm>
            <a:off x="6146834" y="1516296"/>
            <a:ext cx="5270932" cy="335280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467975" y="4967257"/>
            <a:ext cx="2287806" cy="1077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新增地標</a:t>
            </a:r>
            <a:endParaRPr lang="en-US" altLang="zh-TW" sz="3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查詢地標</a:t>
            </a:r>
          </a:p>
        </p:txBody>
      </p:sp>
    </p:spTree>
    <p:extLst>
      <p:ext uri="{BB962C8B-B14F-4D97-AF65-F5344CB8AC3E}">
        <p14:creationId xmlns:p14="http://schemas.microsoft.com/office/powerpoint/2010/main" val="17759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23850" y="340918"/>
            <a:ext cx="11620500" cy="6127059"/>
          </a:xfrm>
          <a:prstGeom prst="roundRect">
            <a:avLst>
              <a:gd name="adj" fmla="val 2713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9" y="710436"/>
            <a:ext cx="4669632" cy="33206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67125" y="761310"/>
            <a:ext cx="504825" cy="266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710436"/>
            <a:ext cx="4669632" cy="332062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2705494"/>
            <a:ext cx="4669632" cy="332062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99602" y="4948903"/>
            <a:ext cx="2287806" cy="1077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新增活動</a:t>
            </a:r>
            <a:endParaRPr lang="en-US" altLang="zh-TW" sz="3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收藏活動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069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323850" y="340918"/>
            <a:ext cx="11620500" cy="6127059"/>
          </a:xfrm>
          <a:prstGeom prst="roundRect">
            <a:avLst>
              <a:gd name="adj" fmla="val 2713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39" y="733425"/>
            <a:ext cx="4453425" cy="3166880"/>
          </a:xfrm>
        </p:spPr>
      </p:pic>
      <p:sp>
        <p:nvSpPr>
          <p:cNvPr id="7" name="矩形 6"/>
          <p:cNvSpPr/>
          <p:nvPr/>
        </p:nvSpPr>
        <p:spPr>
          <a:xfrm>
            <a:off x="3828450" y="762000"/>
            <a:ext cx="504825" cy="266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1990125" y="1266825"/>
            <a:ext cx="76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69" y="733425"/>
            <a:ext cx="4453425" cy="3166880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2" y="2976857"/>
            <a:ext cx="4463126" cy="317377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675727" y="4815553"/>
            <a:ext cx="2287806" cy="1077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新增文章</a:t>
            </a:r>
            <a:endParaRPr lang="en-US" altLang="zh-TW" sz="3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</a:t>
            </a:r>
          </a:p>
        </p:txBody>
      </p:sp>
    </p:spTree>
    <p:extLst>
      <p:ext uri="{BB962C8B-B14F-4D97-AF65-F5344CB8AC3E}">
        <p14:creationId xmlns:p14="http://schemas.microsoft.com/office/powerpoint/2010/main" val="27044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323850" y="340918"/>
            <a:ext cx="11620500" cy="6127059"/>
          </a:xfrm>
          <a:prstGeom prst="roundRect">
            <a:avLst>
              <a:gd name="adj" fmla="val 2713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Vue.js - 維基百科，自由的百科全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72" y="2339926"/>
            <a:ext cx="1113484" cy="96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269" y="2214566"/>
            <a:ext cx="1289060" cy="11458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931" y="2468288"/>
            <a:ext cx="1926620" cy="1178830"/>
          </a:xfrm>
          <a:prstGeom prst="rect">
            <a:avLst/>
          </a:prstGeom>
        </p:spPr>
      </p:pic>
      <p:pic>
        <p:nvPicPr>
          <p:cNvPr id="1040" name="Picture 16" descr="MongoDB - 維基百科，自由的百科全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859" y="4078192"/>
            <a:ext cx="3146842" cy="104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ile:Leaflet logo.svg - 维基百科，自由的百科全书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77" y="3817362"/>
            <a:ext cx="2541380" cy="67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開放街圖- 維基百科，自由的百科全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575" y="3633537"/>
            <a:ext cx="1041709" cy="104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標題 1"/>
          <p:cNvSpPr txBox="1">
            <a:spLocks/>
          </p:cNvSpPr>
          <p:nvPr/>
        </p:nvSpPr>
        <p:spPr>
          <a:xfrm>
            <a:off x="457200" y="464429"/>
            <a:ext cx="4152900" cy="108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lang="zh-TW" altLang="en-US" sz="48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9207" y="5037702"/>
            <a:ext cx="331212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Google Map </a:t>
            </a:r>
            <a:r>
              <a:rPr lang="en-US" altLang="zh-TW" sz="30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API</a:t>
            </a:r>
          </a:p>
        </p:txBody>
      </p:sp>
      <p:pic>
        <p:nvPicPr>
          <p:cNvPr id="7" name="Picture 2" descr="https://cdn-ak.f.st-hatena.com/images/fotolife/g/ggen-sugimura/20230606/202306061100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51" y="5037702"/>
            <a:ext cx="606556" cy="6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hlinkClick r:id="rId3"/>
          </p:cNvPr>
          <p:cNvSpPr/>
          <p:nvPr/>
        </p:nvSpPr>
        <p:spPr>
          <a:xfrm>
            <a:off x="323850" y="340918"/>
            <a:ext cx="11620500" cy="6127059"/>
          </a:xfrm>
          <a:prstGeom prst="roundRect">
            <a:avLst>
              <a:gd name="adj" fmla="val 2713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464429"/>
            <a:ext cx="6324600" cy="1082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TW" sz="48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r>
              <a:rPr lang="zh-TW" altLang="en-US" sz="48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困難／心得</a:t>
            </a:r>
            <a:endParaRPr lang="en-US" altLang="zh-TW" sz="48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695449" y="1870612"/>
            <a:ext cx="8162925" cy="2415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不熟悉</a:t>
            </a:r>
            <a:r>
              <a:rPr lang="en-US" altLang="zh-TW" sz="3200" b="1" dirty="0" err="1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vuetify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元件使用，花太多時間切</a:t>
            </a:r>
            <a:r>
              <a:rPr lang="zh-TW" altLang="en-US" sz="3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endParaRPr lang="en-US" altLang="zh-TW" sz="32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sz="3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熟悉前後端如何連結，資料庫設計困難</a:t>
            </a:r>
            <a:endParaRPr lang="en-US" altLang="zh-TW" sz="32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經常</a:t>
            </a:r>
            <a:r>
              <a:rPr lang="zh-TW" altLang="en-US" sz="3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遇到 </a:t>
            </a:r>
            <a:r>
              <a:rPr lang="en-US" altLang="zh-TW" sz="3200" b="1" dirty="0" err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axios</a:t>
            </a:r>
            <a:r>
              <a:rPr lang="en-US" altLang="zh-TW" sz="3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error</a:t>
            </a:r>
            <a:endParaRPr lang="en-US" altLang="zh-TW" sz="32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695449" y="3838575"/>
            <a:ext cx="9191626" cy="1678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2800" b="1" dirty="0">
                <a:solidFill>
                  <a:srgbClr val="86AC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錯誤中學習，</a:t>
            </a:r>
            <a:r>
              <a:rPr lang="en-US" altLang="zh-TW" sz="2800" b="1" dirty="0">
                <a:solidFill>
                  <a:srgbClr val="86AC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2800" b="1" dirty="0">
                <a:solidFill>
                  <a:srgbClr val="86AC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的過程中更清楚功能開發的流程</a:t>
            </a:r>
            <a:r>
              <a:rPr lang="en-US" altLang="zh-TW" sz="2800" b="1" dirty="0">
                <a:solidFill>
                  <a:srgbClr val="86AC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8749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08569" y="1029209"/>
            <a:ext cx="4271477" cy="504723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3600" b="1" dirty="0" smtClean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sz="3600" b="1" dirty="0" smtClean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主題動</a:t>
            </a:r>
            <a:r>
              <a:rPr lang="zh-TW" altLang="en-US" sz="3600" b="1" dirty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  <a:endParaRPr lang="en-US" altLang="zh-TW" sz="3600" b="1" dirty="0" smtClean="0">
              <a:solidFill>
                <a:srgbClr val="8A8A8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600" b="1" dirty="0" smtClean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en-US" sz="3600" b="1" dirty="0" smtClean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網站架構</a:t>
            </a:r>
            <a:endParaRPr lang="en-US" altLang="zh-TW" sz="3600" b="1" dirty="0" smtClean="0">
              <a:solidFill>
                <a:srgbClr val="8A8A8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600" b="1" dirty="0" smtClean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r>
              <a:rPr lang="zh-TW" altLang="en-US" sz="3600" b="1" dirty="0" smtClean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資料庫設計</a:t>
            </a:r>
            <a:endParaRPr lang="en-US" altLang="zh-TW" sz="3600" b="1" dirty="0" smtClean="0">
              <a:solidFill>
                <a:srgbClr val="8A8A8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600" b="1" dirty="0" smtClean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lang="zh-TW" altLang="en-US" sz="3600" b="1" dirty="0" smtClean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視覺規劃</a:t>
            </a:r>
            <a:endParaRPr lang="en-US" altLang="zh-TW" sz="3600" b="1" dirty="0" smtClean="0">
              <a:solidFill>
                <a:srgbClr val="8A8A8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600" b="1" dirty="0" smtClean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3600" b="1" dirty="0" smtClean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使用技術</a:t>
            </a:r>
            <a:endParaRPr lang="en-US" altLang="zh-TW" sz="3600" b="1" dirty="0" smtClean="0">
              <a:solidFill>
                <a:srgbClr val="8A8A8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3600" b="1" dirty="0" smtClean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r>
              <a:rPr lang="zh-TW" altLang="en-US" sz="3600" b="1" dirty="0" smtClean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心得 </a:t>
            </a:r>
            <a:r>
              <a:rPr lang="en-US" altLang="zh-TW" sz="3600" b="1" dirty="0" smtClean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3600" b="1" dirty="0" smtClean="0">
                <a:solidFill>
                  <a:srgbClr val="8A8A8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問題解決</a:t>
            </a:r>
            <a:endParaRPr lang="en-US" altLang="zh-TW" sz="3600" b="1" dirty="0" smtClean="0">
              <a:solidFill>
                <a:srgbClr val="8A8A8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476625" cy="6858000"/>
          </a:xfrm>
          <a:prstGeom prst="rect">
            <a:avLst/>
          </a:prstGeom>
          <a:solidFill>
            <a:srgbClr val="DD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41466" y="2464762"/>
            <a:ext cx="2492829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6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99529" y="1390650"/>
            <a:ext cx="3463813" cy="1325563"/>
            <a:chOff x="838200" y="5124496"/>
            <a:chExt cx="3463813" cy="132556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2000" contrast="-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5415303"/>
              <a:ext cx="723651" cy="723651"/>
            </a:xfrm>
            <a:prstGeom prst="rect">
              <a:avLst/>
            </a:prstGeom>
          </p:spPr>
        </p:pic>
        <p:sp>
          <p:nvSpPr>
            <p:cNvPr id="9" name="標題 1"/>
            <p:cNvSpPr txBox="1">
              <a:spLocks/>
            </p:cNvSpPr>
            <p:nvPr/>
          </p:nvSpPr>
          <p:spPr>
            <a:xfrm>
              <a:off x="1202487" y="5124496"/>
              <a:ext cx="3099526" cy="132556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TW" sz="4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KeeperS</a:t>
              </a:r>
              <a:endParaRPr lang="zh-TW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5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70594" y="1734643"/>
            <a:ext cx="9502320" cy="4566631"/>
          </a:xfrm>
          <a:prstGeom prst="roundRect">
            <a:avLst>
              <a:gd name="adj" fmla="val 2713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199" y="241756"/>
            <a:ext cx="6916057" cy="1082647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主題發想 </a:t>
            </a:r>
            <a:r>
              <a:rPr lang="en-US" altLang="zh-TW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工作經歷</a:t>
            </a:r>
            <a:endParaRPr lang="zh-TW" altLang="en-US" sz="48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1121841" y="2947466"/>
            <a:ext cx="7622109" cy="2402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rgbClr val="86CC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福利資訊散落，耗費過多的時間尋找資源</a:t>
            </a:r>
            <a:endParaRPr lang="en-US" altLang="zh-TW" sz="2800" b="1" dirty="0" smtClean="0">
              <a:solidFill>
                <a:srgbClr val="86CC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86CC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zh-TW" altLang="en-US" sz="2800" b="1" dirty="0" smtClean="0">
                <a:solidFill>
                  <a:srgbClr val="86CC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資源效率低</a:t>
            </a:r>
            <a:r>
              <a:rPr lang="en-US" altLang="zh-TW" sz="2800" b="1" dirty="0" smtClean="0">
                <a:solidFill>
                  <a:srgbClr val="86CC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(excel</a:t>
            </a:r>
            <a:r>
              <a:rPr lang="zh-TW" altLang="en-US" sz="2800" b="1" dirty="0" smtClean="0">
                <a:solidFill>
                  <a:srgbClr val="86CC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en-US" altLang="zh-TW" sz="2800" b="1" dirty="0" smtClean="0">
                <a:solidFill>
                  <a:srgbClr val="86CC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rgbClr val="86CC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資訊不透明，多分享於私人群組及社團內</a:t>
            </a:r>
            <a:endParaRPr lang="en-US" altLang="zh-TW" sz="2800" b="1" dirty="0" smtClean="0">
              <a:solidFill>
                <a:srgbClr val="86CC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86CC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物資招募</a:t>
            </a:r>
            <a:r>
              <a:rPr lang="zh-TW" altLang="en-US" sz="2800" b="1" dirty="0" smtClean="0">
                <a:solidFill>
                  <a:srgbClr val="86CC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不易</a:t>
            </a:r>
            <a:endParaRPr lang="en-US" altLang="zh-TW" sz="2800" b="1" dirty="0" smtClean="0">
              <a:solidFill>
                <a:srgbClr val="86CC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rgbClr val="86CC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單位活動缺乏曝光度</a:t>
            </a:r>
            <a:endParaRPr lang="zh-TW" altLang="en-US" sz="2800" b="1" dirty="0">
              <a:solidFill>
                <a:srgbClr val="86CC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8334" y="2031975"/>
            <a:ext cx="3702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86ACA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社工工作困境</a:t>
            </a:r>
            <a:endParaRPr lang="zh-TW" altLang="en-US" sz="3600" b="1" dirty="0">
              <a:solidFill>
                <a:srgbClr val="86ACA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89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2032453" y="1884181"/>
            <a:ext cx="1775444" cy="1090288"/>
          </a:xfrm>
          <a:prstGeom prst="roundRect">
            <a:avLst>
              <a:gd name="adj" fmla="val 2713"/>
            </a:avLst>
          </a:prstGeom>
          <a:solidFill>
            <a:srgbClr val="BEBA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457200" y="464429"/>
            <a:ext cx="4152900" cy="108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主題發想</a:t>
            </a:r>
            <a:endParaRPr lang="zh-TW" altLang="en-US" sz="48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032453" y="3422696"/>
            <a:ext cx="1775444" cy="1090288"/>
          </a:xfrm>
          <a:prstGeom prst="roundRect">
            <a:avLst>
              <a:gd name="adj" fmla="val 2713"/>
            </a:avLst>
          </a:prstGeom>
          <a:solidFill>
            <a:srgbClr val="BEBA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2032453" y="4955264"/>
            <a:ext cx="1775444" cy="1090288"/>
          </a:xfrm>
          <a:prstGeom prst="roundRect">
            <a:avLst>
              <a:gd name="adj" fmla="val 2713"/>
            </a:avLst>
          </a:prstGeom>
          <a:solidFill>
            <a:srgbClr val="BEBA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122511" y="1870975"/>
            <a:ext cx="5772150" cy="1090288"/>
          </a:xfrm>
          <a:prstGeom prst="roundRect">
            <a:avLst>
              <a:gd name="adj" fmla="val 2713"/>
            </a:avLst>
          </a:prstGeom>
          <a:solidFill>
            <a:srgbClr val="BEBA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福利資訊獲取不易，難立即在網站上找到所需資源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單位辦理的活動缺乏曝光機會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物資資源徵求不易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4122511" y="3422696"/>
            <a:ext cx="5772150" cy="1090288"/>
          </a:xfrm>
          <a:prstGeom prst="roundRect">
            <a:avLst>
              <a:gd name="adj" fmla="val 2713"/>
            </a:avLst>
          </a:prstGeom>
          <a:solidFill>
            <a:srgbClr val="BEBA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集中的資源訊息，能方便及迅速取得所需資源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活動訊息共享，提高活動曝光度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有效的物資管理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4122511" y="4955264"/>
            <a:ext cx="5772150" cy="1090288"/>
          </a:xfrm>
          <a:prstGeom prst="roundRect">
            <a:avLst>
              <a:gd name="adj" fmla="val 2713"/>
            </a:avLst>
          </a:prstGeom>
          <a:solidFill>
            <a:srgbClr val="BEBA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整合資源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資訊及物資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提升社工工作效率，改善社會服務的可及性</a:t>
            </a:r>
          </a:p>
        </p:txBody>
      </p:sp>
    </p:spTree>
    <p:extLst>
      <p:ext uri="{BB962C8B-B14F-4D97-AF65-F5344CB8AC3E}">
        <p14:creationId xmlns:p14="http://schemas.microsoft.com/office/powerpoint/2010/main" val="19593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457200" y="464429"/>
            <a:ext cx="4152900" cy="108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網站架構</a:t>
            </a:r>
            <a:endParaRPr lang="zh-TW" altLang="en-US" sz="48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509662"/>
            <a:ext cx="6689065" cy="53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464429"/>
            <a:ext cx="4152900" cy="1082647"/>
          </a:xfrm>
          <a:prstGeom prst="rect">
            <a:avLst/>
          </a:prstGeom>
          <a:solidFill>
            <a:srgbClr val="ECF6F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網站架構</a:t>
            </a:r>
            <a:endParaRPr lang="zh-TW" altLang="en-US" sz="48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26" y="1797619"/>
            <a:ext cx="6822897" cy="5060381"/>
          </a:xfrm>
          <a:prstGeom prst="rect">
            <a:avLst/>
          </a:prstGeom>
          <a:solidFill>
            <a:srgbClr val="ECF6F6"/>
          </a:solidFill>
        </p:spPr>
      </p:pic>
    </p:spTree>
    <p:extLst>
      <p:ext uri="{BB962C8B-B14F-4D97-AF65-F5344CB8AC3E}">
        <p14:creationId xmlns:p14="http://schemas.microsoft.com/office/powerpoint/2010/main" val="393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9550" y="-107071"/>
            <a:ext cx="4152900" cy="108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sz="3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資料庫設計</a:t>
            </a:r>
            <a:endParaRPr lang="zh-TW" altLang="en-US" sz="3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0"/>
            <a:ext cx="86010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323850" y="340918"/>
            <a:ext cx="11620500" cy="6127059"/>
          </a:xfrm>
          <a:prstGeom prst="roundRect">
            <a:avLst>
              <a:gd name="adj" fmla="val 2713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4400" b="1" dirty="0">
              <a:solidFill>
                <a:srgbClr val="7F7F7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123030" y="464428"/>
            <a:ext cx="9144000" cy="108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b="1" dirty="0">
              <a:solidFill>
                <a:srgbClr val="7F7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57200" y="464429"/>
            <a:ext cx="4152900" cy="108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視覺規劃</a:t>
            </a:r>
            <a:endParaRPr lang="en-US" altLang="zh-TW" sz="48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0663" y="654403"/>
            <a:ext cx="4750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-</a:t>
            </a:r>
            <a:r>
              <a:rPr lang="zh-TW" altLang="en-US" sz="3600" b="1" dirty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sz="3600" b="1" dirty="0" smtClean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logo</a:t>
            </a:r>
            <a:r>
              <a:rPr lang="zh-TW" altLang="en-US" sz="3600" b="1" dirty="0" smtClean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及網站名</a:t>
            </a:r>
            <a:r>
              <a:rPr lang="zh-TW" altLang="en-US" sz="3600" b="1" dirty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稱</a:t>
            </a:r>
            <a:r>
              <a:rPr lang="zh-TW" altLang="en-US" sz="3600" b="1" dirty="0" smtClean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設計</a:t>
            </a:r>
            <a:endParaRPr lang="en-US" altLang="zh-TW" sz="3600" b="1" dirty="0">
              <a:solidFill>
                <a:srgbClr val="7F7F7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123030" y="1670585"/>
            <a:ext cx="9573273" cy="1881007"/>
            <a:chOff x="1199230" y="4151291"/>
            <a:chExt cx="9573273" cy="1881007"/>
          </a:xfrm>
        </p:grpSpPr>
        <p:sp>
          <p:nvSpPr>
            <p:cNvPr id="15" name="圓角矩形 14"/>
            <p:cNvSpPr/>
            <p:nvPr/>
          </p:nvSpPr>
          <p:spPr>
            <a:xfrm>
              <a:off x="1453593" y="4151291"/>
              <a:ext cx="9318910" cy="1881007"/>
            </a:xfrm>
            <a:prstGeom prst="roundRect">
              <a:avLst>
                <a:gd name="adj" fmla="val 2713"/>
              </a:avLst>
            </a:prstGeom>
            <a:solidFill>
              <a:srgbClr val="F2ECE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4400" b="1" dirty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endParaRPr>
            </a:p>
          </p:txBody>
        </p:sp>
        <p:sp>
          <p:nvSpPr>
            <p:cNvPr id="16" name="標題 1"/>
            <p:cNvSpPr txBox="1">
              <a:spLocks/>
            </p:cNvSpPr>
            <p:nvPr/>
          </p:nvSpPr>
          <p:spPr>
            <a:xfrm>
              <a:off x="1199230" y="4379597"/>
              <a:ext cx="3099526" cy="132556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TW" sz="4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KeeperS</a:t>
              </a:r>
              <a:endParaRPr lang="zh-TW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標題 1"/>
            <p:cNvSpPr txBox="1">
              <a:spLocks/>
            </p:cNvSpPr>
            <p:nvPr/>
          </p:nvSpPr>
          <p:spPr>
            <a:xfrm>
              <a:off x="4222556" y="4379598"/>
              <a:ext cx="5593361" cy="132556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Keeper</a:t>
              </a:r>
              <a:r>
                <a:rPr lang="zh-TW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–</a:t>
              </a:r>
              <a:r>
                <a:rPr lang="zh-TW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保護者、管理者、守門人</a:t>
              </a:r>
              <a:endPara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</a:t>
              </a:r>
              <a:r>
                <a:rPr lang="zh-TW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–</a:t>
              </a:r>
              <a:r>
                <a:rPr lang="zh-TW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強調</a:t>
              </a:r>
              <a:r>
                <a:rPr lang="zh-TW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合作</a:t>
              </a:r>
              <a:r>
                <a:rPr lang="zh-TW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之意，意旨由多個單位、多個資源、團體或個人之間的合作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377393" y="3903407"/>
            <a:ext cx="9302141" cy="1881007"/>
            <a:chOff x="1483029" y="1831247"/>
            <a:chExt cx="9302141" cy="1881007"/>
          </a:xfrm>
        </p:grpSpPr>
        <p:sp>
          <p:nvSpPr>
            <p:cNvPr id="13" name="圓角矩形 12"/>
            <p:cNvSpPr/>
            <p:nvPr/>
          </p:nvSpPr>
          <p:spPr>
            <a:xfrm>
              <a:off x="1483029" y="1831247"/>
              <a:ext cx="9302141" cy="1881007"/>
            </a:xfrm>
            <a:prstGeom prst="roundRect">
              <a:avLst>
                <a:gd name="adj" fmla="val 2713"/>
              </a:avLst>
            </a:prstGeom>
            <a:solidFill>
              <a:srgbClr val="F2ECE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4400" b="1" dirty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endParaRP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2000" contrast="-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675" y="2050632"/>
              <a:ext cx="1442236" cy="1442236"/>
            </a:xfrm>
            <a:prstGeom prst="rect">
              <a:avLst/>
            </a:prstGeom>
          </p:spPr>
        </p:pic>
        <p:sp>
          <p:nvSpPr>
            <p:cNvPr id="21" name="標題 1"/>
            <p:cNvSpPr txBox="1">
              <a:spLocks/>
            </p:cNvSpPr>
            <p:nvPr/>
          </p:nvSpPr>
          <p:spPr>
            <a:xfrm>
              <a:off x="4222556" y="1938955"/>
              <a:ext cx="5934074" cy="166559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 </a:t>
              </a:r>
              <a:r>
                <a:rPr lang="en-US" altLang="zh-TW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各個單位、專業人員</a:t>
              </a:r>
              <a:endPara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圓球 </a:t>
              </a:r>
              <a:r>
                <a:rPr lang="en-US" altLang="zh-TW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需要協助的人</a:t>
              </a:r>
              <a:endPara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20000"/>
                </a:lnSpc>
              </a:pPr>
              <a:r>
                <a:rPr lang="zh-TW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象徵</a:t>
              </a:r>
              <a:r>
                <a:rPr lang="zh-TW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著專業人員和單位共同努力</a:t>
              </a:r>
              <a:r>
                <a:rPr lang="zh-TW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，接住需要的人，維持社會安定，形成</a:t>
              </a:r>
              <a:r>
                <a:rPr lang="zh-TW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了</a:t>
              </a:r>
              <a:r>
                <a:rPr lang="zh-TW" altLang="en-US" sz="2000" b="1" dirty="0">
                  <a:solidFill>
                    <a:srgbClr val="FF999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希望之</a:t>
              </a:r>
              <a:r>
                <a:rPr lang="zh-TW" altLang="en-US" sz="2000" b="1" dirty="0" smtClean="0">
                  <a:solidFill>
                    <a:srgbClr val="FF999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花</a:t>
              </a:r>
              <a:r>
                <a:rPr lang="zh-TW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7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323850" y="340918"/>
            <a:ext cx="11620500" cy="6127059"/>
          </a:xfrm>
          <a:prstGeom prst="roundRect">
            <a:avLst>
              <a:gd name="adj" fmla="val 2713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123030" y="464428"/>
            <a:ext cx="8363870" cy="108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b="1" dirty="0" smtClean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顏色配置</a:t>
            </a:r>
            <a:endParaRPr lang="zh-TW" altLang="en-US" b="1" dirty="0">
              <a:solidFill>
                <a:srgbClr val="7F7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4301798" y="2454500"/>
            <a:ext cx="1298352" cy="1298352"/>
          </a:xfrm>
          <a:prstGeom prst="ellipse">
            <a:avLst/>
          </a:prstGeom>
          <a:solidFill>
            <a:srgbClr val="D8C6AB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514473" y="2454500"/>
            <a:ext cx="1298352" cy="1298352"/>
          </a:xfrm>
          <a:prstGeom prst="ellipse">
            <a:avLst/>
          </a:prstGeom>
          <a:solidFill>
            <a:srgbClr val="A7D9D6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089123" y="2454500"/>
            <a:ext cx="1298352" cy="1298352"/>
          </a:xfrm>
          <a:prstGeom prst="ellipse">
            <a:avLst/>
          </a:prstGeom>
          <a:solidFill>
            <a:srgbClr val="D9D9D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272142" y="4132379"/>
            <a:ext cx="1170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8C6AB</a:t>
            </a:r>
          </a:p>
        </p:txBody>
      </p:sp>
      <p:sp>
        <p:nvSpPr>
          <p:cNvPr id="24" name="矩形 23"/>
          <p:cNvSpPr/>
          <p:nvPr/>
        </p:nvSpPr>
        <p:spPr>
          <a:xfrm>
            <a:off x="6601025" y="4132379"/>
            <a:ext cx="1181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#A7D9D6</a:t>
            </a:r>
            <a:endParaRPr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07152" y="4132379"/>
            <a:ext cx="1188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#D9D9D9</a:t>
            </a:r>
            <a:endParaRPr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727148" y="2454499"/>
            <a:ext cx="1298352" cy="1298352"/>
          </a:xfrm>
          <a:prstGeom prst="ellipse">
            <a:avLst/>
          </a:prstGeom>
          <a:solidFill>
            <a:srgbClr val="F7BF5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8826333" y="4132379"/>
            <a:ext cx="1099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#FBC255</a:t>
            </a:r>
            <a:endParaRPr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57200" y="464429"/>
            <a:ext cx="4152900" cy="108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8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視覺規劃</a:t>
            </a:r>
            <a:endParaRPr lang="en-US" altLang="zh-TW" sz="48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48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336</Words>
  <Application>Microsoft Office PowerPoint</Application>
  <PresentationFormat>寬螢幕</PresentationFormat>
  <Paragraphs>65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Office 佈景主題</vt:lpstr>
      <vt:lpstr>期末專題報告</vt:lpstr>
      <vt:lpstr>目錄</vt:lpstr>
      <vt:lpstr>01 主題發想 – 工作經歷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主題發想</dc:title>
  <dc:creator>美編</dc:creator>
  <cp:lastModifiedBy>USER</cp:lastModifiedBy>
  <cp:revision>135</cp:revision>
  <dcterms:created xsi:type="dcterms:W3CDTF">2024-07-08T13:04:58Z</dcterms:created>
  <dcterms:modified xsi:type="dcterms:W3CDTF">2024-08-27T00:54:41Z</dcterms:modified>
</cp:coreProperties>
</file>