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8" r:id="rId2"/>
    <p:sldId id="259" r:id="rId3"/>
    <p:sldId id="257" r:id="rId4"/>
    <p:sldId id="261" r:id="rId5"/>
    <p:sldId id="266"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IA App Challenge Info" id="{44812191-C2D6-437A-987F-E253B2F896F1}">
          <p14:sldIdLst>
            <p14:sldId id="258"/>
            <p14:sldId id="259"/>
          </p14:sldIdLst>
        </p14:section>
        <p14:section name="Business Challenge" id="{2796A138-B9BB-495A-8AB8-42527A2A693E}">
          <p14:sldIdLst>
            <p14:sldId id="257"/>
          </p14:sldIdLst>
        </p14:section>
        <p14:section name="D-Recruit" id="{6652C76A-CB0B-4689-9212-148541FCDBBC}">
          <p14:sldIdLst>
            <p14:sldId id="261"/>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61" autoAdjust="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7A383-19C3-4EFD-97B2-4D8F09F5C359}"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7DA46-C6B4-40DA-8182-C85658D03A1E}" type="slidenum">
              <a:rPr lang="en-US" smtClean="0"/>
              <a:t>‹#›</a:t>
            </a:fld>
            <a:endParaRPr lang="en-US"/>
          </a:p>
        </p:txBody>
      </p:sp>
    </p:spTree>
    <p:extLst>
      <p:ext uri="{BB962C8B-B14F-4D97-AF65-F5344CB8AC3E}">
        <p14:creationId xmlns:p14="http://schemas.microsoft.com/office/powerpoint/2010/main" val="186265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D7DA46-C6B4-40DA-8182-C85658D03A1E}" type="slidenum">
              <a:rPr lang="en-US" smtClean="0"/>
              <a:t>1</a:t>
            </a:fld>
            <a:endParaRPr lang="en-US"/>
          </a:p>
        </p:txBody>
      </p:sp>
    </p:spTree>
    <p:extLst>
      <p:ext uri="{BB962C8B-B14F-4D97-AF65-F5344CB8AC3E}">
        <p14:creationId xmlns:p14="http://schemas.microsoft.com/office/powerpoint/2010/main" val="140888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sng" kern="1200" dirty="0">
                <a:solidFill>
                  <a:schemeClr val="tx1"/>
                </a:solidFill>
                <a:effectLst/>
                <a:latin typeface="+mn-lt"/>
                <a:ea typeface="+mn-ea"/>
                <a:cs typeface="+mn-cs"/>
              </a:rPr>
              <a:t>Version 1 </a:t>
            </a:r>
            <a:r>
              <a:rPr lang="en-SG" sz="1200" b="0" i="0" u="sng" kern="1200" dirty="0">
                <a:solidFill>
                  <a:schemeClr val="tx1"/>
                </a:solidFill>
                <a:effectLst/>
                <a:latin typeface="+mn-lt"/>
                <a:ea typeface="+mn-ea"/>
                <a:cs typeface="+mn-cs"/>
                <a:sym typeface="Wingdings" panose="05000000000000000000" pitchFamily="2" charset="2"/>
              </a:rPr>
              <a:t> </a:t>
            </a:r>
            <a:r>
              <a:rPr lang="en-SG" sz="1200" b="0" i="0" u="sng" kern="1200" dirty="0">
                <a:solidFill>
                  <a:schemeClr val="tx1"/>
                </a:solidFill>
                <a:effectLst/>
                <a:latin typeface="+mn-lt"/>
                <a:ea typeface="+mn-ea"/>
                <a:cs typeface="+mn-cs"/>
              </a:rPr>
              <a:t>7</a:t>
            </a:r>
            <a:r>
              <a:rPr lang="en-SG" sz="1200" b="0" i="0" u="sng" kern="1200" baseline="30000" dirty="0">
                <a:solidFill>
                  <a:schemeClr val="tx1"/>
                </a:solidFill>
                <a:effectLst/>
                <a:latin typeface="+mn-lt"/>
                <a:ea typeface="+mn-ea"/>
                <a:cs typeface="+mn-cs"/>
              </a:rPr>
              <a:t>th</a:t>
            </a:r>
            <a:r>
              <a:rPr lang="en-SG" sz="1200" b="0" i="0" u="sng" kern="1200" dirty="0">
                <a:solidFill>
                  <a:schemeClr val="tx1"/>
                </a:solidFill>
                <a:effectLst/>
                <a:latin typeface="+mn-lt"/>
                <a:ea typeface="+mn-ea"/>
                <a:cs typeface="+mn-cs"/>
              </a:rPr>
              <a:t> October 2017</a:t>
            </a:r>
          </a:p>
          <a:p>
            <a:r>
              <a:rPr lang="en-SG" sz="1200" b="0" i="0" kern="1200" dirty="0">
                <a:solidFill>
                  <a:schemeClr val="tx1"/>
                </a:solidFill>
                <a:effectLst/>
                <a:latin typeface="+mn-lt"/>
                <a:ea typeface="+mn-ea"/>
                <a:cs typeface="+mn-cs"/>
              </a:rPr>
              <a:t>There are thousands of serviceware items (e.g. crockery, glassware) used on every flight. Inventory imbalances can build up at different locations over time. How can we track such serviceware and optimise our inventory to minimize wastage?</a:t>
            </a:r>
          </a:p>
          <a:p>
            <a:endParaRPr lang="en-SG" dirty="0"/>
          </a:p>
          <a:p>
            <a:r>
              <a:rPr lang="en-SG" u="sng" dirty="0"/>
              <a:t>Version 2 </a:t>
            </a:r>
            <a:r>
              <a:rPr lang="en-SG" u="sng" dirty="0">
                <a:sym typeface="Wingdings" panose="05000000000000000000" pitchFamily="2" charset="2"/>
              </a:rPr>
              <a:t> </a:t>
            </a:r>
            <a:r>
              <a:rPr lang="en-SG" u="sng" dirty="0" err="1">
                <a:sym typeface="Wingdings" panose="05000000000000000000" pitchFamily="2" charset="2"/>
              </a:rPr>
              <a:t>Rela</a:t>
            </a:r>
            <a:endParaRPr lang="en-SG" u="sng" dirty="0"/>
          </a:p>
          <a:p>
            <a:r>
              <a:rPr lang="en-SG" dirty="0"/>
              <a:t>Currently, there is no tracking of the actual usage or disposal of high value serviceware (crockery, cutlery, glassware) once they are issued out from our caterers’ warehouses worldwide, and used on our flights. In ensuring a constant supply of these items, we need to reduce wastage and optimise utilisation through practical* yet sustainable technology. Data on inventory issuance and uplift quantities of crockery items on a few sample routes will be provided as test cases for the solution. How can we track such serviceware and optimise our inventory to minimize wastage? </a:t>
            </a:r>
          </a:p>
          <a:p>
            <a:endParaRPr lang="en-SG" dirty="0"/>
          </a:p>
          <a:p>
            <a:r>
              <a:rPr lang="en-SG" dirty="0"/>
              <a:t>*e.g. if RFID technology is recommended, it must be demonstrated that it can be cost effective and practical in terms of the set up cost and the large quantities of small-value items to be tracked, otherwise a different methodology / technology should be recommended</a:t>
            </a:r>
          </a:p>
          <a:p>
            <a:endParaRPr lang="en-US" dirty="0"/>
          </a:p>
        </p:txBody>
      </p:sp>
      <p:sp>
        <p:nvSpPr>
          <p:cNvPr id="4" name="Slide Number Placeholder 3"/>
          <p:cNvSpPr>
            <a:spLocks noGrp="1"/>
          </p:cNvSpPr>
          <p:nvPr>
            <p:ph type="sldNum" sz="quarter" idx="10"/>
          </p:nvPr>
        </p:nvSpPr>
        <p:spPr/>
        <p:txBody>
          <a:bodyPr/>
          <a:lstStyle/>
          <a:p>
            <a:fld id="{33D7DA46-C6B4-40DA-8182-C85658D03A1E}" type="slidenum">
              <a:rPr lang="en-US" smtClean="0"/>
              <a:t>3</a:t>
            </a:fld>
            <a:endParaRPr lang="en-US"/>
          </a:p>
        </p:txBody>
      </p:sp>
    </p:spTree>
    <p:extLst>
      <p:ext uri="{BB962C8B-B14F-4D97-AF65-F5344CB8AC3E}">
        <p14:creationId xmlns:p14="http://schemas.microsoft.com/office/powerpoint/2010/main" val="83590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D7DA46-C6B4-40DA-8182-C85658D03A1E}" type="slidenum">
              <a:rPr lang="en-US" smtClean="0"/>
              <a:t>6</a:t>
            </a:fld>
            <a:endParaRPr lang="en-US"/>
          </a:p>
        </p:txBody>
      </p:sp>
    </p:spTree>
    <p:extLst>
      <p:ext uri="{BB962C8B-B14F-4D97-AF65-F5344CB8AC3E}">
        <p14:creationId xmlns:p14="http://schemas.microsoft.com/office/powerpoint/2010/main" val="2879084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D7DA46-C6B4-40DA-8182-C85658D03A1E}" type="slidenum">
              <a:rPr lang="en-US" smtClean="0"/>
              <a:t>9</a:t>
            </a:fld>
            <a:endParaRPr lang="en-US"/>
          </a:p>
        </p:txBody>
      </p:sp>
    </p:spTree>
    <p:extLst>
      <p:ext uri="{BB962C8B-B14F-4D97-AF65-F5344CB8AC3E}">
        <p14:creationId xmlns:p14="http://schemas.microsoft.com/office/powerpoint/2010/main" val="1205631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46DF-ED9A-4A84-98B7-DBA5D0DD7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31D403-2067-4F21-B439-50BEB7C3E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134AA-E671-44DF-A21C-1DB77C8942ED}"/>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5" name="Footer Placeholder 4">
            <a:extLst>
              <a:ext uri="{FF2B5EF4-FFF2-40B4-BE49-F238E27FC236}">
                <a16:creationId xmlns:a16="http://schemas.microsoft.com/office/drawing/2014/main" id="{586BCDD7-2709-4DF1-8D15-B2A53344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B7868-CF8C-4753-BEFF-F0E22500969B}"/>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239939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0AE4-5BD0-4E0C-BB5A-655100739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F68F6C-F9A7-44D0-967D-FEBC733C97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A2E54-AD68-4F72-A0C1-50A54F0BD625}"/>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5" name="Footer Placeholder 4">
            <a:extLst>
              <a:ext uri="{FF2B5EF4-FFF2-40B4-BE49-F238E27FC236}">
                <a16:creationId xmlns:a16="http://schemas.microsoft.com/office/drawing/2014/main" id="{7133FE2C-BC8B-4F2C-A16A-6ABEA0298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320CF-8036-4192-BE1F-245075F529A1}"/>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204656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CE24E-7562-48CE-BBF3-FE6CF1CB9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98C92-EFB4-4527-84BC-9A7369CE80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3F321-F92C-4F34-BE43-87006506EFAD}"/>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5" name="Footer Placeholder 4">
            <a:extLst>
              <a:ext uri="{FF2B5EF4-FFF2-40B4-BE49-F238E27FC236}">
                <a16:creationId xmlns:a16="http://schemas.microsoft.com/office/drawing/2014/main" id="{61FB703D-9337-4FF2-A014-83C5CB103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02221-D191-408C-864A-8A350BF8767D}"/>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386801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A919-D0DD-4279-A662-143685AAB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DE45B-8541-4410-B867-51A736B97B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CED99-01F8-4762-BD44-92631CE52F4F}"/>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5" name="Footer Placeholder 4">
            <a:extLst>
              <a:ext uri="{FF2B5EF4-FFF2-40B4-BE49-F238E27FC236}">
                <a16:creationId xmlns:a16="http://schemas.microsoft.com/office/drawing/2014/main" id="{8C754012-96AE-4B51-9EFF-1C8522BA2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BE281-468B-4E94-86E2-0E8B48FC3CD3}"/>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82187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0472-71A7-4AC3-94C0-B62DFBFE2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58DA0-2BA3-4983-9C53-A5FC235784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C46FFE-7F4C-4AE4-A7E8-5C0416848778}"/>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5" name="Footer Placeholder 4">
            <a:extLst>
              <a:ext uri="{FF2B5EF4-FFF2-40B4-BE49-F238E27FC236}">
                <a16:creationId xmlns:a16="http://schemas.microsoft.com/office/drawing/2014/main" id="{EF7DF712-C8C4-4663-B091-6C8AF0EFF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34503-B1D8-44A8-94D1-DB6C5202FE0A}"/>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74625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5893-91BF-4AFB-BC30-1EA77BF1E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AE0D4-0FF3-47BC-9521-4F4B9CFB49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05DBD7-C67D-4BE9-A9E2-93B4A2CCD9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2BFCE3-10FB-4E1B-954F-247EC877C1EC}"/>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6" name="Footer Placeholder 5">
            <a:extLst>
              <a:ext uri="{FF2B5EF4-FFF2-40B4-BE49-F238E27FC236}">
                <a16:creationId xmlns:a16="http://schemas.microsoft.com/office/drawing/2014/main" id="{A925C52B-2DCF-4400-B531-17CC093FC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2F8D8-2AB8-401C-9E24-0E03AAEE642C}"/>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581888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58F2-3958-4544-A921-90EA9082A2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FA0D03-35FB-4D28-BB2B-F1FE36A660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81D03A-2C6B-466D-8F29-7E1A5C7ED9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B78ED-5B9C-45C2-A62A-E17FA679DD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E56BAB-4FC5-4E5B-AD46-5ECC7AE35A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E3D4C6-1633-4DDF-A8D1-E83BDB05B2D7}"/>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8" name="Footer Placeholder 7">
            <a:extLst>
              <a:ext uri="{FF2B5EF4-FFF2-40B4-BE49-F238E27FC236}">
                <a16:creationId xmlns:a16="http://schemas.microsoft.com/office/drawing/2014/main" id="{E4011B3B-00B3-4C44-950C-C1FDECBE7E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5FA55-8F1F-4112-9F8B-765CA20BCF05}"/>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229356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830D-793E-484E-87CB-29ADFC224D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0B08B3-7730-4DD1-AD28-C949F1D0A2FB}"/>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4" name="Footer Placeholder 3">
            <a:extLst>
              <a:ext uri="{FF2B5EF4-FFF2-40B4-BE49-F238E27FC236}">
                <a16:creationId xmlns:a16="http://schemas.microsoft.com/office/drawing/2014/main" id="{C27203F7-0A26-4943-B257-113B126B92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E622CE-2DCC-4899-BBEB-34994EB6702E}"/>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420904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A5D21-5BC2-475A-B1D5-3073B8D21D74}"/>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3" name="Footer Placeholder 2">
            <a:extLst>
              <a:ext uri="{FF2B5EF4-FFF2-40B4-BE49-F238E27FC236}">
                <a16:creationId xmlns:a16="http://schemas.microsoft.com/office/drawing/2014/main" id="{98410056-88D2-4EAC-A390-3EBED6E106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3BCA2-06C9-4C3D-B7E5-EBCE81B0CEE6}"/>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206702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05DF-4BCF-4ACE-83CD-5F545FF45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A3C74-D043-481A-B04B-706257131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7C2D9-6D7E-4816-865A-347722F20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8380AC-2943-4395-8475-2A1732880FDC}"/>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6" name="Footer Placeholder 5">
            <a:extLst>
              <a:ext uri="{FF2B5EF4-FFF2-40B4-BE49-F238E27FC236}">
                <a16:creationId xmlns:a16="http://schemas.microsoft.com/office/drawing/2014/main" id="{7555E967-406D-406B-AB77-9D58C7E67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F814D-0D54-439B-B9B7-EE10817B7154}"/>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233577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19F1-7C6A-41BB-B93F-3DA11EE9B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080EB4-758A-402F-978E-1777FC6FB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F2D252-0A34-4E76-A1D1-8BA9BA285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3370E2-E2FD-45ED-AA5F-E81625BBC2D6}"/>
              </a:ext>
            </a:extLst>
          </p:cNvPr>
          <p:cNvSpPr>
            <a:spLocks noGrp="1"/>
          </p:cNvSpPr>
          <p:nvPr>
            <p:ph type="dt" sz="half" idx="10"/>
          </p:nvPr>
        </p:nvSpPr>
        <p:spPr/>
        <p:txBody>
          <a:bodyPr/>
          <a:lstStyle/>
          <a:p>
            <a:fld id="{43C8537B-0984-4EC4-B120-676C123D4F2B}" type="datetimeFigureOut">
              <a:rPr lang="en-US" smtClean="0"/>
              <a:t>10/25/2017</a:t>
            </a:fld>
            <a:endParaRPr lang="en-US"/>
          </a:p>
        </p:txBody>
      </p:sp>
      <p:sp>
        <p:nvSpPr>
          <p:cNvPr id="6" name="Footer Placeholder 5">
            <a:extLst>
              <a:ext uri="{FF2B5EF4-FFF2-40B4-BE49-F238E27FC236}">
                <a16:creationId xmlns:a16="http://schemas.microsoft.com/office/drawing/2014/main" id="{14F66A97-C31F-4A52-9C18-BF528D89C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4192B-0CC6-4EFC-B418-B30481E29B1E}"/>
              </a:ext>
            </a:extLst>
          </p:cNvPr>
          <p:cNvSpPr>
            <a:spLocks noGrp="1"/>
          </p:cNvSpPr>
          <p:nvPr>
            <p:ph type="sldNum" sz="quarter" idx="12"/>
          </p:nvPr>
        </p:nvSpPr>
        <p:spPr/>
        <p:txBody>
          <a:bodyPr/>
          <a:lstStyle/>
          <a:p>
            <a:fld id="{B7971F45-60EC-494A-ACDD-A0419F79C052}" type="slidenum">
              <a:rPr lang="en-US" smtClean="0"/>
              <a:t>‹#›</a:t>
            </a:fld>
            <a:endParaRPr lang="en-US"/>
          </a:p>
        </p:txBody>
      </p:sp>
    </p:spTree>
    <p:extLst>
      <p:ext uri="{BB962C8B-B14F-4D97-AF65-F5344CB8AC3E}">
        <p14:creationId xmlns:p14="http://schemas.microsoft.com/office/powerpoint/2010/main" val="159971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4B9C2-7743-4955-BCFD-03E4B5AAB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10F088-A8A9-4F91-90F2-AD027CBAB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3814E-F576-4A8D-A852-9172DA3A0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8537B-0984-4EC4-B120-676C123D4F2B}" type="datetimeFigureOut">
              <a:rPr lang="en-US" smtClean="0"/>
              <a:t>10/25/2017</a:t>
            </a:fld>
            <a:endParaRPr lang="en-US"/>
          </a:p>
        </p:txBody>
      </p:sp>
      <p:sp>
        <p:nvSpPr>
          <p:cNvPr id="5" name="Footer Placeholder 4">
            <a:extLst>
              <a:ext uri="{FF2B5EF4-FFF2-40B4-BE49-F238E27FC236}">
                <a16:creationId xmlns:a16="http://schemas.microsoft.com/office/drawing/2014/main" id="{E4E5C8F0-0AAC-4DA0-9ADF-2EA9D5195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2F2D1A-F05F-4C11-AB23-AD8E1CE74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71F45-60EC-494A-ACDD-A0419F79C052}" type="slidenum">
              <a:rPr lang="en-US" smtClean="0"/>
              <a:t>‹#›</a:t>
            </a:fld>
            <a:endParaRPr lang="en-US"/>
          </a:p>
        </p:txBody>
      </p:sp>
    </p:spTree>
    <p:extLst>
      <p:ext uri="{BB962C8B-B14F-4D97-AF65-F5344CB8AC3E}">
        <p14:creationId xmlns:p14="http://schemas.microsoft.com/office/powerpoint/2010/main" val="5064749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ppchallenge.singaporeair.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appchallenge.singaporeair.com/SQ-App-Challenge-2017-Business-Challenges.pdf"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developer.samsung.com/stream-code101/gear-vr" TargetMode="External"/><Relationship Id="rId13" Type="http://schemas.openxmlformats.org/officeDocument/2006/relationships/hyperlink" Target="https://aws.amazon.com/" TargetMode="External"/><Relationship Id="rId18" Type="http://schemas.openxmlformats.org/officeDocument/2006/relationships/hyperlink" Target="https://www.xamarin.com/platform" TargetMode="External"/><Relationship Id="rId3" Type="http://schemas.openxmlformats.org/officeDocument/2006/relationships/hyperlink" Target="https://sandbox.amadeus.com/" TargetMode="External"/><Relationship Id="rId7" Type="http://schemas.openxmlformats.org/officeDocument/2006/relationships/hyperlink" Target="https://developer.salesforce.com/" TargetMode="External"/><Relationship Id="rId12" Type="http://schemas.openxmlformats.org/officeDocument/2006/relationships/hyperlink" Target="https://www.heroku.com/" TargetMode="External"/><Relationship Id="rId17" Type="http://schemas.openxmlformats.org/officeDocument/2006/relationships/hyperlink" Target="https://www.nativescript.org/" TargetMode="External"/><Relationship Id="rId2" Type="http://schemas.openxmlformats.org/officeDocument/2006/relationships/hyperlink" Target="http://appchallenge.singaporeair.com/User-Manual-v1.pdf" TargetMode="External"/><Relationship Id="rId16" Type="http://schemas.openxmlformats.org/officeDocument/2006/relationships/hyperlink" Target="https://ionicframework.com/" TargetMode="External"/><Relationship Id="rId1" Type="http://schemas.openxmlformats.org/officeDocument/2006/relationships/slideLayout" Target="../slideLayouts/slideLayout4.xml"/><Relationship Id="rId6" Type="http://schemas.openxmlformats.org/officeDocument/2006/relationships/hyperlink" Target="https://developer.mastercard.com/apis" TargetMode="External"/><Relationship Id="rId11" Type="http://schemas.openxmlformats.org/officeDocument/2006/relationships/hyperlink" Target="http://siaappchallenge.mybluemix.net/" TargetMode="External"/><Relationship Id="rId5" Type="http://schemas.openxmlformats.org/officeDocument/2006/relationships/hyperlink" Target="https://hackathon.expedia.com/docs/" TargetMode="External"/><Relationship Id="rId15" Type="http://schemas.openxmlformats.org/officeDocument/2006/relationships/hyperlink" Target="https://facebook.github.io/react-native/" TargetMode="External"/><Relationship Id="rId10" Type="http://schemas.openxmlformats.org/officeDocument/2006/relationships/hyperlink" Target="https://www.openshift.com/" TargetMode="External"/><Relationship Id="rId4" Type="http://schemas.openxmlformats.org/officeDocument/2006/relationships/hyperlink" Target="https://www.developer.aero/" TargetMode="External"/><Relationship Id="rId9" Type="http://schemas.openxmlformats.org/officeDocument/2006/relationships/hyperlink" Target="https://developer.amazon.com/alexa-skills-kit" TargetMode="External"/><Relationship Id="rId14" Type="http://schemas.openxmlformats.org/officeDocument/2006/relationships/hyperlink" Target="https://azure.microsoft.com/en-g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A065-B340-4CC0-A7FF-B8681D58A20C}"/>
              </a:ext>
            </a:extLst>
          </p:cNvPr>
          <p:cNvSpPr>
            <a:spLocks noGrp="1"/>
          </p:cNvSpPr>
          <p:nvPr>
            <p:ph type="title"/>
          </p:nvPr>
        </p:nvSpPr>
        <p:spPr/>
        <p:txBody>
          <a:bodyPr/>
          <a:lstStyle/>
          <a:p>
            <a:r>
              <a:rPr lang="en-US" dirty="0"/>
              <a:t>#SIAAppChallenge – Info</a:t>
            </a:r>
          </a:p>
        </p:txBody>
      </p:sp>
      <p:sp>
        <p:nvSpPr>
          <p:cNvPr id="3" name="Content Placeholder 2">
            <a:extLst>
              <a:ext uri="{FF2B5EF4-FFF2-40B4-BE49-F238E27FC236}">
                <a16:creationId xmlns:a16="http://schemas.microsoft.com/office/drawing/2014/main" id="{EB00E232-D379-4A0C-870A-BA6489AB412A}"/>
              </a:ext>
            </a:extLst>
          </p:cNvPr>
          <p:cNvSpPr>
            <a:spLocks noGrp="1"/>
          </p:cNvSpPr>
          <p:nvPr>
            <p:ph sz="half" idx="1"/>
          </p:nvPr>
        </p:nvSpPr>
        <p:spPr>
          <a:xfrm>
            <a:off x="681906" y="1825625"/>
            <a:ext cx="5152056" cy="4351338"/>
          </a:xfrm>
        </p:spPr>
        <p:txBody>
          <a:bodyPr>
            <a:normAutofit lnSpcReduction="10000"/>
          </a:bodyPr>
          <a:lstStyle/>
          <a:p>
            <a:pPr marL="0" indent="0">
              <a:buNone/>
            </a:pPr>
            <a:r>
              <a:rPr lang="en-SG" b="1" dirty="0"/>
              <a:t>Judging Criteria</a:t>
            </a:r>
          </a:p>
          <a:p>
            <a:r>
              <a:rPr lang="en-SG" dirty="0"/>
              <a:t>Business Value – 20%</a:t>
            </a:r>
          </a:p>
          <a:p>
            <a:r>
              <a:rPr lang="en-SG" dirty="0"/>
              <a:t>Innovation – 40%</a:t>
            </a:r>
          </a:p>
          <a:p>
            <a:r>
              <a:rPr lang="en-SG" dirty="0"/>
              <a:t>User Experience – 10%</a:t>
            </a:r>
          </a:p>
          <a:p>
            <a:r>
              <a:rPr lang="en-SG" dirty="0"/>
              <a:t>Technical Competency – 30%</a:t>
            </a:r>
          </a:p>
          <a:p>
            <a:r>
              <a:rPr lang="en-SG" dirty="0"/>
              <a:t>Presentation – 10%</a:t>
            </a:r>
            <a:endParaRPr lang="en-SG" sz="1800" i="1" dirty="0"/>
          </a:p>
          <a:p>
            <a:pPr lvl="1"/>
            <a:r>
              <a:rPr lang="en-SG" sz="1800" i="1" dirty="0"/>
              <a:t>5mins (pitch &amp; demo) + 2mins (Q&amp;A)</a:t>
            </a:r>
            <a:endParaRPr lang="en-SG" sz="1700" i="1" dirty="0"/>
          </a:p>
          <a:p>
            <a:pPr lvl="1"/>
            <a:r>
              <a:rPr lang="en-SG" sz="1700" i="1" dirty="0"/>
              <a:t>Prototype should have the </a:t>
            </a:r>
            <a:r>
              <a:rPr lang="en-SG" sz="1700" b="1" i="1" u="sng" dirty="0">
                <a:solidFill>
                  <a:srgbClr val="FF0000"/>
                </a:solidFill>
              </a:rPr>
              <a:t>key features </a:t>
            </a:r>
            <a:r>
              <a:rPr lang="en-SG" sz="1700" i="1" dirty="0"/>
              <a:t>that </a:t>
            </a:r>
            <a:r>
              <a:rPr lang="en-SG" sz="1700" b="1" i="1" u="sng" dirty="0">
                <a:solidFill>
                  <a:srgbClr val="FF0000"/>
                </a:solidFill>
              </a:rPr>
              <a:t>meet the selected business challenges</a:t>
            </a:r>
            <a:r>
              <a:rPr lang="en-SG" sz="1700" i="1" dirty="0"/>
              <a:t>. It should </a:t>
            </a:r>
            <a:r>
              <a:rPr lang="en-SG" sz="1700" b="1" i="1" u="sng" dirty="0">
                <a:solidFill>
                  <a:srgbClr val="FF0000"/>
                </a:solidFill>
              </a:rPr>
              <a:t>demonstrate these features, and not in alternative forms such as presentation slides or videos</a:t>
            </a:r>
            <a:r>
              <a:rPr lang="en-SG" sz="1700" i="1" dirty="0"/>
              <a:t> etc</a:t>
            </a:r>
            <a:endParaRPr lang="en-US" sz="1700" i="1" dirty="0"/>
          </a:p>
        </p:txBody>
      </p:sp>
      <p:sp>
        <p:nvSpPr>
          <p:cNvPr id="5" name="Content Placeholder 4">
            <a:extLst>
              <a:ext uri="{FF2B5EF4-FFF2-40B4-BE49-F238E27FC236}">
                <a16:creationId xmlns:a16="http://schemas.microsoft.com/office/drawing/2014/main" id="{AA61F923-DB46-414A-B0B5-BA8C4116D748}"/>
              </a:ext>
            </a:extLst>
          </p:cNvPr>
          <p:cNvSpPr>
            <a:spLocks noGrp="1"/>
          </p:cNvSpPr>
          <p:nvPr>
            <p:ph sz="half" idx="2"/>
          </p:nvPr>
        </p:nvSpPr>
        <p:spPr>
          <a:xfrm>
            <a:off x="5833962" y="1825625"/>
            <a:ext cx="5819974" cy="4351338"/>
          </a:xfrm>
        </p:spPr>
        <p:txBody>
          <a:bodyPr>
            <a:normAutofit lnSpcReduction="10000"/>
          </a:bodyPr>
          <a:lstStyle/>
          <a:p>
            <a:pPr marL="0" indent="0">
              <a:buNone/>
            </a:pPr>
            <a:r>
              <a:rPr lang="en-US" b="1" dirty="0"/>
              <a:t>Important Dates</a:t>
            </a:r>
          </a:p>
          <a:p>
            <a:r>
              <a:rPr lang="en-US" sz="2400" dirty="0"/>
              <a:t>21</a:t>
            </a:r>
            <a:r>
              <a:rPr lang="en-US" sz="2400" baseline="30000" dirty="0"/>
              <a:t>st</a:t>
            </a:r>
            <a:r>
              <a:rPr lang="en-US" sz="2400" dirty="0"/>
              <a:t> Oct 2017 (Sat) – Kickoff</a:t>
            </a:r>
          </a:p>
          <a:p>
            <a:r>
              <a:rPr lang="en-US" sz="2400" b="1" dirty="0">
                <a:solidFill>
                  <a:srgbClr val="FF0000"/>
                </a:solidFill>
              </a:rPr>
              <a:t>27</a:t>
            </a:r>
            <a:r>
              <a:rPr lang="en-US" sz="2400" b="1" baseline="30000" dirty="0">
                <a:solidFill>
                  <a:srgbClr val="FF0000"/>
                </a:solidFill>
              </a:rPr>
              <a:t>th</a:t>
            </a:r>
            <a:r>
              <a:rPr lang="en-US" sz="2400" b="1" dirty="0">
                <a:solidFill>
                  <a:srgbClr val="FF0000"/>
                </a:solidFill>
              </a:rPr>
              <a:t> Oct 2017 (Fri) – Submit files @ 6pm</a:t>
            </a:r>
          </a:p>
          <a:p>
            <a:r>
              <a:rPr lang="en-US" sz="2400" b="1" dirty="0">
                <a:solidFill>
                  <a:srgbClr val="FF0000"/>
                </a:solidFill>
              </a:rPr>
              <a:t>28</a:t>
            </a:r>
            <a:r>
              <a:rPr lang="en-US" sz="2400" b="1" baseline="30000" dirty="0">
                <a:solidFill>
                  <a:srgbClr val="FF0000"/>
                </a:solidFill>
              </a:rPr>
              <a:t>th</a:t>
            </a:r>
            <a:r>
              <a:rPr lang="en-US" sz="2400" b="1" dirty="0">
                <a:solidFill>
                  <a:srgbClr val="FF0000"/>
                </a:solidFill>
              </a:rPr>
              <a:t> Oct 2017 (Sat) – Presentation @ 8am</a:t>
            </a:r>
          </a:p>
          <a:p>
            <a:pPr marL="0" indent="0">
              <a:buNone/>
            </a:pPr>
            <a:endParaRPr lang="en-US" sz="2400" b="1" dirty="0">
              <a:solidFill>
                <a:srgbClr val="FF0000"/>
              </a:solidFill>
            </a:endParaRPr>
          </a:p>
          <a:p>
            <a:pPr marL="0" indent="0">
              <a:buNone/>
            </a:pPr>
            <a:r>
              <a:rPr lang="en-US" b="1" dirty="0"/>
              <a:t>Official Website:</a:t>
            </a:r>
            <a:r>
              <a:rPr lang="en-US" sz="2400" i="1" dirty="0"/>
              <a:t> </a:t>
            </a:r>
            <a:r>
              <a:rPr lang="en-US" sz="2400" i="1" dirty="0">
                <a:hlinkClick r:id="rId3"/>
              </a:rPr>
              <a:t>http://appchallenge.singaporeair.com/</a:t>
            </a:r>
            <a:r>
              <a:rPr lang="en-US" sz="2400" i="1" dirty="0"/>
              <a:t> </a:t>
            </a:r>
          </a:p>
          <a:p>
            <a:pPr marL="0" indent="0">
              <a:buNone/>
            </a:pPr>
            <a:endParaRPr lang="en-US" sz="2400" b="1" dirty="0">
              <a:solidFill>
                <a:srgbClr val="FF0000"/>
              </a:solidFill>
            </a:endParaRPr>
          </a:p>
          <a:p>
            <a:pPr marL="0" indent="0">
              <a:buNone/>
            </a:pPr>
            <a:r>
              <a:rPr lang="en-US" b="1" dirty="0"/>
              <a:t>List of Challenges</a:t>
            </a:r>
            <a:r>
              <a:rPr lang="en-US" dirty="0"/>
              <a:t>: </a:t>
            </a:r>
            <a:r>
              <a:rPr lang="en-US" sz="2400" i="1" dirty="0">
                <a:hlinkClick r:id="rId4"/>
              </a:rPr>
              <a:t>http://appchallenge.singaporeair.com/SQ-App-Challenge-2017-Business-Challenges.pdf</a:t>
            </a:r>
            <a:r>
              <a:rPr lang="en-US" sz="2400" i="1" dirty="0"/>
              <a:t> </a:t>
            </a:r>
          </a:p>
          <a:p>
            <a:pPr marL="0" indent="0">
              <a:buNone/>
            </a:pPr>
            <a:endParaRPr lang="en-US" sz="2400" i="1" dirty="0"/>
          </a:p>
          <a:p>
            <a:pPr marL="0" indent="0">
              <a:buNone/>
            </a:pPr>
            <a:endParaRPr lang="en-US" sz="2400" b="1" dirty="0">
              <a:solidFill>
                <a:srgbClr val="FF0000"/>
              </a:solidFill>
            </a:endParaRPr>
          </a:p>
        </p:txBody>
      </p:sp>
    </p:spTree>
    <p:extLst>
      <p:ext uri="{BB962C8B-B14F-4D97-AF65-F5344CB8AC3E}">
        <p14:creationId xmlns:p14="http://schemas.microsoft.com/office/powerpoint/2010/main" val="127757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7DB9-5F42-41CD-8873-8471A4E9EE96}"/>
              </a:ext>
            </a:extLst>
          </p:cNvPr>
          <p:cNvSpPr>
            <a:spLocks noGrp="1"/>
          </p:cNvSpPr>
          <p:nvPr>
            <p:ph type="title"/>
          </p:nvPr>
        </p:nvSpPr>
        <p:spPr/>
        <p:txBody>
          <a:bodyPr/>
          <a:lstStyle/>
          <a:p>
            <a:r>
              <a:rPr lang="en-US" dirty="0"/>
              <a:t>#SIAAppChallenge – Resources</a:t>
            </a:r>
          </a:p>
        </p:txBody>
      </p:sp>
      <p:sp>
        <p:nvSpPr>
          <p:cNvPr id="3" name="Content Placeholder 2">
            <a:extLst>
              <a:ext uri="{FF2B5EF4-FFF2-40B4-BE49-F238E27FC236}">
                <a16:creationId xmlns:a16="http://schemas.microsoft.com/office/drawing/2014/main" id="{6390204E-2A10-43AD-B7DA-EFB01E2A7D0D}"/>
              </a:ext>
            </a:extLst>
          </p:cNvPr>
          <p:cNvSpPr>
            <a:spLocks noGrp="1"/>
          </p:cNvSpPr>
          <p:nvPr>
            <p:ph sz="half" idx="1"/>
          </p:nvPr>
        </p:nvSpPr>
        <p:spPr>
          <a:xfrm>
            <a:off x="803213" y="1582268"/>
            <a:ext cx="4200331" cy="4351338"/>
          </a:xfrm>
        </p:spPr>
        <p:txBody>
          <a:bodyPr/>
          <a:lstStyle/>
          <a:p>
            <a:pPr marL="0" indent="0">
              <a:buNone/>
            </a:pPr>
            <a:r>
              <a:rPr lang="en-US" b="1" dirty="0"/>
              <a:t>Available APIs</a:t>
            </a:r>
          </a:p>
          <a:p>
            <a:r>
              <a:rPr lang="en-US" sz="2400" dirty="0">
                <a:hlinkClick r:id="rId2"/>
              </a:rPr>
              <a:t>SIA Internal APIs</a:t>
            </a:r>
            <a:endParaRPr lang="en-US" sz="2400" dirty="0"/>
          </a:p>
          <a:p>
            <a:r>
              <a:rPr lang="en-US" sz="2400" dirty="0">
                <a:hlinkClick r:id="rId3"/>
              </a:rPr>
              <a:t>Amadeus Sandboxed APIs</a:t>
            </a:r>
            <a:endParaRPr lang="en-US" sz="2400" dirty="0"/>
          </a:p>
          <a:p>
            <a:r>
              <a:rPr lang="en-US" sz="2400" dirty="0">
                <a:hlinkClick r:id="rId4"/>
              </a:rPr>
              <a:t>SITA APIs</a:t>
            </a:r>
            <a:endParaRPr lang="en-US" sz="2400" dirty="0"/>
          </a:p>
          <a:p>
            <a:r>
              <a:rPr lang="en-US" sz="2400" dirty="0">
                <a:hlinkClick r:id="rId5"/>
              </a:rPr>
              <a:t>Expedia APIs</a:t>
            </a:r>
            <a:endParaRPr lang="en-US" sz="2400" dirty="0"/>
          </a:p>
          <a:p>
            <a:r>
              <a:rPr lang="en-US" sz="2400" dirty="0">
                <a:hlinkClick r:id="rId6"/>
              </a:rPr>
              <a:t>Mastercard APIs</a:t>
            </a:r>
            <a:endParaRPr lang="en-US" sz="2400" dirty="0"/>
          </a:p>
          <a:p>
            <a:r>
              <a:rPr lang="en-US" sz="2400" dirty="0">
                <a:hlinkClick r:id="rId7"/>
              </a:rPr>
              <a:t>Salesforce APIs</a:t>
            </a:r>
            <a:endParaRPr lang="en-US" sz="2400" dirty="0"/>
          </a:p>
        </p:txBody>
      </p:sp>
      <p:sp>
        <p:nvSpPr>
          <p:cNvPr id="4" name="Content Placeholder 3">
            <a:extLst>
              <a:ext uri="{FF2B5EF4-FFF2-40B4-BE49-F238E27FC236}">
                <a16:creationId xmlns:a16="http://schemas.microsoft.com/office/drawing/2014/main" id="{4D8CC250-005E-4FCD-AA1B-70EB442BDD45}"/>
              </a:ext>
            </a:extLst>
          </p:cNvPr>
          <p:cNvSpPr>
            <a:spLocks noGrp="1"/>
          </p:cNvSpPr>
          <p:nvPr>
            <p:ph sz="half" idx="2"/>
          </p:nvPr>
        </p:nvSpPr>
        <p:spPr>
          <a:xfrm>
            <a:off x="4622158" y="1600929"/>
            <a:ext cx="4007497" cy="4351338"/>
          </a:xfrm>
        </p:spPr>
        <p:txBody>
          <a:bodyPr/>
          <a:lstStyle/>
          <a:p>
            <a:pPr marL="0" indent="0">
              <a:buNone/>
            </a:pPr>
            <a:r>
              <a:rPr lang="en-US" b="1" dirty="0"/>
              <a:t>Available Devices</a:t>
            </a:r>
          </a:p>
          <a:p>
            <a:r>
              <a:rPr lang="en-US" sz="2400" dirty="0">
                <a:hlinkClick r:id="rId8"/>
              </a:rPr>
              <a:t>Samsung Gear VR</a:t>
            </a:r>
            <a:endParaRPr lang="en-US" sz="2400" dirty="0"/>
          </a:p>
          <a:p>
            <a:r>
              <a:rPr lang="en-US" sz="2400" dirty="0">
                <a:hlinkClick r:id="rId9"/>
              </a:rPr>
              <a:t>Amazon Echo Dots</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5" name="Content Placeholder 3">
            <a:extLst>
              <a:ext uri="{FF2B5EF4-FFF2-40B4-BE49-F238E27FC236}">
                <a16:creationId xmlns:a16="http://schemas.microsoft.com/office/drawing/2014/main" id="{318BDFFC-011B-4F52-A044-56BDFDDEDB5B}"/>
              </a:ext>
            </a:extLst>
          </p:cNvPr>
          <p:cNvSpPr txBox="1">
            <a:spLocks/>
          </p:cNvSpPr>
          <p:nvPr/>
        </p:nvSpPr>
        <p:spPr>
          <a:xfrm>
            <a:off x="7699902" y="1582268"/>
            <a:ext cx="40720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Available Infra </a:t>
            </a:r>
            <a:br>
              <a:rPr lang="en-US" b="1" dirty="0"/>
            </a:br>
            <a:r>
              <a:rPr lang="en-US" b="1" dirty="0"/>
              <a:t>Platforms</a:t>
            </a:r>
          </a:p>
          <a:p>
            <a:pPr lvl="1"/>
            <a:r>
              <a:rPr lang="en-US" dirty="0">
                <a:hlinkClick r:id="rId10"/>
              </a:rPr>
              <a:t>Red Hat OpenShift </a:t>
            </a:r>
            <a:endParaRPr lang="en-US" dirty="0"/>
          </a:p>
          <a:p>
            <a:pPr lvl="1"/>
            <a:r>
              <a:rPr lang="en-US" dirty="0">
                <a:hlinkClick r:id="rId11"/>
              </a:rPr>
              <a:t>IBM BlueMix</a:t>
            </a:r>
            <a:endParaRPr lang="en-US" dirty="0"/>
          </a:p>
          <a:p>
            <a:pPr lvl="1"/>
            <a:r>
              <a:rPr lang="en-US" dirty="0">
                <a:hlinkClick r:id="rId12"/>
              </a:rPr>
              <a:t>Salesforce Heroku</a:t>
            </a:r>
            <a:endParaRPr lang="en-US" dirty="0"/>
          </a:p>
          <a:p>
            <a:pPr lvl="1"/>
            <a:r>
              <a:rPr lang="en-US" dirty="0">
                <a:hlinkClick r:id="rId13"/>
              </a:rPr>
              <a:t>AWS</a:t>
            </a:r>
            <a:endParaRPr lang="en-US" dirty="0"/>
          </a:p>
          <a:p>
            <a:pPr lvl="1"/>
            <a:r>
              <a:rPr lang="en-US" dirty="0">
                <a:hlinkClick r:id="rId14"/>
              </a:rPr>
              <a:t>Azure</a:t>
            </a:r>
            <a:endParaRPr lang="en-US" dirty="0"/>
          </a:p>
          <a:p>
            <a:endParaRPr lang="en-US" sz="2400" dirty="0"/>
          </a:p>
          <a:p>
            <a:pPr marL="0" indent="0">
              <a:buNone/>
            </a:pPr>
            <a:endParaRPr lang="en-US" sz="2400" dirty="0"/>
          </a:p>
        </p:txBody>
      </p:sp>
      <p:sp>
        <p:nvSpPr>
          <p:cNvPr id="7" name="Rectangle 6">
            <a:extLst>
              <a:ext uri="{FF2B5EF4-FFF2-40B4-BE49-F238E27FC236}">
                <a16:creationId xmlns:a16="http://schemas.microsoft.com/office/drawing/2014/main" id="{EB494211-D3B1-466F-B5D2-A013164C77B6}"/>
              </a:ext>
            </a:extLst>
          </p:cNvPr>
          <p:cNvSpPr/>
          <p:nvPr/>
        </p:nvSpPr>
        <p:spPr>
          <a:xfrm>
            <a:off x="3928252" y="3412908"/>
            <a:ext cx="4086751" cy="2431435"/>
          </a:xfrm>
          <a:prstGeom prst="rect">
            <a:avLst/>
          </a:prstGeom>
        </p:spPr>
        <p:txBody>
          <a:bodyPr wrap="square">
            <a:spAutoFit/>
          </a:bodyPr>
          <a:lstStyle/>
          <a:p>
            <a:pPr algn="ctr"/>
            <a:r>
              <a:rPr lang="en-US" sz="2800" b="1" dirty="0"/>
              <a:t>Available Mobile </a:t>
            </a:r>
            <a:br>
              <a:rPr lang="en-US" sz="2800" b="1" dirty="0"/>
            </a:br>
            <a:r>
              <a:rPr lang="en-US" sz="2800" b="1" dirty="0"/>
              <a:t>Platform</a:t>
            </a:r>
          </a:p>
          <a:p>
            <a:pPr marL="1257300" lvl="2" indent="-342900">
              <a:buFont typeface="Arial" panose="020B0604020202020204" pitchFamily="34" charset="0"/>
              <a:buChar char="•"/>
            </a:pPr>
            <a:r>
              <a:rPr lang="en-US" sz="2400" dirty="0">
                <a:hlinkClick r:id="rId15"/>
              </a:rPr>
              <a:t>React-Native</a:t>
            </a:r>
            <a:endParaRPr lang="en-US" sz="2400" dirty="0"/>
          </a:p>
          <a:p>
            <a:pPr marL="1257300" lvl="2" indent="-342900">
              <a:buFont typeface="Arial" panose="020B0604020202020204" pitchFamily="34" charset="0"/>
              <a:buChar char="•"/>
            </a:pPr>
            <a:r>
              <a:rPr lang="en-US" sz="2400" dirty="0">
                <a:hlinkClick r:id="rId16"/>
              </a:rPr>
              <a:t>Ionic</a:t>
            </a:r>
            <a:endParaRPr lang="en-US" sz="2400" dirty="0"/>
          </a:p>
          <a:p>
            <a:pPr marL="1257300" lvl="2" indent="-342900">
              <a:buFont typeface="Arial" panose="020B0604020202020204" pitchFamily="34" charset="0"/>
              <a:buChar char="•"/>
            </a:pPr>
            <a:r>
              <a:rPr lang="en-US" sz="2400" dirty="0">
                <a:hlinkClick r:id="rId17"/>
              </a:rPr>
              <a:t>NativeScript</a:t>
            </a:r>
            <a:endParaRPr lang="en-US" sz="2400" dirty="0"/>
          </a:p>
          <a:p>
            <a:pPr marL="1257300" lvl="2" indent="-342900">
              <a:buFont typeface="Arial" panose="020B0604020202020204" pitchFamily="34" charset="0"/>
              <a:buChar char="•"/>
            </a:pPr>
            <a:r>
              <a:rPr lang="en-US" sz="2400" dirty="0">
                <a:hlinkClick r:id="rId18"/>
              </a:rPr>
              <a:t>Xamarin</a:t>
            </a:r>
            <a:endParaRPr lang="en-US" sz="2400" dirty="0"/>
          </a:p>
        </p:txBody>
      </p:sp>
    </p:spTree>
    <p:extLst>
      <p:ext uri="{BB962C8B-B14F-4D97-AF65-F5344CB8AC3E}">
        <p14:creationId xmlns:p14="http://schemas.microsoft.com/office/powerpoint/2010/main" val="424384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9DEE-2C16-4ED0-A3AE-5FAA63A58D80}"/>
              </a:ext>
            </a:extLst>
          </p:cNvPr>
          <p:cNvSpPr>
            <a:spLocks noGrp="1"/>
          </p:cNvSpPr>
          <p:nvPr>
            <p:ph type="title"/>
          </p:nvPr>
        </p:nvSpPr>
        <p:spPr>
          <a:xfrm>
            <a:off x="114300" y="0"/>
            <a:ext cx="10515600" cy="1325563"/>
          </a:xfrm>
        </p:spPr>
        <p:txBody>
          <a:bodyPr/>
          <a:lstStyle/>
          <a:p>
            <a:r>
              <a:rPr lang="en-US" dirty="0"/>
              <a:t>Business Challenge – Operations</a:t>
            </a:r>
          </a:p>
        </p:txBody>
      </p:sp>
      <p:sp>
        <p:nvSpPr>
          <p:cNvPr id="5" name="TextBox 4">
            <a:extLst>
              <a:ext uri="{FF2B5EF4-FFF2-40B4-BE49-F238E27FC236}">
                <a16:creationId xmlns:a16="http://schemas.microsoft.com/office/drawing/2014/main" id="{4907C866-4AF7-4D25-9321-C4E19A5065A6}"/>
              </a:ext>
            </a:extLst>
          </p:cNvPr>
          <p:cNvSpPr txBox="1"/>
          <p:nvPr/>
        </p:nvSpPr>
        <p:spPr>
          <a:xfrm>
            <a:off x="3461384" y="1103086"/>
            <a:ext cx="5044779" cy="461665"/>
          </a:xfrm>
          <a:prstGeom prst="rect">
            <a:avLst/>
          </a:prstGeom>
          <a:noFill/>
        </p:spPr>
        <p:txBody>
          <a:bodyPr wrap="none" rtlCol="0">
            <a:spAutoFit/>
          </a:bodyPr>
          <a:lstStyle/>
          <a:p>
            <a:r>
              <a:rPr lang="en-SG" sz="2400" b="1" dirty="0"/>
              <a:t>Tracking Inventory to Reduce Wastage</a:t>
            </a:r>
            <a:endParaRPr lang="en-SG" sz="2400" dirty="0"/>
          </a:p>
        </p:txBody>
      </p:sp>
      <p:sp>
        <p:nvSpPr>
          <p:cNvPr id="6" name="Rectangle 5">
            <a:extLst>
              <a:ext uri="{FF2B5EF4-FFF2-40B4-BE49-F238E27FC236}">
                <a16:creationId xmlns:a16="http://schemas.microsoft.com/office/drawing/2014/main" id="{08EB4CA0-5EC5-427B-AC7F-8C0EF42C2F7F}"/>
              </a:ext>
            </a:extLst>
          </p:cNvPr>
          <p:cNvSpPr/>
          <p:nvPr/>
        </p:nvSpPr>
        <p:spPr>
          <a:xfrm>
            <a:off x="740229" y="1828484"/>
            <a:ext cx="11016342" cy="923330"/>
          </a:xfrm>
          <a:prstGeom prst="rect">
            <a:avLst/>
          </a:prstGeom>
        </p:spPr>
        <p:txBody>
          <a:bodyPr wrap="square">
            <a:spAutoFit/>
          </a:bodyPr>
          <a:lstStyle/>
          <a:p>
            <a:r>
              <a:rPr lang="en-SG" dirty="0"/>
              <a:t>There are thousands of serviceware items (e.g. crockery, glassware) used on every flight. Inventory imbalances can build up at different locations over time. How can we </a:t>
            </a:r>
            <a:r>
              <a:rPr lang="en-SG" b="1" u="sng" dirty="0">
                <a:solidFill>
                  <a:srgbClr val="FF0000"/>
                </a:solidFill>
              </a:rPr>
              <a:t>track such serviceware </a:t>
            </a:r>
            <a:r>
              <a:rPr lang="en-SG" dirty="0"/>
              <a:t>and </a:t>
            </a:r>
            <a:r>
              <a:rPr lang="en-SG" b="1" u="sng" dirty="0">
                <a:solidFill>
                  <a:srgbClr val="FF0000"/>
                </a:solidFill>
              </a:rPr>
              <a:t>optimise our inventory</a:t>
            </a:r>
            <a:r>
              <a:rPr lang="en-SG" dirty="0">
                <a:solidFill>
                  <a:srgbClr val="FF0000"/>
                </a:solidFill>
              </a:rPr>
              <a:t> </a:t>
            </a:r>
            <a:r>
              <a:rPr lang="en-SG" dirty="0"/>
              <a:t>to minimize wastage?</a:t>
            </a:r>
          </a:p>
        </p:txBody>
      </p:sp>
      <p:sp>
        <p:nvSpPr>
          <p:cNvPr id="7" name="Rectangle 6">
            <a:extLst>
              <a:ext uri="{FF2B5EF4-FFF2-40B4-BE49-F238E27FC236}">
                <a16:creationId xmlns:a16="http://schemas.microsoft.com/office/drawing/2014/main" id="{7AD2380A-8231-4890-B1C4-42A49FFCD301}"/>
              </a:ext>
            </a:extLst>
          </p:cNvPr>
          <p:cNvSpPr/>
          <p:nvPr/>
        </p:nvSpPr>
        <p:spPr>
          <a:xfrm>
            <a:off x="740229" y="2943008"/>
            <a:ext cx="11016342" cy="2492990"/>
          </a:xfrm>
          <a:prstGeom prst="rect">
            <a:avLst/>
          </a:prstGeom>
        </p:spPr>
        <p:txBody>
          <a:bodyPr wrap="square">
            <a:spAutoFit/>
          </a:bodyPr>
          <a:lstStyle/>
          <a:p>
            <a:r>
              <a:rPr lang="en-SG" dirty="0"/>
              <a:t>Currently, there is </a:t>
            </a:r>
            <a:r>
              <a:rPr lang="en-SG" b="1" u="sng" dirty="0"/>
              <a:t>no tracking of the actual usage or disposal </a:t>
            </a:r>
            <a:r>
              <a:rPr lang="en-SG" dirty="0"/>
              <a:t>of </a:t>
            </a:r>
            <a:r>
              <a:rPr lang="en-SG" b="1" u="sng" dirty="0"/>
              <a:t>high value serviceware (crockery, cutlery, glassware) </a:t>
            </a:r>
            <a:r>
              <a:rPr lang="en-SG" dirty="0"/>
              <a:t>once they are issued out from our </a:t>
            </a:r>
            <a:r>
              <a:rPr lang="en-SG" b="1" u="sng" dirty="0"/>
              <a:t>caterers’ warehouses worldwide</a:t>
            </a:r>
            <a:r>
              <a:rPr lang="en-SG" dirty="0"/>
              <a:t>, and used on our flights. In ensuring a </a:t>
            </a:r>
            <a:r>
              <a:rPr lang="en-SG" b="1" u="sng" dirty="0">
                <a:solidFill>
                  <a:srgbClr val="FF0000"/>
                </a:solidFill>
              </a:rPr>
              <a:t>constant supply of these items</a:t>
            </a:r>
            <a:r>
              <a:rPr lang="en-SG" dirty="0"/>
              <a:t>, we need to reduce wastage and </a:t>
            </a:r>
            <a:r>
              <a:rPr lang="en-SG" b="1" u="sng" dirty="0">
                <a:solidFill>
                  <a:srgbClr val="FF0000"/>
                </a:solidFill>
              </a:rPr>
              <a:t>optimise utilisation </a:t>
            </a:r>
            <a:r>
              <a:rPr lang="en-SG" b="1" u="sng" dirty="0"/>
              <a:t>through practical* yet </a:t>
            </a:r>
            <a:r>
              <a:rPr lang="en-SG" b="1" u="sng" dirty="0">
                <a:solidFill>
                  <a:srgbClr val="FF0000"/>
                </a:solidFill>
              </a:rPr>
              <a:t>sustainable technology</a:t>
            </a:r>
            <a:r>
              <a:rPr lang="en-SG" dirty="0"/>
              <a:t>. </a:t>
            </a:r>
            <a:r>
              <a:rPr lang="en-SG" b="1" u="sng" dirty="0"/>
              <a:t>Data on inventory issuance and uplift quantities of crockery items on a few sample routes will be provided as test cases </a:t>
            </a:r>
            <a:r>
              <a:rPr lang="en-SG" dirty="0"/>
              <a:t>for the solution. </a:t>
            </a:r>
          </a:p>
          <a:p>
            <a:endParaRPr lang="en-SG" dirty="0"/>
          </a:p>
          <a:p>
            <a:r>
              <a:rPr lang="en-SG" sz="1600" i="1" dirty="0"/>
              <a:t>*e.g. if RFID technology is recommended, it must be demonstrated that it can be cost effective and practical in terms of the set up cost and the large quantities of small-value items to be tracked, otherwise a different methodology / technology should be recommended</a:t>
            </a:r>
          </a:p>
        </p:txBody>
      </p:sp>
    </p:spTree>
    <p:extLst>
      <p:ext uri="{BB962C8B-B14F-4D97-AF65-F5344CB8AC3E}">
        <p14:creationId xmlns:p14="http://schemas.microsoft.com/office/powerpoint/2010/main" val="315550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BC63-EA11-4696-8499-94D72C9B6AAE}"/>
              </a:ext>
            </a:extLst>
          </p:cNvPr>
          <p:cNvSpPr>
            <a:spLocks noGrp="1"/>
          </p:cNvSpPr>
          <p:nvPr>
            <p:ph type="ctrTitle"/>
          </p:nvPr>
        </p:nvSpPr>
        <p:spPr/>
        <p:txBody>
          <a:bodyPr/>
          <a:lstStyle/>
          <a:p>
            <a:r>
              <a:rPr lang="en-US" dirty="0"/>
              <a:t>D-Tracking</a:t>
            </a:r>
          </a:p>
        </p:txBody>
      </p:sp>
      <p:sp>
        <p:nvSpPr>
          <p:cNvPr id="3" name="Subtitle 2">
            <a:extLst>
              <a:ext uri="{FF2B5EF4-FFF2-40B4-BE49-F238E27FC236}">
                <a16:creationId xmlns:a16="http://schemas.microsoft.com/office/drawing/2014/main" id="{0D1B311C-F3BF-4E0D-B105-EBE14723B737}"/>
              </a:ext>
            </a:extLst>
          </p:cNvPr>
          <p:cNvSpPr>
            <a:spLocks noGrp="1"/>
          </p:cNvSpPr>
          <p:nvPr>
            <p:ph type="subTitle" idx="1"/>
          </p:nvPr>
        </p:nvSpPr>
        <p:spPr/>
        <p:txBody>
          <a:bodyPr/>
          <a:lstStyle/>
          <a:p>
            <a:r>
              <a:rPr lang="en-US" i="1" dirty="0"/>
              <a:t>Digital Tracking Service</a:t>
            </a:r>
            <a:endParaRPr lang="en-US" dirty="0"/>
          </a:p>
          <a:p>
            <a:r>
              <a:rPr lang="en-US" b="1" dirty="0"/>
              <a:t>Team Nemy</a:t>
            </a:r>
          </a:p>
        </p:txBody>
      </p:sp>
    </p:spTree>
    <p:extLst>
      <p:ext uri="{BB962C8B-B14F-4D97-AF65-F5344CB8AC3E}">
        <p14:creationId xmlns:p14="http://schemas.microsoft.com/office/powerpoint/2010/main" val="163448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2D25-671D-408D-B48D-D127975538E9}"/>
              </a:ext>
            </a:extLst>
          </p:cNvPr>
          <p:cNvSpPr>
            <a:spLocks noGrp="1"/>
          </p:cNvSpPr>
          <p:nvPr>
            <p:ph type="title"/>
          </p:nvPr>
        </p:nvSpPr>
        <p:spPr>
          <a:xfrm>
            <a:off x="350520" y="36086"/>
            <a:ext cx="10515600" cy="1325563"/>
          </a:xfrm>
        </p:spPr>
        <p:txBody>
          <a:bodyPr/>
          <a:lstStyle/>
          <a:p>
            <a:r>
              <a:rPr lang="en-US" dirty="0"/>
              <a:t>D-Tracking Business Objectives</a:t>
            </a:r>
          </a:p>
        </p:txBody>
      </p:sp>
      <p:graphicFrame>
        <p:nvGraphicFramePr>
          <p:cNvPr id="4" name="Table 3">
            <a:extLst>
              <a:ext uri="{FF2B5EF4-FFF2-40B4-BE49-F238E27FC236}">
                <a16:creationId xmlns:a16="http://schemas.microsoft.com/office/drawing/2014/main" id="{8DF77647-8A97-4A32-9414-51A0B2588420}"/>
              </a:ext>
            </a:extLst>
          </p:cNvPr>
          <p:cNvGraphicFramePr>
            <a:graphicFrameLocks noGrp="1"/>
          </p:cNvGraphicFramePr>
          <p:nvPr>
            <p:extLst>
              <p:ext uri="{D42A27DB-BD31-4B8C-83A1-F6EECF244321}">
                <p14:modId xmlns:p14="http://schemas.microsoft.com/office/powerpoint/2010/main" val="1244179871"/>
              </p:ext>
            </p:extLst>
          </p:nvPr>
        </p:nvGraphicFramePr>
        <p:xfrm>
          <a:off x="350520" y="1171842"/>
          <a:ext cx="11565523" cy="2346960"/>
        </p:xfrm>
        <a:graphic>
          <a:graphicData uri="http://schemas.openxmlformats.org/drawingml/2006/table">
            <a:tbl>
              <a:tblPr firstRow="1" bandRow="1">
                <a:tableStyleId>{21E4AEA4-8DFA-4A89-87EB-49C32662AFE0}</a:tableStyleId>
              </a:tblPr>
              <a:tblGrid>
                <a:gridCol w="435292">
                  <a:extLst>
                    <a:ext uri="{9D8B030D-6E8A-4147-A177-3AD203B41FA5}">
                      <a16:colId xmlns:a16="http://schemas.microsoft.com/office/drawing/2014/main" val="1566680259"/>
                    </a:ext>
                  </a:extLst>
                </a:gridCol>
                <a:gridCol w="2352802">
                  <a:extLst>
                    <a:ext uri="{9D8B030D-6E8A-4147-A177-3AD203B41FA5}">
                      <a16:colId xmlns:a16="http://schemas.microsoft.com/office/drawing/2014/main" val="2937738652"/>
                    </a:ext>
                  </a:extLst>
                </a:gridCol>
                <a:gridCol w="8777429">
                  <a:extLst>
                    <a:ext uri="{9D8B030D-6E8A-4147-A177-3AD203B41FA5}">
                      <a16:colId xmlns:a16="http://schemas.microsoft.com/office/drawing/2014/main" val="3547099844"/>
                    </a:ext>
                  </a:extLst>
                </a:gridCol>
              </a:tblGrid>
              <a:tr h="161211">
                <a:tc>
                  <a:txBody>
                    <a:bodyPr/>
                    <a:lstStyle/>
                    <a:p>
                      <a:pPr algn="ctr"/>
                      <a:r>
                        <a:rPr lang="en-US" sz="1600" dirty="0"/>
                        <a:t>No</a:t>
                      </a:r>
                    </a:p>
                  </a:txBody>
                  <a:tcPr/>
                </a:tc>
                <a:tc>
                  <a:txBody>
                    <a:bodyPr/>
                    <a:lstStyle/>
                    <a:p>
                      <a:pPr algn="l"/>
                      <a:r>
                        <a:rPr lang="en-US" sz="1600" dirty="0"/>
                        <a:t>Business Objectives</a:t>
                      </a:r>
                    </a:p>
                  </a:txBody>
                  <a:tcPr/>
                </a:tc>
                <a:tc>
                  <a:txBody>
                    <a:bodyPr/>
                    <a:lstStyle/>
                    <a:p>
                      <a:pPr algn="l"/>
                      <a:r>
                        <a:rPr lang="en-US" sz="1600" dirty="0"/>
                        <a:t>Features</a:t>
                      </a:r>
                    </a:p>
                  </a:txBody>
                  <a:tcPr/>
                </a:tc>
                <a:extLst>
                  <a:ext uri="{0D108BD9-81ED-4DB2-BD59-A6C34878D82A}">
                    <a16:rowId xmlns:a16="http://schemas.microsoft.com/office/drawing/2014/main" val="1992784718"/>
                  </a:ext>
                </a:extLst>
              </a:tr>
              <a:tr h="161211">
                <a:tc>
                  <a:txBody>
                    <a:bodyPr/>
                    <a:lstStyle/>
                    <a:p>
                      <a:pPr algn="ctr"/>
                      <a:r>
                        <a:rPr lang="en-US" sz="1400"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Track Serviceware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75849140"/>
                  </a:ext>
                </a:extLst>
              </a:tr>
              <a:tr h="161211">
                <a:tc>
                  <a:txBody>
                    <a:bodyPr/>
                    <a:lstStyle/>
                    <a:p>
                      <a:pPr algn="ctr"/>
                      <a:r>
                        <a:rPr lang="en-US" sz="1400" dirty="0"/>
                        <a:t>2</a:t>
                      </a:r>
                    </a:p>
                  </a:txBody>
                  <a:tcPr anchor="ctr"/>
                </a:tc>
                <a:tc>
                  <a:txBody>
                    <a:bodyPr/>
                    <a:lstStyle/>
                    <a:p>
                      <a:pPr algn="l"/>
                      <a:r>
                        <a:rPr lang="en-US" sz="1600" dirty="0"/>
                        <a:t>Optimize Inventory</a:t>
                      </a:r>
                    </a:p>
                  </a:txBody>
                  <a:tcPr anchor="ctr"/>
                </a:tc>
                <a:tc>
                  <a:txBody>
                    <a:bodyPr/>
                    <a:lstStyle/>
                    <a:p>
                      <a:endParaRPr lang="en-US" sz="1400" dirty="0"/>
                    </a:p>
                  </a:txBody>
                  <a:tcPr/>
                </a:tc>
                <a:extLst>
                  <a:ext uri="{0D108BD9-81ED-4DB2-BD59-A6C34878D82A}">
                    <a16:rowId xmlns:a16="http://schemas.microsoft.com/office/drawing/2014/main" val="1878476406"/>
                  </a:ext>
                </a:extLst>
              </a:tr>
              <a:tr h="161211">
                <a:tc>
                  <a:txBody>
                    <a:bodyPr/>
                    <a:lstStyle/>
                    <a:p>
                      <a:pPr algn="ctr"/>
                      <a:r>
                        <a:rPr lang="en-US" sz="1400" dirty="0"/>
                        <a:t>3</a:t>
                      </a:r>
                    </a:p>
                  </a:txBody>
                  <a:tcPr anchor="ctr"/>
                </a:tc>
                <a:tc>
                  <a:txBody>
                    <a:bodyPr/>
                    <a:lstStyle/>
                    <a:p>
                      <a:pPr algn="l"/>
                      <a:r>
                        <a:rPr lang="en-US" sz="1600" dirty="0"/>
                        <a:t>Optimize Utilization</a:t>
                      </a:r>
                    </a:p>
                  </a:txBody>
                  <a:tcPr anchor="ctr"/>
                </a:tc>
                <a:tc>
                  <a:txBody>
                    <a:bodyPr/>
                    <a:lstStyle/>
                    <a:p>
                      <a:endParaRPr lang="en-US" sz="1400" dirty="0"/>
                    </a:p>
                  </a:txBody>
                  <a:tcPr/>
                </a:tc>
                <a:extLst>
                  <a:ext uri="{0D108BD9-81ED-4DB2-BD59-A6C34878D82A}">
                    <a16:rowId xmlns:a16="http://schemas.microsoft.com/office/drawing/2014/main" val="1332560517"/>
                  </a:ext>
                </a:extLst>
              </a:tr>
              <a:tr h="258044">
                <a:tc>
                  <a:txBody>
                    <a:bodyPr/>
                    <a:lstStyle/>
                    <a:p>
                      <a:pPr algn="ctr"/>
                      <a:r>
                        <a:rPr lang="en-US" sz="1400" dirty="0"/>
                        <a: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Constant Supply of Items</a:t>
                      </a:r>
                    </a:p>
                  </a:txBody>
                  <a:tcPr anchor="ctr"/>
                </a:tc>
                <a:tc>
                  <a:txBody>
                    <a:bodyPr/>
                    <a:lstStyle/>
                    <a:p>
                      <a:endParaRPr lang="en-US" sz="1400" b="1" u="sng" dirty="0"/>
                    </a:p>
                  </a:txBody>
                  <a:tcPr/>
                </a:tc>
                <a:extLst>
                  <a:ext uri="{0D108BD9-81ED-4DB2-BD59-A6C34878D82A}">
                    <a16:rowId xmlns:a16="http://schemas.microsoft.com/office/drawing/2014/main" val="1274366428"/>
                  </a:ext>
                </a:extLst>
              </a:tr>
              <a:tr h="240434">
                <a:tc>
                  <a:txBody>
                    <a:bodyPr/>
                    <a:lstStyle/>
                    <a:p>
                      <a:pPr algn="ctr"/>
                      <a:r>
                        <a:rPr lang="en-US" sz="1400" dirty="0"/>
                        <a:t>5</a:t>
                      </a:r>
                    </a:p>
                  </a:txBody>
                  <a:tcPr anchor="ctr"/>
                </a:tc>
                <a:tc>
                  <a:txBody>
                    <a:bodyPr/>
                    <a:lstStyle/>
                    <a:p>
                      <a:pPr algn="l"/>
                      <a:r>
                        <a:rPr lang="en-US" sz="1600" dirty="0"/>
                        <a:t>Sustainable Technology</a:t>
                      </a:r>
                    </a:p>
                  </a:txBody>
                  <a:tcPr anchor="ctr"/>
                </a:tc>
                <a:tc>
                  <a:txBody>
                    <a:bodyPr/>
                    <a:lstStyle/>
                    <a:p>
                      <a:endParaRPr lang="en-US" sz="1400" b="0" u="none" dirty="0"/>
                    </a:p>
                  </a:txBody>
                  <a:tcPr/>
                </a:tc>
                <a:extLst>
                  <a:ext uri="{0D108BD9-81ED-4DB2-BD59-A6C34878D82A}">
                    <a16:rowId xmlns:a16="http://schemas.microsoft.com/office/drawing/2014/main" val="3237079709"/>
                  </a:ext>
                </a:extLst>
              </a:tr>
              <a:tr h="161211">
                <a:tc>
                  <a:txBody>
                    <a:bodyPr/>
                    <a:lstStyle/>
                    <a:p>
                      <a:pPr algn="ctr"/>
                      <a:r>
                        <a:rPr lang="en-US" sz="1400" dirty="0"/>
                        <a:t>6</a:t>
                      </a:r>
                    </a:p>
                  </a:txBody>
                  <a:tcPr anchor="ctr"/>
                </a:tc>
                <a:tc>
                  <a:txBody>
                    <a:bodyPr/>
                    <a:lstStyle/>
                    <a:p>
                      <a:pPr algn="l"/>
                      <a:endParaRPr lang="en-US" sz="1600" dirty="0"/>
                    </a:p>
                  </a:txBody>
                  <a:tcPr anchor="ctr"/>
                </a:tc>
                <a:tc>
                  <a:txBody>
                    <a:bodyPr/>
                    <a:lstStyle/>
                    <a:p>
                      <a:endParaRPr lang="en-US" sz="1400" dirty="0"/>
                    </a:p>
                  </a:txBody>
                  <a:tcPr/>
                </a:tc>
                <a:extLst>
                  <a:ext uri="{0D108BD9-81ED-4DB2-BD59-A6C34878D82A}">
                    <a16:rowId xmlns:a16="http://schemas.microsoft.com/office/drawing/2014/main" val="1911830431"/>
                  </a:ext>
                </a:extLst>
              </a:tr>
            </a:tbl>
          </a:graphicData>
        </a:graphic>
      </p:graphicFrame>
      <p:sp>
        <p:nvSpPr>
          <p:cNvPr id="5" name="TextBox 4">
            <a:extLst>
              <a:ext uri="{FF2B5EF4-FFF2-40B4-BE49-F238E27FC236}">
                <a16:creationId xmlns:a16="http://schemas.microsoft.com/office/drawing/2014/main" id="{73EE4D78-4AF7-4F28-9189-E5FB111F2F85}"/>
              </a:ext>
            </a:extLst>
          </p:cNvPr>
          <p:cNvSpPr txBox="1"/>
          <p:nvPr/>
        </p:nvSpPr>
        <p:spPr>
          <a:xfrm>
            <a:off x="350520" y="4965569"/>
            <a:ext cx="11289330" cy="338554"/>
          </a:xfrm>
          <a:prstGeom prst="rect">
            <a:avLst/>
          </a:prstGeom>
          <a:noFill/>
        </p:spPr>
        <p:txBody>
          <a:bodyPr wrap="square" rtlCol="0">
            <a:spAutoFit/>
          </a:bodyPr>
          <a:lstStyle/>
          <a:p>
            <a:r>
              <a:rPr lang="en-US" sz="1600" dirty="0"/>
              <a:t>Roadmap:</a:t>
            </a:r>
          </a:p>
        </p:txBody>
      </p:sp>
    </p:spTree>
    <p:extLst>
      <p:ext uri="{BB962C8B-B14F-4D97-AF65-F5344CB8AC3E}">
        <p14:creationId xmlns:p14="http://schemas.microsoft.com/office/powerpoint/2010/main" val="37503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D3531B9-4C64-4A51-8323-F51B0C878D4E}"/>
              </a:ext>
            </a:extLst>
          </p:cNvPr>
          <p:cNvSpPr/>
          <p:nvPr/>
        </p:nvSpPr>
        <p:spPr>
          <a:xfrm>
            <a:off x="7621871" y="4372256"/>
            <a:ext cx="4288478" cy="236531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Other Cloud Services</a:t>
            </a:r>
          </a:p>
        </p:txBody>
      </p:sp>
      <p:sp>
        <p:nvSpPr>
          <p:cNvPr id="18" name="Rectangle 17">
            <a:extLst>
              <a:ext uri="{FF2B5EF4-FFF2-40B4-BE49-F238E27FC236}">
                <a16:creationId xmlns:a16="http://schemas.microsoft.com/office/drawing/2014/main" id="{89487B33-62C5-41A7-A44A-042077753E62}"/>
              </a:ext>
            </a:extLst>
          </p:cNvPr>
          <p:cNvSpPr/>
          <p:nvPr/>
        </p:nvSpPr>
        <p:spPr>
          <a:xfrm>
            <a:off x="153189" y="541019"/>
            <a:ext cx="11757159" cy="269084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Mobile Application Features</a:t>
            </a:r>
          </a:p>
        </p:txBody>
      </p:sp>
      <p:sp>
        <p:nvSpPr>
          <p:cNvPr id="17" name="Rectangle 16">
            <a:extLst>
              <a:ext uri="{FF2B5EF4-FFF2-40B4-BE49-F238E27FC236}">
                <a16:creationId xmlns:a16="http://schemas.microsoft.com/office/drawing/2014/main" id="{392C7618-4C4C-4C99-AA20-49BE0D78778F}"/>
              </a:ext>
            </a:extLst>
          </p:cNvPr>
          <p:cNvSpPr/>
          <p:nvPr/>
        </p:nvSpPr>
        <p:spPr>
          <a:xfrm>
            <a:off x="153191" y="4372256"/>
            <a:ext cx="7354156" cy="236531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Micro-services (Internal)</a:t>
            </a:r>
          </a:p>
        </p:txBody>
      </p:sp>
      <p:sp>
        <p:nvSpPr>
          <p:cNvPr id="2" name="Title 1">
            <a:extLst>
              <a:ext uri="{FF2B5EF4-FFF2-40B4-BE49-F238E27FC236}">
                <a16:creationId xmlns:a16="http://schemas.microsoft.com/office/drawing/2014/main" id="{6642367B-CEE1-4618-B9CA-71C72A62D85F}"/>
              </a:ext>
            </a:extLst>
          </p:cNvPr>
          <p:cNvSpPr>
            <a:spLocks noGrp="1"/>
          </p:cNvSpPr>
          <p:nvPr>
            <p:ph type="title"/>
          </p:nvPr>
        </p:nvSpPr>
        <p:spPr>
          <a:xfrm>
            <a:off x="54189" y="6514"/>
            <a:ext cx="10515600" cy="657998"/>
          </a:xfrm>
        </p:spPr>
        <p:txBody>
          <a:bodyPr>
            <a:normAutofit fontScale="90000"/>
          </a:bodyPr>
          <a:lstStyle/>
          <a:p>
            <a:r>
              <a:rPr lang="en-US" dirty="0"/>
              <a:t>D-Track Architecture &amp; Features</a:t>
            </a:r>
          </a:p>
        </p:txBody>
      </p:sp>
      <p:sp>
        <p:nvSpPr>
          <p:cNvPr id="4" name="Rectangle 3">
            <a:extLst>
              <a:ext uri="{FF2B5EF4-FFF2-40B4-BE49-F238E27FC236}">
                <a16:creationId xmlns:a16="http://schemas.microsoft.com/office/drawing/2014/main" id="{9FD46E2B-93E5-4229-9383-F0635F614706}"/>
              </a:ext>
            </a:extLst>
          </p:cNvPr>
          <p:cNvSpPr/>
          <p:nvPr/>
        </p:nvSpPr>
        <p:spPr>
          <a:xfrm>
            <a:off x="4621192" y="5187351"/>
            <a:ext cx="1306946" cy="9895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Smart Scheduling Service</a:t>
            </a:r>
          </a:p>
        </p:txBody>
      </p:sp>
      <p:sp>
        <p:nvSpPr>
          <p:cNvPr id="5" name="Rectangle 4">
            <a:extLst>
              <a:ext uri="{FF2B5EF4-FFF2-40B4-BE49-F238E27FC236}">
                <a16:creationId xmlns:a16="http://schemas.microsoft.com/office/drawing/2014/main" id="{BAA567CF-85FF-4373-8792-8E780AB37BEC}"/>
              </a:ext>
            </a:extLst>
          </p:cNvPr>
          <p:cNvSpPr/>
          <p:nvPr/>
        </p:nvSpPr>
        <p:spPr>
          <a:xfrm>
            <a:off x="3199722" y="5187353"/>
            <a:ext cx="1306946" cy="9895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Smart </a:t>
            </a:r>
            <a:br>
              <a:rPr lang="en-US" sz="1400" dirty="0"/>
            </a:br>
            <a:r>
              <a:rPr lang="en-US" sz="1400" dirty="0"/>
              <a:t>Cabin-Crew </a:t>
            </a:r>
            <a:br>
              <a:rPr lang="en-US" sz="1400" dirty="0"/>
            </a:br>
            <a:r>
              <a:rPr lang="en-US" sz="1400" dirty="0"/>
              <a:t>Applicant Mgt</a:t>
            </a:r>
          </a:p>
          <a:p>
            <a:pPr algn="ctr"/>
            <a:r>
              <a:rPr lang="en-US" sz="1400" dirty="0"/>
              <a:t>Service</a:t>
            </a:r>
          </a:p>
        </p:txBody>
      </p:sp>
      <p:sp>
        <p:nvSpPr>
          <p:cNvPr id="6" name="Rectangle 5">
            <a:extLst>
              <a:ext uri="{FF2B5EF4-FFF2-40B4-BE49-F238E27FC236}">
                <a16:creationId xmlns:a16="http://schemas.microsoft.com/office/drawing/2014/main" id="{DC1B29B1-F47E-46D4-B3D2-13586833E664}"/>
              </a:ext>
            </a:extLst>
          </p:cNvPr>
          <p:cNvSpPr/>
          <p:nvPr/>
        </p:nvSpPr>
        <p:spPr>
          <a:xfrm>
            <a:off x="6024200" y="5187351"/>
            <a:ext cx="1335688" cy="9895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Smart </a:t>
            </a:r>
            <a:br>
              <a:rPr lang="en-US" sz="1400" dirty="0"/>
            </a:br>
            <a:r>
              <a:rPr lang="en-US" sz="1400" dirty="0"/>
              <a:t>Referral Reward</a:t>
            </a:r>
          </a:p>
          <a:p>
            <a:pPr algn="ctr"/>
            <a:r>
              <a:rPr lang="en-US" sz="1400" dirty="0"/>
              <a:t>Service</a:t>
            </a:r>
          </a:p>
        </p:txBody>
      </p:sp>
      <p:sp>
        <p:nvSpPr>
          <p:cNvPr id="8" name="Rectangle 7">
            <a:extLst>
              <a:ext uri="{FF2B5EF4-FFF2-40B4-BE49-F238E27FC236}">
                <a16:creationId xmlns:a16="http://schemas.microsoft.com/office/drawing/2014/main" id="{F5E37C85-7588-49A6-A594-44B1F74F13EA}"/>
              </a:ext>
            </a:extLst>
          </p:cNvPr>
          <p:cNvSpPr/>
          <p:nvPr/>
        </p:nvSpPr>
        <p:spPr>
          <a:xfrm>
            <a:off x="153189" y="3336221"/>
            <a:ext cx="11757159" cy="93167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Mobile Application Platform Common Features (iOS &amp; Android)</a:t>
            </a:r>
          </a:p>
        </p:txBody>
      </p:sp>
      <p:sp>
        <p:nvSpPr>
          <p:cNvPr id="15" name="Rectangle 14">
            <a:extLst>
              <a:ext uri="{FF2B5EF4-FFF2-40B4-BE49-F238E27FC236}">
                <a16:creationId xmlns:a16="http://schemas.microsoft.com/office/drawing/2014/main" id="{1D78AE7E-7EEB-47BC-95B7-5765599EAA52}"/>
              </a:ext>
            </a:extLst>
          </p:cNvPr>
          <p:cNvSpPr/>
          <p:nvPr/>
        </p:nvSpPr>
        <p:spPr>
          <a:xfrm>
            <a:off x="306937" y="3716739"/>
            <a:ext cx="2696673"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Push Notifications</a:t>
            </a:r>
          </a:p>
        </p:txBody>
      </p:sp>
      <p:sp>
        <p:nvSpPr>
          <p:cNvPr id="16" name="Rectangle 15">
            <a:extLst>
              <a:ext uri="{FF2B5EF4-FFF2-40B4-BE49-F238E27FC236}">
                <a16:creationId xmlns:a16="http://schemas.microsoft.com/office/drawing/2014/main" id="{F54A365E-CBB4-4907-B7DC-CB599F07E6EC}"/>
              </a:ext>
            </a:extLst>
          </p:cNvPr>
          <p:cNvSpPr/>
          <p:nvPr/>
        </p:nvSpPr>
        <p:spPr>
          <a:xfrm>
            <a:off x="3157358" y="3716739"/>
            <a:ext cx="2696673"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Localization &amp; Internationalization</a:t>
            </a:r>
          </a:p>
        </p:txBody>
      </p:sp>
      <p:sp>
        <p:nvSpPr>
          <p:cNvPr id="23" name="Rectangle 22">
            <a:extLst>
              <a:ext uri="{FF2B5EF4-FFF2-40B4-BE49-F238E27FC236}">
                <a16:creationId xmlns:a16="http://schemas.microsoft.com/office/drawing/2014/main" id="{C08860A8-02C9-4FE9-A3DF-BB9F557439C8}"/>
              </a:ext>
            </a:extLst>
          </p:cNvPr>
          <p:cNvSpPr/>
          <p:nvPr/>
        </p:nvSpPr>
        <p:spPr>
          <a:xfrm>
            <a:off x="306938" y="4768891"/>
            <a:ext cx="2772163" cy="3141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Service Discovery</a:t>
            </a:r>
          </a:p>
        </p:txBody>
      </p:sp>
      <p:sp>
        <p:nvSpPr>
          <p:cNvPr id="29" name="Rectangle 28">
            <a:extLst>
              <a:ext uri="{FF2B5EF4-FFF2-40B4-BE49-F238E27FC236}">
                <a16:creationId xmlns:a16="http://schemas.microsoft.com/office/drawing/2014/main" id="{5FC0A68D-D033-4B54-A022-29DFF80E69CE}"/>
              </a:ext>
            </a:extLst>
          </p:cNvPr>
          <p:cNvSpPr/>
          <p:nvPr/>
        </p:nvSpPr>
        <p:spPr>
          <a:xfrm>
            <a:off x="306937" y="5187355"/>
            <a:ext cx="1306946" cy="9895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dirty="0"/>
              <a:t>Any Smart XXX Applications or SIA/Subsidiary Applications</a:t>
            </a:r>
          </a:p>
        </p:txBody>
      </p:sp>
      <p:sp>
        <p:nvSpPr>
          <p:cNvPr id="31" name="Rectangle 30">
            <a:extLst>
              <a:ext uri="{FF2B5EF4-FFF2-40B4-BE49-F238E27FC236}">
                <a16:creationId xmlns:a16="http://schemas.microsoft.com/office/drawing/2014/main" id="{493C4ED4-50B0-4B08-A892-A05754A7E2FB}"/>
              </a:ext>
            </a:extLst>
          </p:cNvPr>
          <p:cNvSpPr/>
          <p:nvPr/>
        </p:nvSpPr>
        <p:spPr>
          <a:xfrm>
            <a:off x="1763472" y="5187351"/>
            <a:ext cx="1306946" cy="9895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Any Other Services (e.g. DB Service, </a:t>
            </a:r>
            <a:r>
              <a:rPr lang="en-US" sz="1400" dirty="0" err="1"/>
              <a:t>MQ</a:t>
            </a:r>
            <a:r>
              <a:rPr lang="en-US" sz="1400" dirty="0"/>
              <a:t> Service)</a:t>
            </a:r>
          </a:p>
        </p:txBody>
      </p:sp>
      <p:sp>
        <p:nvSpPr>
          <p:cNvPr id="35" name="Rectangle 34">
            <a:extLst>
              <a:ext uri="{FF2B5EF4-FFF2-40B4-BE49-F238E27FC236}">
                <a16:creationId xmlns:a16="http://schemas.microsoft.com/office/drawing/2014/main" id="{BD1C771F-9C19-4A61-93B5-8C79E904EB1C}"/>
              </a:ext>
            </a:extLst>
          </p:cNvPr>
          <p:cNvSpPr/>
          <p:nvPr/>
        </p:nvSpPr>
        <p:spPr>
          <a:xfrm>
            <a:off x="9093396" y="5187353"/>
            <a:ext cx="1281905" cy="142029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AWS S3</a:t>
            </a:r>
          </a:p>
        </p:txBody>
      </p:sp>
      <p:sp>
        <p:nvSpPr>
          <p:cNvPr id="37" name="Rectangle 36">
            <a:extLst>
              <a:ext uri="{FF2B5EF4-FFF2-40B4-BE49-F238E27FC236}">
                <a16:creationId xmlns:a16="http://schemas.microsoft.com/office/drawing/2014/main" id="{9FC36C62-DFDF-4BC6-8888-F9BC1F2173FB}"/>
              </a:ext>
            </a:extLst>
          </p:cNvPr>
          <p:cNvSpPr/>
          <p:nvPr/>
        </p:nvSpPr>
        <p:spPr>
          <a:xfrm>
            <a:off x="10456583" y="5187351"/>
            <a:ext cx="1281905" cy="142029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AWS Machine Learning</a:t>
            </a:r>
          </a:p>
        </p:txBody>
      </p:sp>
      <p:sp>
        <p:nvSpPr>
          <p:cNvPr id="46" name="Rectangle 45">
            <a:extLst>
              <a:ext uri="{FF2B5EF4-FFF2-40B4-BE49-F238E27FC236}">
                <a16:creationId xmlns:a16="http://schemas.microsoft.com/office/drawing/2014/main" id="{8161BFF9-E9D2-42B9-B439-B958FBE15EE8}"/>
              </a:ext>
            </a:extLst>
          </p:cNvPr>
          <p:cNvSpPr/>
          <p:nvPr/>
        </p:nvSpPr>
        <p:spPr>
          <a:xfrm>
            <a:off x="7730209" y="5187351"/>
            <a:ext cx="1281905" cy="142029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AWS Simple Notification Service</a:t>
            </a:r>
          </a:p>
        </p:txBody>
      </p:sp>
      <p:sp>
        <p:nvSpPr>
          <p:cNvPr id="48" name="Rectangle 47">
            <a:extLst>
              <a:ext uri="{FF2B5EF4-FFF2-40B4-BE49-F238E27FC236}">
                <a16:creationId xmlns:a16="http://schemas.microsoft.com/office/drawing/2014/main" id="{E0E89FC7-4E8E-4DB0-9937-81E869154DE2}"/>
              </a:ext>
            </a:extLst>
          </p:cNvPr>
          <p:cNvSpPr/>
          <p:nvPr/>
        </p:nvSpPr>
        <p:spPr>
          <a:xfrm>
            <a:off x="6007779" y="3716739"/>
            <a:ext cx="2696673"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Easy-Ready Customized Themes</a:t>
            </a:r>
          </a:p>
        </p:txBody>
      </p:sp>
      <p:sp>
        <p:nvSpPr>
          <p:cNvPr id="49" name="Rectangle 48">
            <a:extLst>
              <a:ext uri="{FF2B5EF4-FFF2-40B4-BE49-F238E27FC236}">
                <a16:creationId xmlns:a16="http://schemas.microsoft.com/office/drawing/2014/main" id="{F7E69459-B9D9-4AEC-B11F-F85B2F83C3C7}"/>
              </a:ext>
            </a:extLst>
          </p:cNvPr>
          <p:cNvSpPr/>
          <p:nvPr/>
        </p:nvSpPr>
        <p:spPr>
          <a:xfrm>
            <a:off x="3351341" y="1014514"/>
            <a:ext cx="2510728" cy="2099304"/>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marL="228600" indent="-228600">
              <a:buFont typeface="+mj-lt"/>
              <a:buAutoNum type="arabicPeriod"/>
            </a:pPr>
            <a:endParaRPr lang="en-US" sz="1200" u="sng" dirty="0"/>
          </a:p>
        </p:txBody>
      </p:sp>
      <p:sp>
        <p:nvSpPr>
          <p:cNvPr id="50" name="Rectangle 49">
            <a:extLst>
              <a:ext uri="{FF2B5EF4-FFF2-40B4-BE49-F238E27FC236}">
                <a16:creationId xmlns:a16="http://schemas.microsoft.com/office/drawing/2014/main" id="{B133DA65-68BF-4181-97E6-8F84FC0B15FE}"/>
              </a:ext>
            </a:extLst>
          </p:cNvPr>
          <p:cNvSpPr/>
          <p:nvPr/>
        </p:nvSpPr>
        <p:spPr>
          <a:xfrm>
            <a:off x="428237" y="1015011"/>
            <a:ext cx="2510728" cy="2099304"/>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700" dirty="0"/>
          </a:p>
        </p:txBody>
      </p:sp>
      <p:sp>
        <p:nvSpPr>
          <p:cNvPr id="51" name="Rectangle 50">
            <a:extLst>
              <a:ext uri="{FF2B5EF4-FFF2-40B4-BE49-F238E27FC236}">
                <a16:creationId xmlns:a16="http://schemas.microsoft.com/office/drawing/2014/main" id="{2F8253E8-DD6B-4A4C-8848-A27E3FF19AD2}"/>
              </a:ext>
            </a:extLst>
          </p:cNvPr>
          <p:cNvSpPr/>
          <p:nvPr/>
        </p:nvSpPr>
        <p:spPr>
          <a:xfrm>
            <a:off x="6269368" y="1023046"/>
            <a:ext cx="2510728" cy="2099304"/>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endParaRPr lang="en-US" sz="1600" dirty="0"/>
          </a:p>
        </p:txBody>
      </p:sp>
      <p:sp>
        <p:nvSpPr>
          <p:cNvPr id="72" name="Rectangle 71">
            <a:extLst>
              <a:ext uri="{FF2B5EF4-FFF2-40B4-BE49-F238E27FC236}">
                <a16:creationId xmlns:a16="http://schemas.microsoft.com/office/drawing/2014/main" id="{2C39F6D8-3F4A-4043-A398-2BCFAA262B58}"/>
              </a:ext>
            </a:extLst>
          </p:cNvPr>
          <p:cNvSpPr/>
          <p:nvPr/>
        </p:nvSpPr>
        <p:spPr>
          <a:xfrm>
            <a:off x="3079101" y="4768890"/>
            <a:ext cx="8659387" cy="31410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a:t>AWS API Gateway (Service Discovery)</a:t>
            </a:r>
          </a:p>
        </p:txBody>
      </p:sp>
      <p:sp>
        <p:nvSpPr>
          <p:cNvPr id="79" name="Arrow: Right 78">
            <a:extLst>
              <a:ext uri="{FF2B5EF4-FFF2-40B4-BE49-F238E27FC236}">
                <a16:creationId xmlns:a16="http://schemas.microsoft.com/office/drawing/2014/main" id="{11A3EC17-B5C8-4A75-9A3E-378DDC8826FC}"/>
              </a:ext>
            </a:extLst>
          </p:cNvPr>
          <p:cNvSpPr/>
          <p:nvPr/>
        </p:nvSpPr>
        <p:spPr>
          <a:xfrm>
            <a:off x="3009972" y="1883828"/>
            <a:ext cx="318452" cy="43016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0D1461C-380F-4334-B341-A520E5570D08}"/>
              </a:ext>
            </a:extLst>
          </p:cNvPr>
          <p:cNvSpPr/>
          <p:nvPr/>
        </p:nvSpPr>
        <p:spPr>
          <a:xfrm>
            <a:off x="291696" y="830583"/>
            <a:ext cx="396358" cy="37684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a:t>
            </a:r>
          </a:p>
        </p:txBody>
      </p:sp>
      <p:sp>
        <p:nvSpPr>
          <p:cNvPr id="82" name="Oval 81">
            <a:extLst>
              <a:ext uri="{FF2B5EF4-FFF2-40B4-BE49-F238E27FC236}">
                <a16:creationId xmlns:a16="http://schemas.microsoft.com/office/drawing/2014/main" id="{A9BC396B-5AF9-4CA6-9597-268940FAA9E1}"/>
              </a:ext>
            </a:extLst>
          </p:cNvPr>
          <p:cNvSpPr/>
          <p:nvPr/>
        </p:nvSpPr>
        <p:spPr>
          <a:xfrm>
            <a:off x="3217121" y="880116"/>
            <a:ext cx="396358" cy="37684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2</a:t>
            </a:r>
          </a:p>
        </p:txBody>
      </p:sp>
      <p:sp>
        <p:nvSpPr>
          <p:cNvPr id="83" name="Oval 82">
            <a:extLst>
              <a:ext uri="{FF2B5EF4-FFF2-40B4-BE49-F238E27FC236}">
                <a16:creationId xmlns:a16="http://schemas.microsoft.com/office/drawing/2014/main" id="{DA3A6CFF-666F-48F4-9C80-2125BF122927}"/>
              </a:ext>
            </a:extLst>
          </p:cNvPr>
          <p:cNvSpPr/>
          <p:nvPr/>
        </p:nvSpPr>
        <p:spPr>
          <a:xfrm>
            <a:off x="6142546" y="867400"/>
            <a:ext cx="396358" cy="37684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3</a:t>
            </a:r>
          </a:p>
        </p:txBody>
      </p:sp>
      <p:sp>
        <p:nvSpPr>
          <p:cNvPr id="84" name="Rectangle 83">
            <a:extLst>
              <a:ext uri="{FF2B5EF4-FFF2-40B4-BE49-F238E27FC236}">
                <a16:creationId xmlns:a16="http://schemas.microsoft.com/office/drawing/2014/main" id="{9A9BF757-3E29-407F-8907-52502C8510B0}"/>
              </a:ext>
            </a:extLst>
          </p:cNvPr>
          <p:cNvSpPr/>
          <p:nvPr/>
        </p:nvSpPr>
        <p:spPr>
          <a:xfrm>
            <a:off x="3174799" y="6222806"/>
            <a:ext cx="4185089" cy="38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Middleware &amp; Container Platform (PaaS)</a:t>
            </a:r>
          </a:p>
        </p:txBody>
      </p:sp>
      <p:sp>
        <p:nvSpPr>
          <p:cNvPr id="85" name="Rectangle 84">
            <a:extLst>
              <a:ext uri="{FF2B5EF4-FFF2-40B4-BE49-F238E27FC236}">
                <a16:creationId xmlns:a16="http://schemas.microsoft.com/office/drawing/2014/main" id="{994536B0-C371-4457-A4D9-8691DFD9A1F4}"/>
              </a:ext>
            </a:extLst>
          </p:cNvPr>
          <p:cNvSpPr/>
          <p:nvPr/>
        </p:nvSpPr>
        <p:spPr>
          <a:xfrm>
            <a:off x="306938" y="6222806"/>
            <a:ext cx="2763480" cy="38484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t>Other PaaS/IaaS Platforms</a:t>
            </a:r>
          </a:p>
        </p:txBody>
      </p:sp>
      <p:sp>
        <p:nvSpPr>
          <p:cNvPr id="32" name="Rectangle 31">
            <a:extLst>
              <a:ext uri="{FF2B5EF4-FFF2-40B4-BE49-F238E27FC236}">
                <a16:creationId xmlns:a16="http://schemas.microsoft.com/office/drawing/2014/main" id="{BA900E84-4165-4935-986C-6ED7CA9F9593}"/>
              </a:ext>
            </a:extLst>
          </p:cNvPr>
          <p:cNvSpPr/>
          <p:nvPr/>
        </p:nvSpPr>
        <p:spPr>
          <a:xfrm>
            <a:off x="9175358" y="1014514"/>
            <a:ext cx="2510728" cy="2099304"/>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marL="342900" indent="-342900">
              <a:buAutoNum type="arabicPeriod"/>
            </a:pPr>
            <a:endParaRPr lang="en-US" sz="1600" dirty="0"/>
          </a:p>
        </p:txBody>
      </p:sp>
      <p:sp>
        <p:nvSpPr>
          <p:cNvPr id="33" name="Oval 32">
            <a:extLst>
              <a:ext uri="{FF2B5EF4-FFF2-40B4-BE49-F238E27FC236}">
                <a16:creationId xmlns:a16="http://schemas.microsoft.com/office/drawing/2014/main" id="{6BDA99D2-8AA2-44A1-ADE6-2AC978DBAE98}"/>
              </a:ext>
            </a:extLst>
          </p:cNvPr>
          <p:cNvSpPr/>
          <p:nvPr/>
        </p:nvSpPr>
        <p:spPr>
          <a:xfrm>
            <a:off x="9048536" y="858868"/>
            <a:ext cx="396358" cy="37684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4</a:t>
            </a:r>
          </a:p>
        </p:txBody>
      </p:sp>
      <p:sp>
        <p:nvSpPr>
          <p:cNvPr id="43" name="Arrow: Right 42">
            <a:extLst>
              <a:ext uri="{FF2B5EF4-FFF2-40B4-BE49-F238E27FC236}">
                <a16:creationId xmlns:a16="http://schemas.microsoft.com/office/drawing/2014/main" id="{6444A95E-89E9-45EC-B2FC-0735942A1098}"/>
              </a:ext>
            </a:extLst>
          </p:cNvPr>
          <p:cNvSpPr/>
          <p:nvPr/>
        </p:nvSpPr>
        <p:spPr>
          <a:xfrm>
            <a:off x="5925533" y="1883828"/>
            <a:ext cx="318452" cy="43016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0F9B9D9B-BA96-4212-8311-DFCE29EEEC0F}"/>
              </a:ext>
            </a:extLst>
          </p:cNvPr>
          <p:cNvSpPr/>
          <p:nvPr/>
        </p:nvSpPr>
        <p:spPr>
          <a:xfrm>
            <a:off x="8847365" y="1883828"/>
            <a:ext cx="318452" cy="43016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546D89A-20FE-4A11-B058-493FD2092A96}"/>
              </a:ext>
            </a:extLst>
          </p:cNvPr>
          <p:cNvSpPr/>
          <p:nvPr/>
        </p:nvSpPr>
        <p:spPr>
          <a:xfrm>
            <a:off x="8847365" y="3706976"/>
            <a:ext cx="2696673"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Mobile Analytics</a:t>
            </a:r>
          </a:p>
        </p:txBody>
      </p:sp>
    </p:spTree>
    <p:extLst>
      <p:ext uri="{BB962C8B-B14F-4D97-AF65-F5344CB8AC3E}">
        <p14:creationId xmlns:p14="http://schemas.microsoft.com/office/powerpoint/2010/main" val="112253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8873-8ED9-4927-BE8F-CF2E82D64D01}"/>
              </a:ext>
            </a:extLst>
          </p:cNvPr>
          <p:cNvSpPr>
            <a:spLocks noGrp="1"/>
          </p:cNvSpPr>
          <p:nvPr>
            <p:ph type="title"/>
          </p:nvPr>
        </p:nvSpPr>
        <p:spPr>
          <a:xfrm>
            <a:off x="231710" y="0"/>
            <a:ext cx="10515600" cy="1325563"/>
          </a:xfrm>
        </p:spPr>
        <p:txBody>
          <a:bodyPr/>
          <a:lstStyle/>
          <a:p>
            <a:r>
              <a:rPr lang="en-US" dirty="0"/>
              <a:t>Technology Used</a:t>
            </a:r>
          </a:p>
        </p:txBody>
      </p:sp>
      <p:sp>
        <p:nvSpPr>
          <p:cNvPr id="3" name="Content Placeholder 2">
            <a:extLst>
              <a:ext uri="{FF2B5EF4-FFF2-40B4-BE49-F238E27FC236}">
                <a16:creationId xmlns:a16="http://schemas.microsoft.com/office/drawing/2014/main" id="{9DA7D2C3-E833-453D-A5BD-2469D5026556}"/>
              </a:ext>
            </a:extLst>
          </p:cNvPr>
          <p:cNvSpPr>
            <a:spLocks noGrp="1"/>
          </p:cNvSpPr>
          <p:nvPr>
            <p:ph idx="1"/>
          </p:nvPr>
        </p:nvSpPr>
        <p:spPr>
          <a:xfrm>
            <a:off x="371669" y="1325563"/>
            <a:ext cx="11021008" cy="4944608"/>
          </a:xfrm>
        </p:spPr>
        <p:txBody>
          <a:bodyPr>
            <a:normAutofit fontScale="77500" lnSpcReduction="20000"/>
          </a:bodyPr>
          <a:lstStyle/>
          <a:p>
            <a:pPr marL="0" indent="0">
              <a:buNone/>
            </a:pPr>
            <a:r>
              <a:rPr lang="en-US" u="sng" dirty="0"/>
              <a:t>D-Recruit Mobile Application Development &amp; Platform</a:t>
            </a:r>
          </a:p>
          <a:p>
            <a:pPr lvl="1"/>
            <a:r>
              <a:rPr lang="en-US" b="1" dirty="0"/>
              <a:t>Xamarin Platform</a:t>
            </a:r>
            <a:r>
              <a:rPr lang="en-US" dirty="0"/>
              <a:t> (Cross Mobile Platform Development Framework for Build &amp; Deploy)</a:t>
            </a:r>
          </a:p>
          <a:p>
            <a:pPr lvl="1"/>
            <a:r>
              <a:rPr lang="en-US" b="1" dirty="0"/>
              <a:t>Xamarin Test Cloud </a:t>
            </a:r>
            <a:r>
              <a:rPr lang="en-US" dirty="0"/>
              <a:t>(Testing)</a:t>
            </a:r>
          </a:p>
          <a:p>
            <a:pPr lvl="1"/>
            <a:r>
              <a:rPr lang="en-US" b="1" dirty="0"/>
              <a:t>Xamarin Insights </a:t>
            </a:r>
            <a:r>
              <a:rPr lang="en-US" dirty="0"/>
              <a:t>(Mobile Analytics, Insights &amp; Monitoring)</a:t>
            </a:r>
          </a:p>
          <a:p>
            <a:pPr lvl="1"/>
            <a:r>
              <a:rPr lang="en-US" b="1" dirty="0"/>
              <a:t>Visual Studio </a:t>
            </a:r>
            <a:r>
              <a:rPr lang="en-US" dirty="0"/>
              <a:t>(IDE for development)</a:t>
            </a:r>
          </a:p>
          <a:p>
            <a:endParaRPr lang="en-US" u="sng" dirty="0"/>
          </a:p>
          <a:p>
            <a:pPr marL="0" indent="0">
              <a:buNone/>
            </a:pPr>
            <a:r>
              <a:rPr lang="en-US" u="sng" dirty="0"/>
              <a:t>D-Recruit Backend Services Platform</a:t>
            </a:r>
          </a:p>
          <a:p>
            <a:pPr lvl="1"/>
            <a:r>
              <a:rPr lang="en-US" b="1" dirty="0"/>
              <a:t>Node.js </a:t>
            </a:r>
            <a:r>
              <a:rPr lang="en-US" dirty="0"/>
              <a:t>(App Server)</a:t>
            </a:r>
          </a:p>
          <a:p>
            <a:pPr lvl="1"/>
            <a:r>
              <a:rPr lang="en-US" b="1" dirty="0"/>
              <a:t>MongoDB</a:t>
            </a:r>
            <a:r>
              <a:rPr lang="en-US" dirty="0"/>
              <a:t> (DB Server)</a:t>
            </a:r>
          </a:p>
          <a:p>
            <a:pPr lvl="1"/>
            <a:r>
              <a:rPr lang="en-US" b="1" dirty="0"/>
              <a:t>Jenkins</a:t>
            </a:r>
            <a:r>
              <a:rPr lang="en-US" dirty="0"/>
              <a:t> (Build &amp; Test)</a:t>
            </a:r>
          </a:p>
          <a:p>
            <a:pPr lvl="1"/>
            <a:r>
              <a:rPr lang="en-US" b="1" dirty="0"/>
              <a:t>OpenShift</a:t>
            </a:r>
            <a:r>
              <a:rPr lang="en-US" dirty="0"/>
              <a:t> (PaaS)</a:t>
            </a:r>
          </a:p>
          <a:p>
            <a:pPr lvl="1"/>
            <a:r>
              <a:rPr lang="en-US" b="1" dirty="0"/>
              <a:t>AWS API Gateway </a:t>
            </a:r>
            <a:r>
              <a:rPr lang="en-US" dirty="0"/>
              <a:t>(Service Discovery)</a:t>
            </a:r>
            <a:endParaRPr lang="en-US" b="1" dirty="0"/>
          </a:p>
          <a:p>
            <a:pPr lvl="1"/>
            <a:r>
              <a:rPr lang="en-US" b="1" dirty="0"/>
              <a:t>AWS Simple Notification Service </a:t>
            </a:r>
            <a:r>
              <a:rPr lang="en-US" dirty="0"/>
              <a:t>(Push Notifications)</a:t>
            </a:r>
          </a:p>
          <a:p>
            <a:pPr lvl="1"/>
            <a:r>
              <a:rPr lang="en-US" b="1" dirty="0"/>
              <a:t>AWS Machine Learning </a:t>
            </a:r>
            <a:r>
              <a:rPr lang="en-US" dirty="0"/>
              <a:t>(Insights &amp; Predictions)</a:t>
            </a:r>
          </a:p>
          <a:p>
            <a:pPr lvl="1"/>
            <a:r>
              <a:rPr lang="en-US" b="1" dirty="0"/>
              <a:t>AWS S3 </a:t>
            </a:r>
            <a:r>
              <a:rPr lang="en-US" dirty="0"/>
              <a:t>(Object Storage for Images &amp; Videos)</a:t>
            </a:r>
          </a:p>
          <a:p>
            <a:pPr lvl="1"/>
            <a:r>
              <a:rPr lang="en-US" b="1" dirty="0"/>
              <a:t>AWS Rekognition </a:t>
            </a:r>
            <a:r>
              <a:rPr lang="en-US" dirty="0"/>
              <a:t>(Profile Picture Analysis)</a:t>
            </a:r>
          </a:p>
          <a:p>
            <a:pPr lvl="1"/>
            <a:r>
              <a:rPr lang="en-US" b="1" dirty="0"/>
              <a:t>DataDog </a:t>
            </a:r>
            <a:r>
              <a:rPr lang="en-US" dirty="0"/>
              <a:t>(Application &amp; Infrastructure Monitoring</a:t>
            </a:r>
            <a:r>
              <a:rPr lang="en-US" b="1" dirty="0"/>
              <a:t>)</a:t>
            </a:r>
          </a:p>
          <a:p>
            <a:pPr lvl="1"/>
            <a:endParaRPr lang="en-US" dirty="0"/>
          </a:p>
          <a:p>
            <a:pPr lvl="1"/>
            <a:endParaRPr lang="en-US" dirty="0"/>
          </a:p>
          <a:p>
            <a:endParaRPr lang="en-US" dirty="0"/>
          </a:p>
        </p:txBody>
      </p:sp>
    </p:spTree>
    <p:extLst>
      <p:ext uri="{BB962C8B-B14F-4D97-AF65-F5344CB8AC3E}">
        <p14:creationId xmlns:p14="http://schemas.microsoft.com/office/powerpoint/2010/main" val="380678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130-5E60-4AEA-A7F8-6532B671E612}"/>
              </a:ext>
            </a:extLst>
          </p:cNvPr>
          <p:cNvSpPr>
            <a:spLocks noGrp="1"/>
          </p:cNvSpPr>
          <p:nvPr>
            <p:ph type="title"/>
          </p:nvPr>
        </p:nvSpPr>
        <p:spPr/>
        <p:txBody>
          <a:bodyPr/>
          <a:lstStyle/>
          <a:p>
            <a:r>
              <a:rPr lang="en-US" dirty="0"/>
              <a:t>User Stories (SIA)</a:t>
            </a:r>
          </a:p>
        </p:txBody>
      </p:sp>
      <p:sp>
        <p:nvSpPr>
          <p:cNvPr id="3" name="Content Placeholder 2">
            <a:extLst>
              <a:ext uri="{FF2B5EF4-FFF2-40B4-BE49-F238E27FC236}">
                <a16:creationId xmlns:a16="http://schemas.microsoft.com/office/drawing/2014/main" id="{ED8E3B17-B0E1-4786-BB83-FD01C870D869}"/>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I want to know how much inventory and stock I have (shortage &amp; excess) in real-time so I can re-allocate stocks accordingly </a:t>
            </a:r>
          </a:p>
          <a:p>
            <a:pPr marL="514350" indent="-514350">
              <a:buFont typeface="+mj-lt"/>
              <a:buAutoNum type="arabicPeriod"/>
            </a:pPr>
            <a:r>
              <a:rPr lang="en-US" dirty="0"/>
              <a:t>I want to be recommended of the reallocations options (hub to edge, edge to edge)</a:t>
            </a:r>
          </a:p>
          <a:p>
            <a:pPr marL="514350" indent="-514350">
              <a:buFont typeface="+mj-lt"/>
              <a:buAutoNum type="arabicPeriod"/>
            </a:pPr>
            <a:r>
              <a:rPr lang="en-US" dirty="0"/>
              <a:t>I want to know the loss of the stocks per flight and per caterer</a:t>
            </a:r>
          </a:p>
          <a:p>
            <a:pPr marL="514350" indent="-514350">
              <a:buFont typeface="+mj-lt"/>
              <a:buAutoNum type="arabicPeriod"/>
            </a:pPr>
            <a:r>
              <a:rPr lang="en-US" dirty="0"/>
              <a:t>I want to know how many flights my stock reserves can last me</a:t>
            </a:r>
          </a:p>
          <a:p>
            <a:pPr marL="514350" indent="-514350">
              <a:buFont typeface="+mj-lt"/>
              <a:buAutoNum type="arabicPeriod"/>
            </a:pPr>
            <a:r>
              <a:rPr lang="en-US" dirty="0"/>
              <a:t>I want to my inventory list to be scalable (photos for items)</a:t>
            </a:r>
          </a:p>
          <a:p>
            <a:pPr marL="514350" indent="-514350">
              <a:buFont typeface="+mj-lt"/>
              <a:buAutoNum type="arabicPeriod"/>
            </a:pPr>
            <a:r>
              <a:rPr lang="en-US" dirty="0"/>
              <a:t>I want to place order be able to track them for</a:t>
            </a:r>
          </a:p>
          <a:p>
            <a:pPr marL="514350" indent="-514350">
              <a:buFont typeface="+mj-lt"/>
              <a:buAutoNum type="arabicPeriod"/>
            </a:pPr>
            <a:r>
              <a:rPr lang="en-US" dirty="0"/>
              <a:t>I want to be recommend for my packing plan based on flight occupancy and not assuming 100% occupancy</a:t>
            </a:r>
          </a:p>
          <a:p>
            <a:pPr marL="514350" indent="-514350">
              <a:buFont typeface="+mj-lt"/>
              <a:buAutoNum type="arabicPeriod"/>
            </a:pPr>
            <a:r>
              <a:rPr lang="en-US" dirty="0"/>
              <a:t>I want to be recommended on what needs to be purchase</a:t>
            </a:r>
          </a:p>
          <a:p>
            <a:pPr marL="514350" indent="-514350">
              <a:buFont typeface="+mj-lt"/>
              <a:buAutoNum type="arabicPeriod"/>
            </a:pPr>
            <a:r>
              <a:rPr lang="en-US" dirty="0"/>
              <a:t>I want to be able to upload the packing plan</a:t>
            </a:r>
          </a:p>
          <a:p>
            <a:pPr marL="514350" indent="-514350">
              <a:buFont typeface="+mj-lt"/>
              <a:buAutoNum type="arabicPeriod"/>
            </a:pPr>
            <a:r>
              <a:rPr lang="en-US" dirty="0"/>
              <a:t>I need to know the weight of a tray</a:t>
            </a:r>
          </a:p>
          <a:p>
            <a:pPr marL="514350" indent="-514350">
              <a:buFont typeface="+mj-lt"/>
              <a:buAutoNum type="arabicPeriod"/>
            </a:pPr>
            <a:r>
              <a:rPr lang="en-US" dirty="0"/>
              <a:t>I want pictures for the inventory list</a:t>
            </a:r>
          </a:p>
        </p:txBody>
      </p:sp>
    </p:spTree>
    <p:extLst>
      <p:ext uri="{BB962C8B-B14F-4D97-AF65-F5344CB8AC3E}">
        <p14:creationId xmlns:p14="http://schemas.microsoft.com/office/powerpoint/2010/main" val="358462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130-5E60-4AEA-A7F8-6532B671E612}"/>
              </a:ext>
            </a:extLst>
          </p:cNvPr>
          <p:cNvSpPr>
            <a:spLocks noGrp="1"/>
          </p:cNvSpPr>
          <p:nvPr>
            <p:ph type="title"/>
          </p:nvPr>
        </p:nvSpPr>
        <p:spPr/>
        <p:txBody>
          <a:bodyPr/>
          <a:lstStyle/>
          <a:p>
            <a:r>
              <a:rPr lang="en-US" dirty="0"/>
              <a:t>User Stories (Caterers)</a:t>
            </a:r>
          </a:p>
        </p:txBody>
      </p:sp>
      <p:sp>
        <p:nvSpPr>
          <p:cNvPr id="3" name="Content Placeholder 2">
            <a:extLst>
              <a:ext uri="{FF2B5EF4-FFF2-40B4-BE49-F238E27FC236}">
                <a16:creationId xmlns:a16="http://schemas.microsoft.com/office/drawing/2014/main" id="{ED8E3B17-B0E1-4786-BB83-FD01C870D869}"/>
              </a:ext>
            </a:extLst>
          </p:cNvPr>
          <p:cNvSpPr>
            <a:spLocks noGrp="1"/>
          </p:cNvSpPr>
          <p:nvPr>
            <p:ph idx="1"/>
          </p:nvPr>
        </p:nvSpPr>
        <p:spPr/>
        <p:txBody>
          <a:bodyPr>
            <a:normAutofit fontScale="92500"/>
          </a:bodyPr>
          <a:lstStyle/>
          <a:p>
            <a:r>
              <a:rPr lang="en-US" dirty="0"/>
              <a:t>I want the application to integrate with my ERP system</a:t>
            </a:r>
          </a:p>
          <a:p>
            <a:r>
              <a:rPr lang="en-US" dirty="0"/>
              <a:t>I want health status record of the initial received stock (e.g. expected/actual received/breakage after washing)</a:t>
            </a:r>
          </a:p>
          <a:p>
            <a:r>
              <a:rPr lang="en-US" dirty="0"/>
              <a:t>I want to know how many stocks I have and how many flights it can last me for</a:t>
            </a:r>
          </a:p>
          <a:p>
            <a:r>
              <a:rPr lang="en-US" dirty="0"/>
              <a:t>I want to know when can my spare stocks come when I have a shortage</a:t>
            </a:r>
          </a:p>
          <a:p>
            <a:r>
              <a:rPr lang="en-US" dirty="0"/>
              <a:t>I want to see photo of the packing plan of the tray to know how to pack</a:t>
            </a:r>
          </a:p>
          <a:p>
            <a:r>
              <a:rPr lang="en-US" dirty="0"/>
              <a:t>I want to record how many loss of stocks I have after washing per flight</a:t>
            </a:r>
          </a:p>
          <a:p>
            <a:endParaRPr lang="en-US" dirty="0"/>
          </a:p>
          <a:p>
            <a:endParaRPr lang="en-US" dirty="0"/>
          </a:p>
        </p:txBody>
      </p:sp>
    </p:spTree>
    <p:extLst>
      <p:ext uri="{BB962C8B-B14F-4D97-AF65-F5344CB8AC3E}">
        <p14:creationId xmlns:p14="http://schemas.microsoft.com/office/powerpoint/2010/main" val="18914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1717</TotalTime>
  <Words>1074</Words>
  <Application>Microsoft Office PowerPoint</Application>
  <PresentationFormat>Widescreen</PresentationFormat>
  <Paragraphs>142</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#SIAAppChallenge – Info</vt:lpstr>
      <vt:lpstr>#SIAAppChallenge – Resources</vt:lpstr>
      <vt:lpstr>Business Challenge – Operations</vt:lpstr>
      <vt:lpstr>D-Tracking</vt:lpstr>
      <vt:lpstr>D-Tracking Business Objectives</vt:lpstr>
      <vt:lpstr>D-Track Architecture &amp; Features</vt:lpstr>
      <vt:lpstr>Technology Used</vt:lpstr>
      <vt:lpstr>User Stories (SIA)</vt:lpstr>
      <vt:lpstr>User Stories (Caterers)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Ming-Sheng Tan (AP)</dc:creator>
  <cp:lastModifiedBy>Ming-Sheng Tan (AP)</cp:lastModifiedBy>
  <cp:revision>896</cp:revision>
  <dcterms:created xsi:type="dcterms:W3CDTF">2017-10-21T12:17:56Z</dcterms:created>
  <dcterms:modified xsi:type="dcterms:W3CDTF">2017-10-25T10:33:49Z</dcterms:modified>
</cp:coreProperties>
</file>