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1048"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DCAED93F-1DA7-4A57-A776-F8E149376449}" type="datetimeFigureOut">
              <a:rPr lang="fr-FR" smtClean="0"/>
              <a:t>04/01/2022</a:t>
            </a:fld>
            <a:endParaRPr lang="fr-FR"/>
          </a:p>
        </p:txBody>
      </p:sp>
      <p:sp>
        <p:nvSpPr>
          <p:cNvPr id="5" name="Footer Placeholder 4"/>
          <p:cNvSpPr>
            <a:spLocks noGrp="1"/>
          </p:cNvSpPr>
          <p:nvPr>
            <p:ph type="ftr" sz="quarter" idx="11"/>
          </p:nvPr>
        </p:nvSpPr>
        <p:spPr>
          <a:xfrm>
            <a:off x="1900237" y="5410202"/>
            <a:ext cx="3843665" cy="365125"/>
          </a:xfrm>
        </p:spPr>
        <p:txBody>
          <a:bodyPr/>
          <a:lstStyle/>
          <a:p>
            <a:endParaRPr lang="fr-FR"/>
          </a:p>
        </p:txBody>
      </p:sp>
      <p:sp>
        <p:nvSpPr>
          <p:cNvPr id="6" name="Slide Number Placeholder 5"/>
          <p:cNvSpPr>
            <a:spLocks noGrp="1"/>
          </p:cNvSpPr>
          <p:nvPr>
            <p:ph type="sldNum" sz="quarter" idx="12"/>
          </p:nvPr>
        </p:nvSpPr>
        <p:spPr>
          <a:xfrm>
            <a:off x="7915603" y="5410200"/>
            <a:ext cx="578317" cy="365125"/>
          </a:xfrm>
        </p:spPr>
        <p:txBody>
          <a:bodyPr/>
          <a:lstStyle/>
          <a:p>
            <a:fld id="{36B431C0-7EAA-4041-93A1-CE6EA7886640}" type="slidenum">
              <a:rPr lang="fr-FR" smtClean="0"/>
              <a:t>‹N°›</a:t>
            </a:fld>
            <a:endParaRPr lang="fr-FR"/>
          </a:p>
        </p:txBody>
      </p:sp>
    </p:spTree>
    <p:extLst>
      <p:ext uri="{BB962C8B-B14F-4D97-AF65-F5344CB8AC3E}">
        <p14:creationId xmlns:p14="http://schemas.microsoft.com/office/powerpoint/2010/main" val="773480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CAED93F-1DA7-4A57-A776-F8E149376449}" type="datetimeFigureOut">
              <a:rPr lang="fr-FR" smtClean="0"/>
              <a:t>04/01/2022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6B431C0-7EAA-4041-93A1-CE6EA7886640}" type="slidenum">
              <a:rPr lang="fr-FR" smtClean="0"/>
              <a:t>‹N°›</a:t>
            </a:fld>
            <a:endParaRPr lang="fr-FR"/>
          </a:p>
        </p:txBody>
      </p:sp>
    </p:spTree>
    <p:extLst>
      <p:ext uri="{BB962C8B-B14F-4D97-AF65-F5344CB8AC3E}">
        <p14:creationId xmlns:p14="http://schemas.microsoft.com/office/powerpoint/2010/main" val="2967090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CAED93F-1DA7-4A57-A776-F8E149376449}" type="datetimeFigureOut">
              <a:rPr lang="fr-FR" smtClean="0"/>
              <a:t>04/01/2022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6B431C0-7EAA-4041-93A1-CE6EA7886640}" type="slidenum">
              <a:rPr lang="fr-FR" smtClean="0"/>
              <a:t>‹N°›</a:t>
            </a:fld>
            <a:endParaRPr lang="fr-FR"/>
          </a:p>
        </p:txBody>
      </p:sp>
    </p:spTree>
    <p:extLst>
      <p:ext uri="{BB962C8B-B14F-4D97-AF65-F5344CB8AC3E}">
        <p14:creationId xmlns:p14="http://schemas.microsoft.com/office/powerpoint/2010/main" val="1961305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CAED93F-1DA7-4A57-A776-F8E149376449}" type="datetimeFigureOut">
              <a:rPr lang="fr-FR" smtClean="0"/>
              <a:t>04/01/2022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6B431C0-7EAA-4041-93A1-CE6EA7886640}" type="slidenum">
              <a:rPr lang="fr-FR" smtClean="0"/>
              <a:t>‹N°›</a:t>
            </a:fld>
            <a:endParaRPr lang="fr-FR"/>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711859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CAED93F-1DA7-4A57-A776-F8E149376449}" type="datetimeFigureOut">
              <a:rPr lang="fr-FR" smtClean="0"/>
              <a:t>04/01/2022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6B431C0-7EAA-4041-93A1-CE6EA7886640}" type="slidenum">
              <a:rPr lang="fr-FR" smtClean="0"/>
              <a:t>‹N°›</a:t>
            </a:fld>
            <a:endParaRPr lang="fr-FR"/>
          </a:p>
        </p:txBody>
      </p:sp>
    </p:spTree>
    <p:extLst>
      <p:ext uri="{BB962C8B-B14F-4D97-AF65-F5344CB8AC3E}">
        <p14:creationId xmlns:p14="http://schemas.microsoft.com/office/powerpoint/2010/main" val="546402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DCAED93F-1DA7-4A57-A776-F8E149376449}" type="datetimeFigureOut">
              <a:rPr lang="fr-FR" smtClean="0"/>
              <a:t>04/01/2022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6B431C0-7EAA-4041-93A1-CE6EA7886640}" type="slidenum">
              <a:rPr lang="fr-FR" smtClean="0"/>
              <a:t>‹N°›</a:t>
            </a:fld>
            <a:endParaRPr lang="fr-FR"/>
          </a:p>
        </p:txBody>
      </p:sp>
    </p:spTree>
    <p:extLst>
      <p:ext uri="{BB962C8B-B14F-4D97-AF65-F5344CB8AC3E}">
        <p14:creationId xmlns:p14="http://schemas.microsoft.com/office/powerpoint/2010/main" val="2880830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DCAED93F-1DA7-4A57-A776-F8E149376449}" type="datetimeFigureOut">
              <a:rPr lang="fr-FR" smtClean="0"/>
              <a:t>04/01/2022</a:t>
            </a:fld>
            <a:endParaRPr lang="fr-FR"/>
          </a:p>
        </p:txBody>
      </p:sp>
      <p:sp>
        <p:nvSpPr>
          <p:cNvPr id="4" name="Footer Placeholder 3"/>
          <p:cNvSpPr>
            <a:spLocks noGrp="1"/>
          </p:cNvSpPr>
          <p:nvPr>
            <p:ph type="ftr" sz="quarter" idx="11"/>
          </p:nvPr>
        </p:nvSpPr>
        <p:spPr/>
        <p:txBody>
          <a:bodyPr/>
          <a:lstStyle>
            <a:lvl1pPr>
              <a:defRPr cap="all" baseline="0"/>
            </a:lvl1pPr>
          </a:lstStyle>
          <a:p>
            <a:endParaRPr lang="fr-FR"/>
          </a:p>
        </p:txBody>
      </p:sp>
      <p:sp>
        <p:nvSpPr>
          <p:cNvPr id="5" name="Slide Number Placeholder 4"/>
          <p:cNvSpPr>
            <a:spLocks noGrp="1"/>
          </p:cNvSpPr>
          <p:nvPr>
            <p:ph type="sldNum" sz="quarter" idx="12"/>
          </p:nvPr>
        </p:nvSpPr>
        <p:spPr/>
        <p:txBody>
          <a:bodyPr/>
          <a:lstStyle/>
          <a:p>
            <a:fld id="{36B431C0-7EAA-4041-93A1-CE6EA7886640}" type="slidenum">
              <a:rPr lang="fr-FR" smtClean="0"/>
              <a:t>‹N°›</a:t>
            </a:fld>
            <a:endParaRPr lang="fr-FR"/>
          </a:p>
        </p:txBody>
      </p:sp>
    </p:spTree>
    <p:extLst>
      <p:ext uri="{BB962C8B-B14F-4D97-AF65-F5344CB8AC3E}">
        <p14:creationId xmlns:p14="http://schemas.microsoft.com/office/powerpoint/2010/main" val="8333620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CAED93F-1DA7-4A57-A776-F8E149376449}" type="datetimeFigureOut">
              <a:rPr lang="fr-FR" smtClean="0"/>
              <a:t>04/01/2022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6B431C0-7EAA-4041-93A1-CE6EA7886640}" type="slidenum">
              <a:rPr lang="fr-FR" smtClean="0"/>
              <a:t>‹N°›</a:t>
            </a:fld>
            <a:endParaRPr lang="fr-FR"/>
          </a:p>
        </p:txBody>
      </p:sp>
    </p:spTree>
    <p:extLst>
      <p:ext uri="{BB962C8B-B14F-4D97-AF65-F5344CB8AC3E}">
        <p14:creationId xmlns:p14="http://schemas.microsoft.com/office/powerpoint/2010/main" val="33374544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CAED93F-1DA7-4A57-A776-F8E149376449}" type="datetimeFigureOut">
              <a:rPr lang="fr-FR" smtClean="0"/>
              <a:t>04/01/2022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6B431C0-7EAA-4041-93A1-CE6EA7886640}" type="slidenum">
              <a:rPr lang="fr-FR" smtClean="0"/>
              <a:t>‹N°›</a:t>
            </a:fld>
            <a:endParaRPr lang="fr-FR"/>
          </a:p>
        </p:txBody>
      </p:sp>
    </p:spTree>
    <p:extLst>
      <p:ext uri="{BB962C8B-B14F-4D97-AF65-F5344CB8AC3E}">
        <p14:creationId xmlns:p14="http://schemas.microsoft.com/office/powerpoint/2010/main" val="323559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fr-FR"/>
              <a:t>Modifiez le style du titre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DCAED93F-1DA7-4A57-A776-F8E149376449}" type="datetimeFigureOut">
              <a:rPr lang="fr-FR" smtClean="0"/>
              <a:t>04/01/2022</a:t>
            </a:fld>
            <a:endParaRPr lang="fr-FR"/>
          </a:p>
        </p:txBody>
      </p:sp>
      <p:sp>
        <p:nvSpPr>
          <p:cNvPr id="50" name="Footer Placeholder 4"/>
          <p:cNvSpPr>
            <a:spLocks noGrp="1"/>
          </p:cNvSpPr>
          <p:nvPr>
            <p:ph type="ftr" sz="quarter" idx="11"/>
          </p:nvPr>
        </p:nvSpPr>
        <p:spPr>
          <a:xfrm>
            <a:off x="856059" y="5883276"/>
            <a:ext cx="4679482" cy="365125"/>
          </a:xfrm>
        </p:spPr>
        <p:txBody>
          <a:bodyPr/>
          <a:lstStyle/>
          <a:p>
            <a:endParaRPr lang="fr-FR"/>
          </a:p>
        </p:txBody>
      </p:sp>
      <p:sp>
        <p:nvSpPr>
          <p:cNvPr id="51" name="Slide Number Placeholder 5"/>
          <p:cNvSpPr>
            <a:spLocks noGrp="1"/>
          </p:cNvSpPr>
          <p:nvPr>
            <p:ph type="sldNum" sz="quarter" idx="12"/>
          </p:nvPr>
        </p:nvSpPr>
        <p:spPr>
          <a:xfrm>
            <a:off x="7707241" y="5883275"/>
            <a:ext cx="578317" cy="365125"/>
          </a:xfrm>
        </p:spPr>
        <p:txBody>
          <a:bodyPr/>
          <a:lstStyle/>
          <a:p>
            <a:fld id="{36B431C0-7EAA-4041-93A1-CE6EA7886640}" type="slidenum">
              <a:rPr lang="fr-FR" smtClean="0"/>
              <a:t>‹N°›</a:t>
            </a:fld>
            <a:endParaRPr lang="fr-FR"/>
          </a:p>
        </p:txBody>
      </p:sp>
    </p:spTree>
    <p:extLst>
      <p:ext uri="{BB962C8B-B14F-4D97-AF65-F5344CB8AC3E}">
        <p14:creationId xmlns:p14="http://schemas.microsoft.com/office/powerpoint/2010/main" val="4216203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CAED93F-1DA7-4A57-A776-F8E149376449}" type="datetimeFigureOut">
              <a:rPr lang="fr-FR" smtClean="0"/>
              <a:t>04/01/2022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6B431C0-7EAA-4041-93A1-CE6EA7886640}" type="slidenum">
              <a:rPr lang="fr-FR" smtClean="0"/>
              <a:t>‹N°›</a:t>
            </a:fld>
            <a:endParaRPr lang="fr-FR"/>
          </a:p>
        </p:txBody>
      </p:sp>
    </p:spTree>
    <p:extLst>
      <p:ext uri="{BB962C8B-B14F-4D97-AF65-F5344CB8AC3E}">
        <p14:creationId xmlns:p14="http://schemas.microsoft.com/office/powerpoint/2010/main" val="1496908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CAED93F-1DA7-4A57-A776-F8E149376449}" type="datetimeFigureOut">
              <a:rPr lang="fr-FR" smtClean="0"/>
              <a:t>04/01/2022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6B431C0-7EAA-4041-93A1-CE6EA7886640}" type="slidenum">
              <a:rPr lang="fr-FR" smtClean="0"/>
              <a:t>‹N°›</a:t>
            </a:fld>
            <a:endParaRPr lang="fr-FR"/>
          </a:p>
        </p:txBody>
      </p:sp>
    </p:spTree>
    <p:extLst>
      <p:ext uri="{BB962C8B-B14F-4D97-AF65-F5344CB8AC3E}">
        <p14:creationId xmlns:p14="http://schemas.microsoft.com/office/powerpoint/2010/main" val="146630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56058" y="3073398"/>
            <a:ext cx="3658793"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4629150" y="3073398"/>
            <a:ext cx="3656408"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CAED93F-1DA7-4A57-A776-F8E149376449}" type="datetimeFigureOut">
              <a:rPr lang="fr-FR" smtClean="0"/>
              <a:t>04/01/2022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6B431C0-7EAA-4041-93A1-CE6EA7886640}" type="slidenum">
              <a:rPr lang="fr-FR" smtClean="0"/>
              <a:t>‹N°›</a:t>
            </a:fld>
            <a:endParaRPr lang="fr-FR"/>
          </a:p>
        </p:txBody>
      </p:sp>
    </p:spTree>
    <p:extLst>
      <p:ext uri="{BB962C8B-B14F-4D97-AF65-F5344CB8AC3E}">
        <p14:creationId xmlns:p14="http://schemas.microsoft.com/office/powerpoint/2010/main" val="140388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CAED93F-1DA7-4A57-A776-F8E149376449}" type="datetimeFigureOut">
              <a:rPr lang="fr-FR" smtClean="0"/>
              <a:t>04/01/2022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6B431C0-7EAA-4041-93A1-CE6EA7886640}" type="slidenum">
              <a:rPr lang="fr-FR" smtClean="0"/>
              <a:t>‹N°›</a:t>
            </a:fld>
            <a:endParaRPr lang="fr-FR"/>
          </a:p>
        </p:txBody>
      </p:sp>
    </p:spTree>
    <p:extLst>
      <p:ext uri="{BB962C8B-B14F-4D97-AF65-F5344CB8AC3E}">
        <p14:creationId xmlns:p14="http://schemas.microsoft.com/office/powerpoint/2010/main" val="939990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AED93F-1DA7-4A57-A776-F8E149376449}" type="datetimeFigureOut">
              <a:rPr lang="fr-FR" smtClean="0"/>
              <a:t>04/01/2022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36B431C0-7EAA-4041-93A1-CE6EA7886640}" type="slidenum">
              <a:rPr lang="fr-FR" smtClean="0"/>
              <a:t>‹N°›</a:t>
            </a:fld>
            <a:endParaRPr lang="fr-FR"/>
          </a:p>
        </p:txBody>
      </p:sp>
    </p:spTree>
    <p:extLst>
      <p:ext uri="{BB962C8B-B14F-4D97-AF65-F5344CB8AC3E}">
        <p14:creationId xmlns:p14="http://schemas.microsoft.com/office/powerpoint/2010/main" val="1048233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CAED93F-1DA7-4A57-A776-F8E149376449}" type="datetimeFigureOut">
              <a:rPr lang="fr-FR" smtClean="0"/>
              <a:t>04/01/2022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6B431C0-7EAA-4041-93A1-CE6EA7886640}" type="slidenum">
              <a:rPr lang="fr-FR" smtClean="0"/>
              <a:t>‹N°›</a:t>
            </a:fld>
            <a:endParaRPr lang="fr-FR"/>
          </a:p>
        </p:txBody>
      </p:sp>
    </p:spTree>
    <p:extLst>
      <p:ext uri="{BB962C8B-B14F-4D97-AF65-F5344CB8AC3E}">
        <p14:creationId xmlns:p14="http://schemas.microsoft.com/office/powerpoint/2010/main" val="2289070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CAED93F-1DA7-4A57-A776-F8E149376449}" type="datetimeFigureOut">
              <a:rPr lang="fr-FR" smtClean="0"/>
              <a:t>04/01/2022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6B431C0-7EAA-4041-93A1-CE6EA7886640}" type="slidenum">
              <a:rPr lang="fr-FR" smtClean="0"/>
              <a:t>‹N°›</a:t>
            </a:fld>
            <a:endParaRPr lang="fr-FR"/>
          </a:p>
        </p:txBody>
      </p:sp>
    </p:spTree>
    <p:extLst>
      <p:ext uri="{BB962C8B-B14F-4D97-AF65-F5344CB8AC3E}">
        <p14:creationId xmlns:p14="http://schemas.microsoft.com/office/powerpoint/2010/main" val="1045961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CAED93F-1DA7-4A57-A776-F8E149376449}" type="datetimeFigureOut">
              <a:rPr lang="fr-FR" smtClean="0"/>
              <a:t>04/01/2022</a:t>
            </a:fld>
            <a:endParaRPr lang="fr-FR"/>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6B431C0-7EAA-4041-93A1-CE6EA7886640}" type="slidenum">
              <a:rPr lang="fr-FR" smtClean="0"/>
              <a:t>‹N°›</a:t>
            </a:fld>
            <a:endParaRPr lang="fr-FR"/>
          </a:p>
        </p:txBody>
      </p:sp>
    </p:spTree>
    <p:extLst>
      <p:ext uri="{BB962C8B-B14F-4D97-AF65-F5344CB8AC3E}">
        <p14:creationId xmlns:p14="http://schemas.microsoft.com/office/powerpoint/2010/main" val="35647694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619672" y="2242474"/>
            <a:ext cx="5794127" cy="1442541"/>
          </a:xfrm>
        </p:spPr>
        <p:txBody>
          <a:bodyPr/>
          <a:lstStyle/>
          <a:p>
            <a:pPr algn="ctr"/>
            <a:r>
              <a:rPr lang="fr-FR" dirty="0">
                <a:latin typeface="Calibri" panose="020F0502020204030204" pitchFamily="34" charset="0"/>
                <a:cs typeface="Calibri" panose="020F0502020204030204" pitchFamily="34" charset="0"/>
              </a:rPr>
              <a:t>RDBMS</a:t>
            </a:r>
          </a:p>
        </p:txBody>
      </p:sp>
      <p:sp>
        <p:nvSpPr>
          <p:cNvPr id="3" name="Sous-titre 2"/>
          <p:cNvSpPr>
            <a:spLocks noGrp="1"/>
          </p:cNvSpPr>
          <p:nvPr>
            <p:ph type="subTitle" idx="1"/>
          </p:nvPr>
        </p:nvSpPr>
        <p:spPr>
          <a:xfrm>
            <a:off x="2771800" y="3685015"/>
            <a:ext cx="5904656" cy="826486"/>
          </a:xfrm>
        </p:spPr>
        <p:txBody>
          <a:bodyPr/>
          <a:lstStyle/>
          <a:p>
            <a:r>
              <a:rPr lang="fr-FR" b="1" dirty="0" err="1">
                <a:solidFill>
                  <a:schemeClr val="bg2"/>
                </a:solidFill>
                <a:latin typeface="Calibri" panose="020F0502020204030204" pitchFamily="34" charset="0"/>
                <a:cs typeface="Calibri" panose="020F0502020204030204" pitchFamily="34" charset="0"/>
              </a:rPr>
              <a:t>IntRoduction</a:t>
            </a:r>
            <a:r>
              <a:rPr lang="fr-FR" b="1" dirty="0">
                <a:solidFill>
                  <a:schemeClr val="bg2"/>
                </a:solidFill>
                <a:latin typeface="Calibri" panose="020F0502020204030204" pitchFamily="34" charset="0"/>
                <a:cs typeface="Calibri" panose="020F0502020204030204" pitchFamily="34" charset="0"/>
              </a:rPr>
              <a:t> to Databases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60212" y="596053"/>
            <a:ext cx="7600219" cy="1501035"/>
          </a:xfrm>
        </p:spPr>
        <p:txBody>
          <a:bodyPr>
            <a:normAutofit/>
          </a:bodyPr>
          <a:lstStyle/>
          <a:p>
            <a:pPr algn="ctr"/>
            <a:r>
              <a:rPr lang="fr-FR" b="1" u="sng" dirty="0">
                <a:latin typeface="Calibri" panose="020F0502020204030204" pitchFamily="34" charset="0"/>
                <a:cs typeface="Calibri" panose="020F0502020204030204" pitchFamily="34" charset="0"/>
              </a:rPr>
              <a:t>RDBMS and </a:t>
            </a:r>
            <a:r>
              <a:rPr lang="fr-FR" b="1" u="sng" dirty="0" err="1">
                <a:latin typeface="Calibri" panose="020F0502020204030204" pitchFamily="34" charset="0"/>
                <a:cs typeface="Calibri" panose="020F0502020204030204" pitchFamily="34" charset="0"/>
              </a:rPr>
              <a:t>their</a:t>
            </a:r>
            <a:r>
              <a:rPr lang="fr-FR" b="1" u="sng" dirty="0">
                <a:latin typeface="Calibri" panose="020F0502020204030204" pitchFamily="34" charset="0"/>
                <a:cs typeface="Calibri" panose="020F0502020204030204" pitchFamily="34" charset="0"/>
              </a:rPr>
              <a:t> </a:t>
            </a:r>
            <a:r>
              <a:rPr lang="fr-FR" b="1" u="sng" dirty="0" err="1">
                <a:latin typeface="Calibri" panose="020F0502020204030204" pitchFamily="34" charset="0"/>
                <a:cs typeface="Calibri" panose="020F0502020204030204" pitchFamily="34" charset="0"/>
              </a:rPr>
              <a:t>functionalities</a:t>
            </a:r>
            <a:br>
              <a:rPr lang="en-US" b="1" u="sng" dirty="0">
                <a:solidFill>
                  <a:schemeClr val="bg2"/>
                </a:solidFill>
              </a:rPr>
            </a:br>
            <a:endParaRPr lang="fr-FR" b="1" u="sng" dirty="0">
              <a:solidFill>
                <a:schemeClr val="bg2"/>
              </a:solidFill>
            </a:endParaRPr>
          </a:p>
        </p:txBody>
      </p:sp>
      <p:sp>
        <p:nvSpPr>
          <p:cNvPr id="3" name="Espace réservé du contenu 2"/>
          <p:cNvSpPr>
            <a:spLocks noGrp="1"/>
          </p:cNvSpPr>
          <p:nvPr>
            <p:ph idx="1"/>
          </p:nvPr>
        </p:nvSpPr>
        <p:spPr>
          <a:xfrm>
            <a:off x="856060" y="2249487"/>
            <a:ext cx="7429499" cy="3541714"/>
          </a:xfrm>
        </p:spPr>
        <p:txBody>
          <a:bodyPr>
            <a:normAutofit/>
          </a:bodyPr>
          <a:lstStyle/>
          <a:p>
            <a:pPr marL="0" indent="0">
              <a:buNone/>
            </a:pPr>
            <a:r>
              <a:rPr lang="en-US" b="1" u="sng" dirty="0">
                <a:solidFill>
                  <a:schemeClr val="tx2">
                    <a:lumMod val="75000"/>
                  </a:schemeClr>
                </a:solidFill>
                <a:latin typeface="Calibri" panose="020F0502020204030204" pitchFamily="34" charset="0"/>
                <a:cs typeface="Calibri" panose="020F0502020204030204" pitchFamily="34" charset="0"/>
              </a:rPr>
              <a:t>MySQL:</a:t>
            </a:r>
            <a:endParaRPr lang="fr-FR" dirty="0">
              <a:solidFill>
                <a:schemeClr val="tx2">
                  <a:lumMod val="75000"/>
                </a:schemeClr>
              </a:solidFill>
              <a:latin typeface="Calibri" panose="020F0502020204030204" pitchFamily="34" charset="0"/>
              <a:cs typeface="Calibri" panose="020F0502020204030204" pitchFamily="34" charset="0"/>
            </a:endParaRPr>
          </a:p>
          <a:p>
            <a:r>
              <a:rPr lang="fr-FR" dirty="0">
                <a:latin typeface="Calibri" panose="020F0502020204030204" pitchFamily="34" charset="0"/>
                <a:cs typeface="Calibri" panose="020F0502020204030204" pitchFamily="34" charset="0"/>
              </a:rPr>
              <a:t>MySQL est un serveur de bases de données relationnelles SQL développé dans un souci de performances élevées en lecture </a:t>
            </a:r>
            <a:r>
              <a:rPr lang="en-US" dirty="0">
                <a:latin typeface="Calibri" panose="020F0502020204030204" pitchFamily="34" charset="0"/>
                <a:cs typeface="Calibri" panose="020F0502020204030204" pitchFamily="34" charset="0"/>
              </a:rPr>
              <a:t>on for Structured Query Language</a:t>
            </a:r>
            <a:endParaRPr lang="fr-FR" dirty="0">
              <a:latin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56060" y="1844824"/>
            <a:ext cx="7429499" cy="3946377"/>
          </a:xfrm>
        </p:spPr>
        <p:txBody>
          <a:bodyPr/>
          <a:lstStyle/>
          <a:p>
            <a:pPr marL="0" indent="0">
              <a:buNone/>
            </a:pPr>
            <a:r>
              <a:rPr lang="fr-FR" b="1" u="sng" dirty="0">
                <a:solidFill>
                  <a:schemeClr val="tx2">
                    <a:lumMod val="75000"/>
                  </a:schemeClr>
                </a:solidFill>
                <a:latin typeface="Calibri" panose="020F0502020204030204" pitchFamily="34" charset="0"/>
                <a:cs typeface="Calibri" panose="020F0502020204030204" pitchFamily="34" charset="0"/>
              </a:rPr>
              <a:t>PostgreSQL:</a:t>
            </a:r>
          </a:p>
          <a:p>
            <a:r>
              <a:rPr lang="fr-FR" dirty="0">
                <a:latin typeface="+mj-lt"/>
              </a:rPr>
              <a:t>est un système de gestion de base de données relationnelle objet</a:t>
            </a:r>
          </a:p>
          <a:p>
            <a:r>
              <a:rPr lang="fr-FR" dirty="0" err="1">
                <a:latin typeface="+mj-lt"/>
              </a:rPr>
              <a:t>PostgreSQL</a:t>
            </a:r>
            <a:r>
              <a:rPr lang="fr-FR" dirty="0">
                <a:latin typeface="+mj-lt"/>
              </a:rPr>
              <a:t> est utilisé comme base de données principale pour de nombreuses applications Web ainsi que pour les applications mobiles et analytiques.</a:t>
            </a:r>
          </a:p>
        </p:txBody>
      </p:sp>
      <p:sp>
        <p:nvSpPr>
          <p:cNvPr id="7" name="Titre 1">
            <a:extLst>
              <a:ext uri="{FF2B5EF4-FFF2-40B4-BE49-F238E27FC236}">
                <a16:creationId xmlns:a16="http://schemas.microsoft.com/office/drawing/2014/main" id="{4C34BED0-F80E-48EB-B8A1-20E0DCD5327F}"/>
              </a:ext>
            </a:extLst>
          </p:cNvPr>
          <p:cNvSpPr>
            <a:spLocks noGrp="1"/>
          </p:cNvSpPr>
          <p:nvPr>
            <p:ph type="title"/>
          </p:nvPr>
        </p:nvSpPr>
        <p:spPr>
          <a:xfrm>
            <a:off x="839893" y="562187"/>
            <a:ext cx="7445270" cy="1534901"/>
          </a:xfrm>
        </p:spPr>
        <p:txBody>
          <a:bodyPr>
            <a:normAutofit/>
          </a:bodyPr>
          <a:lstStyle/>
          <a:p>
            <a:pPr algn="ctr"/>
            <a:r>
              <a:rPr lang="fr-FR" b="1" u="sng" dirty="0">
                <a:latin typeface="Calibri" panose="020F0502020204030204" pitchFamily="34" charset="0"/>
                <a:cs typeface="Calibri" panose="020F0502020204030204" pitchFamily="34" charset="0"/>
              </a:rPr>
              <a:t>RDBMS and </a:t>
            </a:r>
            <a:r>
              <a:rPr lang="fr-FR" b="1" u="sng" dirty="0" err="1">
                <a:latin typeface="Calibri" panose="020F0502020204030204" pitchFamily="34" charset="0"/>
                <a:cs typeface="Calibri" panose="020F0502020204030204" pitchFamily="34" charset="0"/>
              </a:rPr>
              <a:t>their</a:t>
            </a:r>
            <a:r>
              <a:rPr lang="fr-FR" b="1" u="sng" dirty="0">
                <a:latin typeface="Calibri" panose="020F0502020204030204" pitchFamily="34" charset="0"/>
                <a:cs typeface="Calibri" panose="020F0502020204030204" pitchFamily="34" charset="0"/>
              </a:rPr>
              <a:t> </a:t>
            </a:r>
            <a:r>
              <a:rPr lang="fr-FR" b="1" u="sng" dirty="0" err="1">
                <a:latin typeface="Calibri" panose="020F0502020204030204" pitchFamily="34" charset="0"/>
                <a:cs typeface="Calibri" panose="020F0502020204030204" pitchFamily="34" charset="0"/>
              </a:rPr>
              <a:t>functionalities</a:t>
            </a:r>
            <a:br>
              <a:rPr lang="en-US" b="1" u="sng" dirty="0">
                <a:solidFill>
                  <a:schemeClr val="bg2"/>
                </a:solidFill>
              </a:rPr>
            </a:br>
            <a:endParaRPr lang="fr-FR" b="1" u="sng" dirty="0">
              <a:solidFill>
                <a:schemeClr val="bg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56060" y="1628800"/>
            <a:ext cx="7429499" cy="4162401"/>
          </a:xfrm>
        </p:spPr>
        <p:txBody>
          <a:bodyPr>
            <a:normAutofit/>
          </a:bodyPr>
          <a:lstStyle/>
          <a:p>
            <a:pPr marL="0" indent="0">
              <a:buNone/>
            </a:pPr>
            <a:r>
              <a:rPr lang="fr-FR" sz="2600" b="1" u="sng" dirty="0">
                <a:solidFill>
                  <a:schemeClr val="tx2">
                    <a:lumMod val="75000"/>
                  </a:schemeClr>
                </a:solidFill>
                <a:latin typeface="Calibri" panose="020F0502020204030204" pitchFamily="34" charset="0"/>
                <a:cs typeface="Calibri" panose="020F0502020204030204" pitchFamily="34" charset="0"/>
              </a:rPr>
              <a:t>SQL Server :</a:t>
            </a:r>
          </a:p>
          <a:p>
            <a:r>
              <a:rPr lang="fr-FR" dirty="0"/>
              <a:t>est une gestion de base de données relationnelle système développé par Microsoft. En tant que serveur de base de données, c'est un</a:t>
            </a:r>
          </a:p>
          <a:p>
            <a:pPr>
              <a:buNone/>
            </a:pPr>
            <a:r>
              <a:rPr lang="fr-FR" dirty="0"/>
              <a:t>	produit logiciel dont la fonction principale est de stocker et  récupérer des données comme demandé par d'autres logiciels applications qui peuvent s'exécuter sur le même ordinateur ou sur un autre ordinateur sur un réseau.</a:t>
            </a:r>
          </a:p>
        </p:txBody>
      </p:sp>
      <p:sp>
        <p:nvSpPr>
          <p:cNvPr id="4" name="Titre 1">
            <a:extLst>
              <a:ext uri="{FF2B5EF4-FFF2-40B4-BE49-F238E27FC236}">
                <a16:creationId xmlns:a16="http://schemas.microsoft.com/office/drawing/2014/main" id="{09D9BC99-A53C-404F-ABF0-83A6BBD50A10}"/>
              </a:ext>
            </a:extLst>
          </p:cNvPr>
          <p:cNvSpPr txBox="1">
            <a:spLocks/>
          </p:cNvSpPr>
          <p:nvPr/>
        </p:nvSpPr>
        <p:spPr>
          <a:xfrm>
            <a:off x="839893" y="562187"/>
            <a:ext cx="7445270" cy="15349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fr-FR" b="1" u="sng">
                <a:latin typeface="Calibri" panose="020F0502020204030204" pitchFamily="34" charset="0"/>
                <a:cs typeface="Calibri" panose="020F0502020204030204" pitchFamily="34" charset="0"/>
              </a:rPr>
              <a:t>RDBMS and their functionalities</a:t>
            </a:r>
            <a:br>
              <a:rPr lang="en-US" b="1" u="sng">
                <a:solidFill>
                  <a:schemeClr val="bg2"/>
                </a:solidFill>
              </a:rPr>
            </a:br>
            <a:endParaRPr lang="fr-FR" b="1" u="sng" dirty="0">
              <a:solidFill>
                <a:schemeClr val="bg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en-US" b="1" u="sng" dirty="0">
                <a:solidFill>
                  <a:schemeClr val="bg2"/>
                </a:solidFill>
              </a:rPr>
              <a:t>A comparison between the three RDBMS</a:t>
            </a:r>
            <a:br>
              <a:rPr lang="en-US" b="1" u="sng" dirty="0">
                <a:solidFill>
                  <a:schemeClr val="bg2"/>
                </a:solidFill>
              </a:rPr>
            </a:br>
            <a:endParaRPr lang="fr-FR" b="1" u="sng" dirty="0">
              <a:solidFill>
                <a:schemeClr val="bg2"/>
              </a:solidFill>
            </a:endParaRPr>
          </a:p>
        </p:txBody>
      </p:sp>
      <p:sp>
        <p:nvSpPr>
          <p:cNvPr id="3" name="Espace réservé du contenu 2"/>
          <p:cNvSpPr>
            <a:spLocks noGrp="1"/>
          </p:cNvSpPr>
          <p:nvPr>
            <p:ph idx="1"/>
          </p:nvPr>
        </p:nvSpPr>
        <p:spPr>
          <a:xfrm>
            <a:off x="856060" y="1916832"/>
            <a:ext cx="7748388" cy="3874369"/>
          </a:xfrm>
        </p:spPr>
        <p:txBody>
          <a:bodyPr>
            <a:normAutofit lnSpcReduction="10000"/>
          </a:bodyPr>
          <a:lstStyle/>
          <a:p>
            <a:r>
              <a:rPr lang="fr-FR" sz="1800" dirty="0">
                <a:solidFill>
                  <a:schemeClr val="tx2">
                    <a:lumMod val="75000"/>
                  </a:schemeClr>
                </a:solidFill>
              </a:rPr>
              <a:t>PostgreSQL </a:t>
            </a:r>
            <a:r>
              <a:rPr lang="fr-FR" sz="1800" dirty="0"/>
              <a:t>est un projet open source avancé, Moteur de stockage unique, PostgreSQL prend en charge le type de données JSON et prend en charge les mises à jour partielles</a:t>
            </a:r>
          </a:p>
          <a:p>
            <a:r>
              <a:rPr lang="fr-FR" sz="1800" dirty="0">
                <a:solidFill>
                  <a:schemeClr val="tx2">
                    <a:lumMod val="75000"/>
                  </a:schemeClr>
                </a:solidFill>
              </a:rPr>
              <a:t>MySQL</a:t>
            </a:r>
            <a:r>
              <a:rPr lang="fr-FR" sz="1800" dirty="0"/>
              <a:t> est un produit open source populaire, Plusieurs moteurs de stockage , MySQL prend en charge le type de données JSON et prend également en charge les mises à jour partielles en place sur le JSON au lieu de remplacer l'ensemble du document, mais il existe de nombreuses limitations. Il ne prend pas en charge l'indexation pour JSON, mais il existe des solutions de contournement.</a:t>
            </a:r>
          </a:p>
          <a:p>
            <a:r>
              <a:rPr lang="fr-FR" sz="1800" dirty="0">
                <a:solidFill>
                  <a:schemeClr val="tx2">
                    <a:lumMod val="75000"/>
                  </a:schemeClr>
                </a:solidFill>
              </a:rPr>
              <a:t>SQL Server </a:t>
            </a:r>
            <a:r>
              <a:rPr lang="fr-FR" sz="1800" dirty="0"/>
              <a:t>prend en charge le type de données JSON et prend en charge les mises à jour partielles</a:t>
            </a:r>
            <a:br>
              <a:rPr lang="fr-FR" sz="1800" dirty="0"/>
            </a:br>
            <a:endParaRPr lang="fr-FR" sz="1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45</TotalTime>
  <Words>199</Words>
  <Application>Microsoft Office PowerPoint</Application>
  <PresentationFormat>Affichage à l'écran (4:3)</PresentationFormat>
  <Paragraphs>17</Paragraphs>
  <Slides>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vt:i4>
      </vt:variant>
    </vt:vector>
  </HeadingPairs>
  <TitlesOfParts>
    <vt:vector size="9" baseType="lpstr">
      <vt:lpstr>Arial</vt:lpstr>
      <vt:lpstr>Calibri</vt:lpstr>
      <vt:lpstr>Tw Cen MT</vt:lpstr>
      <vt:lpstr>Circuit</vt:lpstr>
      <vt:lpstr>RDBMS</vt:lpstr>
      <vt:lpstr>RDBMS and their functionalities </vt:lpstr>
      <vt:lpstr>RDBMS and their functionalities </vt:lpstr>
      <vt:lpstr>Présentation PowerPoint</vt:lpstr>
      <vt:lpstr>A comparison between the three RDBMS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RDBMS</dc:title>
  <dc:creator>HP</dc:creator>
  <cp:lastModifiedBy>Naima Attaf</cp:lastModifiedBy>
  <cp:revision>3</cp:revision>
  <dcterms:created xsi:type="dcterms:W3CDTF">2021-09-14T00:56:47Z</dcterms:created>
  <dcterms:modified xsi:type="dcterms:W3CDTF">2022-01-04T15:27:27Z</dcterms:modified>
</cp:coreProperties>
</file>