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5" r:id="rId3"/>
    <p:sldId id="268" r:id="rId4"/>
    <p:sldId id="258" r:id="rId5"/>
    <p:sldId id="269" r:id="rId6"/>
    <p:sldId id="259" r:id="rId7"/>
    <p:sldId id="260" r:id="rId8"/>
    <p:sldId id="261" r:id="rId9"/>
    <p:sldId id="270" r:id="rId10"/>
    <p:sldId id="278" r:id="rId11"/>
    <p:sldId id="273" r:id="rId12"/>
    <p:sldId id="263" r:id="rId13"/>
    <p:sldId id="279" r:id="rId14"/>
    <p:sldId id="272" r:id="rId15"/>
    <p:sldId id="266" r:id="rId16"/>
    <p:sldId id="267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514D5-70D4-42AD-81EA-C3606CB3C77B}" v="237" dt="2023-02-03T03:03:27.079"/>
    <p1510:client id="{6881C73B-6F6D-40CF-A590-D57AF67964EF}" v="276" dt="2023-02-03T02:57:43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EE566-EF74-4D6E-B4D6-ED657B501BD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633D2-3F95-4F37-85A6-B4C3AE8C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118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2CC-75B0-4DC0-B143-1113D202CCEA}" type="datetime1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66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56A9-9B11-46E1-A266-B7842E1901A8}" type="datetime1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87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A116-D060-4827-A86E-0F4A4D949AA2}" type="datetime1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14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1D18-C8BC-4E8C-A7A2-AD226C399EC0}" type="datetime1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37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CD72-DC8A-4907-8C02-B19019A7075E}" type="datetime1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27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677A-FBC3-4453-8514-C66793C74C00}" type="datetime1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42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9AEB-46E1-4BD7-973B-7C904EDC5629}" type="datetime1">
              <a:rPr lang="en-IN" smtClean="0"/>
              <a:t>03-02-2023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32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7EA1-8989-4DA3-B9CE-F97673A428EE}" type="datetime1">
              <a:rPr lang="en-IN" smtClean="0"/>
              <a:t>03-02-2023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17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E00-456E-4345-8569-467DB2CBE073}" type="datetime1">
              <a:rPr lang="en-IN" smtClean="0"/>
              <a:t>03-02-2023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58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E7A3-5712-4159-9554-1D4FEEF3AD6F}" type="datetime1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37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D8C8-4134-4F3F-8356-4AF0CD2A5069}" type="datetime1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81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7DC47-7493-4DE2-9C75-FF94F24870B4}" type="datetime1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E1B55-D471-4D3F-92A1-907F263A7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4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1891-777C-C8A7-478A-4A5224CF3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248896"/>
            <a:ext cx="9579429" cy="2387600"/>
          </a:xfrm>
        </p:spPr>
        <p:txBody>
          <a:bodyPr>
            <a:normAutofit/>
          </a:bodyPr>
          <a:lstStyle/>
          <a:p>
            <a:pPr algn="l"/>
            <a:r>
              <a:rPr lang="en-US" sz="6000"/>
              <a:t>Simplified and Fair</a:t>
            </a:r>
            <a:br>
              <a:rPr lang="en-US"/>
            </a:br>
            <a:r>
              <a:rPr lang="en-US"/>
              <a:t>Credit Risk Assessment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57DE7-E772-3468-86E3-1D76CFDA7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3750" y="1395604"/>
            <a:ext cx="1549436" cy="458333"/>
          </a:xfrm>
        </p:spPr>
        <p:txBody>
          <a:bodyPr/>
          <a:lstStyle/>
          <a:p>
            <a:r>
              <a:rPr lang="en-US" dirty="0"/>
              <a:t>ANKURAM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866816D-76EF-8520-FE81-6C30FBB65BEE}"/>
              </a:ext>
            </a:extLst>
          </p:cNvPr>
          <p:cNvSpPr txBox="1">
            <a:spLocks/>
          </p:cNvSpPr>
          <p:nvPr/>
        </p:nvSpPr>
        <p:spPr>
          <a:xfrm>
            <a:off x="1523999" y="4560562"/>
            <a:ext cx="2283230" cy="37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Akshay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Jambhulkar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82DD8F3-8C6D-BF02-0947-E1C10487AB3D}"/>
              </a:ext>
            </a:extLst>
          </p:cNvPr>
          <p:cNvSpPr txBox="1">
            <a:spLocks/>
          </p:cNvSpPr>
          <p:nvPr/>
        </p:nvSpPr>
        <p:spPr>
          <a:xfrm>
            <a:off x="4030483" y="4566103"/>
            <a:ext cx="2283230" cy="37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Amrutha C.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C0E6999-990D-9285-720A-43ABF45CB39B}"/>
              </a:ext>
            </a:extLst>
          </p:cNvPr>
          <p:cNvSpPr txBox="1">
            <a:spLocks/>
          </p:cNvSpPr>
          <p:nvPr/>
        </p:nvSpPr>
        <p:spPr>
          <a:xfrm>
            <a:off x="6536967" y="4560562"/>
            <a:ext cx="2283230" cy="37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Gajendra Muley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8B803E7F-10EF-6A6D-A962-6F3B05D25FD9}"/>
              </a:ext>
            </a:extLst>
          </p:cNvPr>
          <p:cNvSpPr txBox="1">
            <a:spLocks/>
          </p:cNvSpPr>
          <p:nvPr/>
        </p:nvSpPr>
        <p:spPr>
          <a:xfrm>
            <a:off x="1523998" y="5093515"/>
            <a:ext cx="2283230" cy="37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Muskan Rath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56BB036-84B0-CB6B-EEF3-BE0A3ACB0E81}"/>
              </a:ext>
            </a:extLst>
          </p:cNvPr>
          <p:cNvSpPr txBox="1">
            <a:spLocks/>
          </p:cNvSpPr>
          <p:nvPr/>
        </p:nvSpPr>
        <p:spPr>
          <a:xfrm>
            <a:off x="4030482" y="5093515"/>
            <a:ext cx="2283230" cy="37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Neha Thakur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0708F4C-2329-D5FE-7218-4EDA0A92B2C4}"/>
              </a:ext>
            </a:extLst>
          </p:cNvPr>
          <p:cNvSpPr txBox="1">
            <a:spLocks/>
          </p:cNvSpPr>
          <p:nvPr/>
        </p:nvSpPr>
        <p:spPr>
          <a:xfrm>
            <a:off x="6536966" y="5087974"/>
            <a:ext cx="2283230" cy="37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Nency Badiyani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A283F170-4304-A995-C638-379A54CBDFDA}"/>
              </a:ext>
            </a:extLst>
          </p:cNvPr>
          <p:cNvSpPr txBox="1">
            <a:spLocks/>
          </p:cNvSpPr>
          <p:nvPr/>
        </p:nvSpPr>
        <p:spPr>
          <a:xfrm>
            <a:off x="1523998" y="5609104"/>
            <a:ext cx="2283230" cy="37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Tanuja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Tanushree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4186DF3-0FA1-A833-8D25-244B386F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21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3805-0EA4-E30A-B6BB-B0A02DEB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68" y="1923126"/>
            <a:ext cx="3949112" cy="8908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latin typeface="+mj-lt"/>
                <a:ea typeface="+mj-ea"/>
                <a:cs typeface="+mj-cs"/>
              </a:rPr>
              <a:t>ADA Boost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45CD19-2097-39DF-A308-779C26E874CE}"/>
              </a:ext>
            </a:extLst>
          </p:cNvPr>
          <p:cNvCxnSpPr>
            <a:cxnSpLocks/>
          </p:cNvCxnSpPr>
          <p:nvPr/>
        </p:nvCxnSpPr>
        <p:spPr>
          <a:xfrm>
            <a:off x="684808" y="2874497"/>
            <a:ext cx="42047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93F6B0C-362C-6B7D-1230-F1B90DF4129F}"/>
              </a:ext>
            </a:extLst>
          </p:cNvPr>
          <p:cNvSpPr txBox="1">
            <a:spLocks/>
          </p:cNvSpPr>
          <p:nvPr/>
        </p:nvSpPr>
        <p:spPr>
          <a:xfrm>
            <a:off x="913744" y="5348113"/>
            <a:ext cx="4381755" cy="481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BCC3F6DE-506E-D92A-BA46-A39AB7DCF701}"/>
              </a:ext>
            </a:extLst>
          </p:cNvPr>
          <p:cNvSpPr txBox="1">
            <a:spLocks/>
          </p:cNvSpPr>
          <p:nvPr/>
        </p:nvSpPr>
        <p:spPr>
          <a:xfrm>
            <a:off x="1536184" y="3041647"/>
            <a:ext cx="2757621" cy="774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Weighted dataset with differential Privacy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19A5920-0601-3D09-35F9-35495A96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10</a:t>
            </a:fld>
            <a:endParaRPr lang="en-IN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27139BD9-67C2-C2DC-0FE4-3B74ADB9B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475" y="586279"/>
            <a:ext cx="6182358" cy="491073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1881AD-E60A-7FAD-FE95-B497562B4A2A}"/>
              </a:ext>
            </a:extLst>
          </p:cNvPr>
          <p:cNvSpPr txBox="1">
            <a:spLocks/>
          </p:cNvSpPr>
          <p:nvPr/>
        </p:nvSpPr>
        <p:spPr>
          <a:xfrm>
            <a:off x="835730" y="5813511"/>
            <a:ext cx="4381755" cy="37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80CF86A6-D285-505F-0794-427A7A8C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442" y="6356349"/>
            <a:ext cx="1121229" cy="365125"/>
          </a:xfrm>
        </p:spPr>
        <p:txBody>
          <a:bodyPr/>
          <a:lstStyle/>
          <a:p>
            <a:r>
              <a:rPr lang="en-IN" dirty="0"/>
              <a:t>ANKURAM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49D79E-98D6-6507-7D72-7731FF9F320D}"/>
              </a:ext>
            </a:extLst>
          </p:cNvPr>
          <p:cNvSpPr/>
          <p:nvPr/>
        </p:nvSpPr>
        <p:spPr>
          <a:xfrm>
            <a:off x="742812" y="4752379"/>
            <a:ext cx="4676327" cy="429222"/>
          </a:xfrm>
          <a:prstGeom prst="rect">
            <a:avLst/>
          </a:prstGeom>
          <a:ln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A0E5DB0-232C-013D-5AF9-9A4B275E301B}"/>
              </a:ext>
            </a:extLst>
          </p:cNvPr>
          <p:cNvSpPr txBox="1">
            <a:spLocks/>
          </p:cNvSpPr>
          <p:nvPr/>
        </p:nvSpPr>
        <p:spPr>
          <a:xfrm>
            <a:off x="835730" y="4859581"/>
            <a:ext cx="4381755" cy="4817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cs typeface="Calibri"/>
              </a:rPr>
              <a:t>N</a:t>
            </a:r>
            <a:r>
              <a:rPr lang="en-US" sz="2400" dirty="0"/>
              <a:t>o significant difference in accuracy metrics.</a:t>
            </a:r>
          </a:p>
        </p:txBody>
      </p:sp>
    </p:spTree>
    <p:extLst>
      <p:ext uri="{BB962C8B-B14F-4D97-AF65-F5344CB8AC3E}">
        <p14:creationId xmlns:p14="http://schemas.microsoft.com/office/powerpoint/2010/main" val="128577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6144-6EAC-8E8C-942B-A4CBE159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58"/>
            <a:ext cx="10515600" cy="1325563"/>
          </a:xfrm>
        </p:spPr>
        <p:txBody>
          <a:bodyPr/>
          <a:lstStyle/>
          <a:p>
            <a:r>
              <a:rPr lang="en-IN" dirty="0"/>
              <a:t>Remove Bias with ACF – Random Forest</a:t>
            </a:r>
          </a:p>
        </p:txBody>
      </p:sp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B5EB736C-50F0-B0FB-8EF5-42C515A49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99" y="3340340"/>
            <a:ext cx="5006699" cy="3179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86606-72D9-E1DD-7274-A499EE52C179}"/>
              </a:ext>
            </a:extLst>
          </p:cNvPr>
          <p:cNvSpPr txBox="1"/>
          <p:nvPr/>
        </p:nvSpPr>
        <p:spPr>
          <a:xfrm>
            <a:off x="8471262" y="2889760"/>
            <a:ext cx="12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Education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3EE1725-90F7-14D4-68EC-26EB56C53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53" y="3340339"/>
            <a:ext cx="5132354" cy="32466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9D02F-7B70-6F8A-1386-9EA52AD4F8A8}"/>
              </a:ext>
            </a:extLst>
          </p:cNvPr>
          <p:cNvSpPr txBox="1"/>
          <p:nvPr/>
        </p:nvSpPr>
        <p:spPr>
          <a:xfrm>
            <a:off x="2947851" y="2889760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Marriage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0A5B6-B4DB-1E8C-2DC1-4BBF78C3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11</a:t>
            </a:fld>
            <a:endParaRPr lang="en-IN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E6DF484-24C0-4FD9-B6CE-3B49827629EE}"/>
              </a:ext>
            </a:extLst>
          </p:cNvPr>
          <p:cNvSpPr txBox="1">
            <a:spLocks/>
          </p:cNvSpPr>
          <p:nvPr/>
        </p:nvSpPr>
        <p:spPr>
          <a:xfrm>
            <a:off x="838249" y="1300852"/>
            <a:ext cx="2757621" cy="416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Raw data</a:t>
            </a:r>
            <a:endParaRPr lang="en-US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98F324F4-A983-7783-4D3C-DD8E2B90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442" y="6356349"/>
            <a:ext cx="1121229" cy="365125"/>
          </a:xfrm>
        </p:spPr>
        <p:txBody>
          <a:bodyPr/>
          <a:lstStyle/>
          <a:p>
            <a:r>
              <a:rPr lang="en-IN" dirty="0"/>
              <a:t>ANKURAM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04146-93DF-2C98-931E-20613DF71C6B}"/>
              </a:ext>
            </a:extLst>
          </p:cNvPr>
          <p:cNvSpPr txBox="1"/>
          <p:nvPr/>
        </p:nvSpPr>
        <p:spPr>
          <a:xfrm>
            <a:off x="956641" y="1797326"/>
            <a:ext cx="63631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Significant improvement in Fairness based on Education.</a:t>
            </a:r>
          </a:p>
        </p:txBody>
      </p:sp>
    </p:spTree>
    <p:extLst>
      <p:ext uri="{BB962C8B-B14F-4D97-AF65-F5344CB8AC3E}">
        <p14:creationId xmlns:p14="http://schemas.microsoft.com/office/powerpoint/2010/main" val="2125947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6144-6EAC-8E8C-942B-A4CBE159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Bias with ACF – ADA Boost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86606-72D9-E1DD-7274-A499EE52C179}"/>
              </a:ext>
            </a:extLst>
          </p:cNvPr>
          <p:cNvSpPr txBox="1"/>
          <p:nvPr/>
        </p:nvSpPr>
        <p:spPr>
          <a:xfrm>
            <a:off x="8175156" y="2978422"/>
            <a:ext cx="12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Education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9D02F-7B70-6F8A-1386-9EA52AD4F8A8}"/>
              </a:ext>
            </a:extLst>
          </p:cNvPr>
          <p:cNvSpPr txBox="1"/>
          <p:nvPr/>
        </p:nvSpPr>
        <p:spPr>
          <a:xfrm>
            <a:off x="3089518" y="2978422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Marriage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9DBB53-1AD6-C826-6EFB-3A2F4A57D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7" y="3411374"/>
            <a:ext cx="5007873" cy="3115458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low confidence">
            <a:extLst>
              <a:ext uri="{FF2B5EF4-FFF2-40B4-BE49-F238E27FC236}">
                <a16:creationId xmlns:a16="http://schemas.microsoft.com/office/drawing/2014/main" id="{9074C099-F179-4943-C90B-AB39501E3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928" y="3429000"/>
            <a:ext cx="5007872" cy="3115458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AF0AC02-2C8A-498C-B545-B6130938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12</a:t>
            </a:fld>
            <a:endParaRPr lang="en-IN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3717808-4AB1-BAC5-D574-35191F88833F}"/>
              </a:ext>
            </a:extLst>
          </p:cNvPr>
          <p:cNvSpPr txBox="1">
            <a:spLocks/>
          </p:cNvSpPr>
          <p:nvPr/>
        </p:nvSpPr>
        <p:spPr>
          <a:xfrm>
            <a:off x="838249" y="1398545"/>
            <a:ext cx="2757621" cy="416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Raw data</a:t>
            </a:r>
            <a:endParaRPr lang="en-US" dirty="0"/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94581FCB-3D26-A423-DCA6-6DF2C782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442" y="6356349"/>
            <a:ext cx="1121229" cy="365125"/>
          </a:xfrm>
        </p:spPr>
        <p:txBody>
          <a:bodyPr/>
          <a:lstStyle/>
          <a:p>
            <a:r>
              <a:rPr lang="en-IN" dirty="0"/>
              <a:t>ANKURAM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7AFDAC-7024-FC8B-8D76-838A4BBC00D0}"/>
              </a:ext>
            </a:extLst>
          </p:cNvPr>
          <p:cNvSpPr txBox="1"/>
          <p:nvPr/>
        </p:nvSpPr>
        <p:spPr>
          <a:xfrm>
            <a:off x="956641" y="1797326"/>
            <a:ext cx="63631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Significant improvement in Fairness based on Marriage.</a:t>
            </a:r>
          </a:p>
        </p:txBody>
      </p:sp>
    </p:spTree>
    <p:extLst>
      <p:ext uri="{BB962C8B-B14F-4D97-AF65-F5344CB8AC3E}">
        <p14:creationId xmlns:p14="http://schemas.microsoft.com/office/powerpoint/2010/main" val="305704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3CAE-4C04-886E-6782-0D1242E8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668" y="1052865"/>
            <a:ext cx="297256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latin typeface="+mj-lt"/>
                <a:ea typeface="+mj-ea"/>
                <a:cs typeface="+mj-cs"/>
              </a:rPr>
              <a:t>ROC </a:t>
            </a:r>
            <a:br>
              <a:rPr lang="en-US" sz="3600" dirty="0"/>
            </a:br>
            <a:r>
              <a:rPr lang="en-US" sz="3600" dirty="0"/>
              <a:t>Random Forest</a:t>
            </a:r>
            <a:endParaRPr lang="en-US" sz="36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75D72D-0A8A-09C9-38FC-343CDFA7E64D}"/>
              </a:ext>
            </a:extLst>
          </p:cNvPr>
          <p:cNvCxnSpPr/>
          <p:nvPr/>
        </p:nvCxnSpPr>
        <p:spPr>
          <a:xfrm>
            <a:off x="1112096" y="3068456"/>
            <a:ext cx="3601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70ECF-A0EC-3E24-1098-54585EFD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13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FA4F6E-8F16-1531-5BFC-83A6ED4C8C64}"/>
              </a:ext>
            </a:extLst>
          </p:cNvPr>
          <p:cNvSpPr/>
          <p:nvPr/>
        </p:nvSpPr>
        <p:spPr>
          <a:xfrm>
            <a:off x="628541" y="4201511"/>
            <a:ext cx="4676327" cy="696153"/>
          </a:xfrm>
          <a:prstGeom prst="rect">
            <a:avLst/>
          </a:prstGeom>
          <a:ln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2D310F5-21FB-B941-6511-858FD3B08C01}"/>
              </a:ext>
            </a:extLst>
          </p:cNvPr>
          <p:cNvSpPr txBox="1">
            <a:spLocks/>
          </p:cNvSpPr>
          <p:nvPr/>
        </p:nvSpPr>
        <p:spPr>
          <a:xfrm>
            <a:off x="736517" y="4354825"/>
            <a:ext cx="4381755" cy="37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14% improvement in equal odds.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FCCE1E-0317-734B-C642-273F48D92FFF}"/>
              </a:ext>
            </a:extLst>
          </p:cNvPr>
          <p:cNvSpPr/>
          <p:nvPr/>
        </p:nvSpPr>
        <p:spPr>
          <a:xfrm>
            <a:off x="643599" y="3293692"/>
            <a:ext cx="4676327" cy="696153"/>
          </a:xfrm>
          <a:prstGeom prst="rect">
            <a:avLst/>
          </a:prstGeom>
          <a:ln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AAF21CD-6E96-59D3-664B-9E2EEE9E8F72}"/>
              </a:ext>
            </a:extLst>
          </p:cNvPr>
          <p:cNvSpPr txBox="1">
            <a:spLocks/>
          </p:cNvSpPr>
          <p:nvPr/>
        </p:nvSpPr>
        <p:spPr>
          <a:xfrm>
            <a:off x="736517" y="3400895"/>
            <a:ext cx="4381755" cy="481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10% improvement in equal opportunity.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A8C3E-DA4B-A711-809E-DADAF56F41A5}"/>
              </a:ext>
            </a:extLst>
          </p:cNvPr>
          <p:cNvSpPr/>
          <p:nvPr/>
        </p:nvSpPr>
        <p:spPr>
          <a:xfrm>
            <a:off x="628541" y="5154011"/>
            <a:ext cx="4676327" cy="696153"/>
          </a:xfrm>
          <a:prstGeom prst="rect">
            <a:avLst/>
          </a:prstGeom>
          <a:ln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1CEE9A8-C4DD-2148-F842-0F40FB19F443}"/>
              </a:ext>
            </a:extLst>
          </p:cNvPr>
          <p:cNvSpPr txBox="1">
            <a:spLocks/>
          </p:cNvSpPr>
          <p:nvPr/>
        </p:nvSpPr>
        <p:spPr>
          <a:xfrm>
            <a:off x="736517" y="5307325"/>
            <a:ext cx="4381755" cy="37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07% improvement in AOD.</a:t>
            </a:r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8EB88032-5482-C14F-17EB-B4720E68D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0762" y="1550206"/>
            <a:ext cx="6059268" cy="4105154"/>
          </a:xfrm>
          <a:prstGeom prst="rect">
            <a:avLst/>
          </a:prstGeom>
        </p:spPr>
      </p:pic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49272B64-F691-9933-1CC8-CA33150C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442" y="6356349"/>
            <a:ext cx="1121229" cy="365125"/>
          </a:xfrm>
        </p:spPr>
        <p:txBody>
          <a:bodyPr/>
          <a:lstStyle/>
          <a:p>
            <a:r>
              <a:rPr lang="en-IN" dirty="0"/>
              <a:t>ANKURAM</a:t>
            </a:r>
          </a:p>
        </p:txBody>
      </p:sp>
    </p:spTree>
    <p:extLst>
      <p:ext uri="{BB962C8B-B14F-4D97-AF65-F5344CB8AC3E}">
        <p14:creationId xmlns:p14="http://schemas.microsoft.com/office/powerpoint/2010/main" val="178978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3CAE-4C04-886E-6782-0D1242E8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668" y="1052865"/>
            <a:ext cx="297256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latin typeface="+mj-lt"/>
                <a:ea typeface="+mj-ea"/>
                <a:cs typeface="+mj-cs"/>
              </a:rPr>
              <a:t>ROC </a:t>
            </a:r>
            <a:br>
              <a:rPr lang="en-US" sz="3600" dirty="0"/>
            </a:br>
            <a:r>
              <a:rPr lang="en-US" sz="3600" dirty="0"/>
              <a:t>ADA Boost</a:t>
            </a:r>
            <a:endParaRPr lang="en-US" sz="36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75D72D-0A8A-09C9-38FC-343CDFA7E64D}"/>
              </a:ext>
            </a:extLst>
          </p:cNvPr>
          <p:cNvCxnSpPr/>
          <p:nvPr/>
        </p:nvCxnSpPr>
        <p:spPr>
          <a:xfrm>
            <a:off x="1112096" y="3068456"/>
            <a:ext cx="3601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70ECF-A0EC-3E24-1098-54585EFD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14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FA4F6E-8F16-1531-5BFC-83A6ED4C8C64}"/>
              </a:ext>
            </a:extLst>
          </p:cNvPr>
          <p:cNvSpPr/>
          <p:nvPr/>
        </p:nvSpPr>
        <p:spPr>
          <a:xfrm>
            <a:off x="628541" y="4201511"/>
            <a:ext cx="4676327" cy="696153"/>
          </a:xfrm>
          <a:prstGeom prst="rect">
            <a:avLst/>
          </a:prstGeom>
          <a:ln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2D310F5-21FB-B941-6511-858FD3B08C01}"/>
              </a:ext>
            </a:extLst>
          </p:cNvPr>
          <p:cNvSpPr txBox="1">
            <a:spLocks/>
          </p:cNvSpPr>
          <p:nvPr/>
        </p:nvSpPr>
        <p:spPr>
          <a:xfrm>
            <a:off x="736517" y="4354825"/>
            <a:ext cx="4381755" cy="37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FCCE1E-0317-734B-C642-273F48D92FFF}"/>
              </a:ext>
            </a:extLst>
          </p:cNvPr>
          <p:cNvSpPr/>
          <p:nvPr/>
        </p:nvSpPr>
        <p:spPr>
          <a:xfrm>
            <a:off x="643599" y="3293692"/>
            <a:ext cx="4676327" cy="696153"/>
          </a:xfrm>
          <a:prstGeom prst="rect">
            <a:avLst/>
          </a:prstGeom>
          <a:ln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AAF21CD-6E96-59D3-664B-9E2EEE9E8F72}"/>
              </a:ext>
            </a:extLst>
          </p:cNvPr>
          <p:cNvSpPr txBox="1">
            <a:spLocks/>
          </p:cNvSpPr>
          <p:nvPr/>
        </p:nvSpPr>
        <p:spPr>
          <a:xfrm>
            <a:off x="736517" y="3400895"/>
            <a:ext cx="4381755" cy="481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A8C3E-DA4B-A711-809E-DADAF56F41A5}"/>
              </a:ext>
            </a:extLst>
          </p:cNvPr>
          <p:cNvSpPr/>
          <p:nvPr/>
        </p:nvSpPr>
        <p:spPr>
          <a:xfrm>
            <a:off x="628541" y="5154011"/>
            <a:ext cx="4676327" cy="696153"/>
          </a:xfrm>
          <a:prstGeom prst="rect">
            <a:avLst/>
          </a:prstGeom>
          <a:ln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1CEE9A8-C4DD-2148-F842-0F40FB19F443}"/>
              </a:ext>
            </a:extLst>
          </p:cNvPr>
          <p:cNvSpPr txBox="1">
            <a:spLocks/>
          </p:cNvSpPr>
          <p:nvPr/>
        </p:nvSpPr>
        <p:spPr>
          <a:xfrm>
            <a:off x="736517" y="5307325"/>
            <a:ext cx="4381755" cy="37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4B9E0DDB-0717-5DA6-8405-BD296142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442" y="6356349"/>
            <a:ext cx="1121229" cy="365125"/>
          </a:xfrm>
        </p:spPr>
        <p:txBody>
          <a:bodyPr/>
          <a:lstStyle/>
          <a:p>
            <a:r>
              <a:rPr lang="en-IN" dirty="0"/>
              <a:t>ANKURAM</a:t>
            </a:r>
          </a:p>
        </p:txBody>
      </p:sp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F92DE63-E688-B39A-0766-CC1A7F52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323" y="2269244"/>
            <a:ext cx="5537199" cy="3504846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D2D4D5D-0E8D-4CD0-6A5E-38A679425334}"/>
              </a:ext>
            </a:extLst>
          </p:cNvPr>
          <p:cNvSpPr txBox="1">
            <a:spLocks/>
          </p:cNvSpPr>
          <p:nvPr/>
        </p:nvSpPr>
        <p:spPr>
          <a:xfrm>
            <a:off x="765173" y="3429551"/>
            <a:ext cx="4381755" cy="481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93% improvement in equal opportunity.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321F111-8F03-70B0-DA2C-AA6B6AF5E01F}"/>
              </a:ext>
            </a:extLst>
          </p:cNvPr>
          <p:cNvSpPr txBox="1">
            <a:spLocks/>
          </p:cNvSpPr>
          <p:nvPr/>
        </p:nvSpPr>
        <p:spPr>
          <a:xfrm>
            <a:off x="804249" y="4363943"/>
            <a:ext cx="4381755" cy="3777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98% improvement in demographic parity.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842E325-8B0E-3403-DC52-79BFB0BB981C}"/>
              </a:ext>
            </a:extLst>
          </p:cNvPr>
          <p:cNvSpPr txBox="1">
            <a:spLocks/>
          </p:cNvSpPr>
          <p:nvPr/>
        </p:nvSpPr>
        <p:spPr>
          <a:xfrm>
            <a:off x="739122" y="5355520"/>
            <a:ext cx="4381755" cy="377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97% improvement in AOD.</a:t>
            </a:r>
          </a:p>
        </p:txBody>
      </p:sp>
    </p:spTree>
    <p:extLst>
      <p:ext uri="{BB962C8B-B14F-4D97-AF65-F5344CB8AC3E}">
        <p14:creationId xmlns:p14="http://schemas.microsoft.com/office/powerpoint/2010/main" val="2764938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2347-516D-0963-F2F6-4AF68C71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Explainability</a:t>
            </a:r>
            <a:r>
              <a:rPr lang="en-IN" dirty="0"/>
              <a:t> Using Split Quantile Graph of Probabilities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C67EEF55-F3CF-30EB-4D11-01C0E620E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6"/>
          <a:stretch/>
        </p:blipFill>
        <p:spPr>
          <a:xfrm>
            <a:off x="1323070" y="1825625"/>
            <a:ext cx="9715193" cy="4589097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9D8241-F40A-CEC4-3675-546916BD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15</a:t>
            </a:fld>
            <a:endParaRPr lang="en-I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2D4509F-3D3B-CBB0-0EEC-3C18D898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442" y="6356349"/>
            <a:ext cx="1121229" cy="365125"/>
          </a:xfrm>
        </p:spPr>
        <p:txBody>
          <a:bodyPr/>
          <a:lstStyle/>
          <a:p>
            <a:r>
              <a:rPr lang="en-IN" dirty="0"/>
              <a:t>ANKURAM</a:t>
            </a:r>
          </a:p>
        </p:txBody>
      </p:sp>
      <p:sp>
        <p:nvSpPr>
          <p:cNvPr id="17" name="接點: 弧形 16">
            <a:extLst>
              <a:ext uri="{FF2B5EF4-FFF2-40B4-BE49-F238E27FC236}">
                <a16:creationId xmlns:a16="http://schemas.microsoft.com/office/drawing/2014/main" id="{48D8CFB9-14A5-45A1-90D0-16955CFD2EBA}"/>
              </a:ext>
            </a:extLst>
          </p:cNvPr>
          <p:cNvSpPr/>
          <p:nvPr/>
        </p:nvSpPr>
        <p:spPr>
          <a:xfrm rot="10800000" flipV="1">
            <a:off x="4953000" y="2766960"/>
            <a:ext cx="2778720" cy="1249869"/>
          </a:xfrm>
          <a:prstGeom prst="curvedConnector3">
            <a:avLst>
              <a:gd name="adj1" fmla="val 35832"/>
            </a:avLst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ja-JP" alt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817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C927-6B4E-BB64-4AE4-72A87018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Explainability</a:t>
            </a:r>
            <a:r>
              <a:rPr lang="en-IN" dirty="0"/>
              <a:t> Using Split Quantile Graph of Amount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CEFD3208-1D1C-BABD-2B91-EEE188ACF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2"/>
          <a:stretch/>
        </p:blipFill>
        <p:spPr>
          <a:xfrm>
            <a:off x="1260927" y="2005307"/>
            <a:ext cx="9670146" cy="448756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C0CDB-5671-C65A-41A6-A44227F9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16</a:t>
            </a:fld>
            <a:endParaRPr lang="en-I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3C7F30D-14A2-F177-558D-C4F409EA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442" y="6356349"/>
            <a:ext cx="1121229" cy="365125"/>
          </a:xfrm>
        </p:spPr>
        <p:txBody>
          <a:bodyPr/>
          <a:lstStyle/>
          <a:p>
            <a:r>
              <a:rPr lang="en-IN" dirty="0"/>
              <a:t>ANKURAM</a:t>
            </a:r>
          </a:p>
        </p:txBody>
      </p:sp>
      <p:sp>
        <p:nvSpPr>
          <p:cNvPr id="3" name="接點: 弧形 16">
            <a:extLst>
              <a:ext uri="{FF2B5EF4-FFF2-40B4-BE49-F238E27FC236}">
                <a16:creationId xmlns:a16="http://schemas.microsoft.com/office/drawing/2014/main" id="{50EF373C-2382-F23D-99F2-BFB5E7A01BB3}"/>
              </a:ext>
            </a:extLst>
          </p:cNvPr>
          <p:cNvSpPr/>
          <p:nvPr/>
        </p:nvSpPr>
        <p:spPr>
          <a:xfrm rot="10800000" flipV="1">
            <a:off x="4855028" y="3202388"/>
            <a:ext cx="2778720" cy="1249869"/>
          </a:xfrm>
          <a:prstGeom prst="curvedConnector3">
            <a:avLst>
              <a:gd name="adj1" fmla="val 35832"/>
            </a:avLst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ja-JP" alt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62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7C0E-BDA3-D831-8972-FD6AAEE0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863" y="2766218"/>
            <a:ext cx="2736273" cy="1325563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0862C-8F06-BBEE-AE4E-B43188CF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5F61BCC-51BD-90FF-FC3D-AACFF345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442" y="6356349"/>
            <a:ext cx="1121229" cy="365125"/>
          </a:xfrm>
        </p:spPr>
        <p:txBody>
          <a:bodyPr/>
          <a:lstStyle/>
          <a:p>
            <a:r>
              <a:rPr lang="en-IN" dirty="0"/>
              <a:t>ANKURAM</a:t>
            </a:r>
          </a:p>
        </p:txBody>
      </p:sp>
    </p:spTree>
    <p:extLst>
      <p:ext uri="{BB962C8B-B14F-4D97-AF65-F5344CB8AC3E}">
        <p14:creationId xmlns:p14="http://schemas.microsoft.com/office/powerpoint/2010/main" val="266016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9687-717C-FB0A-34E3-39B2926F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3317"/>
            <a:ext cx="10515600" cy="257136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Develop a fair, unbiased, and explainable model to identify the probability of credit card customers defaulting on their obligations. </a:t>
            </a:r>
            <a:endParaRPr lang="en-IN" sz="3200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2A356-5472-B31A-A90B-78FC6B94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21451-6CC0-C0E7-FED8-851D2A1C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442" y="6356349"/>
            <a:ext cx="1121229" cy="365125"/>
          </a:xfrm>
        </p:spPr>
        <p:txBody>
          <a:bodyPr/>
          <a:lstStyle/>
          <a:p>
            <a:r>
              <a:rPr lang="en-IN" dirty="0"/>
              <a:t>ANKURAM</a:t>
            </a:r>
          </a:p>
        </p:txBody>
      </p:sp>
    </p:spTree>
    <p:extLst>
      <p:ext uri="{BB962C8B-B14F-4D97-AF65-F5344CB8AC3E}">
        <p14:creationId xmlns:p14="http://schemas.microsoft.com/office/powerpoint/2010/main" val="267694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9687-717C-FB0A-34E3-39B2926F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2600" dirty="0"/>
              <a:t>“Like striking gold in the data mines, a rare and precious discovery.”</a:t>
            </a:r>
            <a:endParaRPr lang="en-IN" sz="26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6477-3D45-0E4E-280D-15B9243D9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IN" sz="2200" dirty="0"/>
              <a:t>No null values.</a:t>
            </a:r>
          </a:p>
          <a:p>
            <a:r>
              <a:rPr lang="en-IN" sz="2200" dirty="0"/>
              <a:t>No proxy features – Cosine Similarity. </a:t>
            </a:r>
          </a:p>
          <a:p>
            <a:r>
              <a:rPr lang="en-IN" sz="2200" dirty="0"/>
              <a:t>Protected Features – sex, age, marriage, and education. </a:t>
            </a:r>
          </a:p>
          <a:p>
            <a:endParaRPr lang="en-IN" sz="2200"/>
          </a:p>
        </p:txBody>
      </p:sp>
      <p:pic>
        <p:nvPicPr>
          <p:cNvPr id="4" name="Picture 6" descr="Chart&#10;&#10;Description automatically generated">
            <a:extLst>
              <a:ext uri="{FF2B5EF4-FFF2-40B4-BE49-F238E27FC236}">
                <a16:creationId xmlns:a16="http://schemas.microsoft.com/office/drawing/2014/main" id="{51032299-CEE8-B742-0AFA-E035B3DA4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17772"/>
            <a:ext cx="6903720" cy="502245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2450581-FAF4-69BB-2F00-070F5612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dirty="0"/>
              <a:t>ANKURAM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79573-3B4A-391B-7F05-F9BEA315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D1E1B55-D471-4D3F-92A1-907F263A753A}" type="slidenum">
              <a:rPr lang="en-IN" dirty="0" smtClean="0"/>
              <a:pPr>
                <a:spcAft>
                  <a:spcPts val="600"/>
                </a:spcAft>
              </a:pPr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02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AF4E14-A9DE-2EFD-635A-3ACAFA5F699C}"/>
              </a:ext>
            </a:extLst>
          </p:cNvPr>
          <p:cNvSpPr txBox="1"/>
          <p:nvPr/>
        </p:nvSpPr>
        <p:spPr>
          <a:xfrm>
            <a:off x="942507" y="1318439"/>
            <a:ext cx="10696639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Applied Differential Privacy on limit balance.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Setting Epsilon to 0.5 results a reasonable level of privacy protection.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impact on the overall description of the data is relatively small.</a:t>
            </a:r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27D324D3-1D33-CBA3-9467-C2D44CCB0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51" y="3116023"/>
            <a:ext cx="4424778" cy="284292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C398085-5CB4-61E8-691C-973817AE1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18" y="3116023"/>
            <a:ext cx="4459482" cy="28429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606A84-362A-D62D-16E7-91A9654FC53B}"/>
              </a:ext>
            </a:extLst>
          </p:cNvPr>
          <p:cNvSpPr txBox="1"/>
          <p:nvPr/>
        </p:nvSpPr>
        <p:spPr>
          <a:xfrm>
            <a:off x="569709" y="548236"/>
            <a:ext cx="10696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Enough noise to protect privacy, enough signal to draw insights.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BA79EBA-201B-7954-4BA7-7B0449A1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3832F-A0FD-327E-58D2-D2A93A1A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442" y="6356349"/>
            <a:ext cx="1121229" cy="365125"/>
          </a:xfrm>
        </p:spPr>
        <p:txBody>
          <a:bodyPr/>
          <a:lstStyle/>
          <a:p>
            <a:r>
              <a:rPr lang="en-IN" dirty="0"/>
              <a:t>ANKURAM</a:t>
            </a:r>
          </a:p>
        </p:txBody>
      </p:sp>
    </p:spTree>
    <p:extLst>
      <p:ext uri="{BB962C8B-B14F-4D97-AF65-F5344CB8AC3E}">
        <p14:creationId xmlns:p14="http://schemas.microsoft.com/office/powerpoint/2010/main" val="395033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64A0-053B-90E2-BDB9-A3CD4440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677" y="693266"/>
            <a:ext cx="7773634" cy="783028"/>
          </a:xfrm>
        </p:spPr>
        <p:txBody>
          <a:bodyPr anchor="t">
            <a:normAutofit/>
          </a:bodyPr>
          <a:lstStyle/>
          <a:p>
            <a:r>
              <a:rPr lang="en-IN" dirty="0"/>
              <a:t>Finding Bias In Feature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D327-7388-6D4A-8906-D507E7C73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601" y="4818326"/>
            <a:ext cx="5520344" cy="961031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People who have not graduated high school are </a:t>
            </a:r>
            <a:r>
              <a:rPr lang="en-IN" sz="2400" dirty="0">
                <a:solidFill>
                  <a:prstClr val="black"/>
                </a:solidFill>
                <a:latin typeface="Calibri" panose="020F0502020204030204"/>
              </a:rPr>
              <a:t>unprivileged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lang="en-IN" sz="24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21B6E-E26F-3870-E317-5500A0564DCC}"/>
              </a:ext>
            </a:extLst>
          </p:cNvPr>
          <p:cNvSpPr txBox="1"/>
          <p:nvPr/>
        </p:nvSpPr>
        <p:spPr>
          <a:xfrm>
            <a:off x="2895731" y="5998022"/>
            <a:ext cx="640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alpha val="60000"/>
                  </a:schemeClr>
                </a:solidFill>
              </a:rPr>
              <a:t>Combine Education and Marriage_0 to form a composite feature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1D77B1-0BD2-B259-52FD-4AF3F658D45A}"/>
              </a:ext>
            </a:extLst>
          </p:cNvPr>
          <p:cNvSpPr txBox="1">
            <a:spLocks/>
          </p:cNvSpPr>
          <p:nvPr/>
        </p:nvSpPr>
        <p:spPr>
          <a:xfrm>
            <a:off x="6581349" y="4871470"/>
            <a:ext cx="4590579" cy="646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IN" sz="2400" dirty="0">
                <a:latin typeface="Calibri" panose="020F0502020204030204"/>
              </a:rPr>
              <a:t>Unmarried people are unprivileged.</a:t>
            </a:r>
            <a:endParaRPr lang="en-IN" sz="2400" dirty="0"/>
          </a:p>
        </p:txBody>
      </p:sp>
      <p:pic>
        <p:nvPicPr>
          <p:cNvPr id="29" name="Picture 28" descr="Chart&#10;&#10;Description automatically generated">
            <a:extLst>
              <a:ext uri="{FF2B5EF4-FFF2-40B4-BE49-F238E27FC236}">
                <a16:creationId xmlns:a16="http://schemas.microsoft.com/office/drawing/2014/main" id="{EA444D06-F8D9-1EC9-6E7D-9FFAAEAD5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45" y="1688822"/>
            <a:ext cx="3356805" cy="2645669"/>
          </a:xfrm>
          <a:prstGeom prst="rect">
            <a:avLst/>
          </a:prstGeom>
        </p:spPr>
      </p:pic>
      <p:pic>
        <p:nvPicPr>
          <p:cNvPr id="31" name="Picture 30" descr="Chart&#10;&#10;Description automatically generated with low confidence">
            <a:extLst>
              <a:ext uri="{FF2B5EF4-FFF2-40B4-BE49-F238E27FC236}">
                <a16:creationId xmlns:a16="http://schemas.microsoft.com/office/drawing/2014/main" id="{6B829749-8101-D243-0BFB-E090D4C4C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48" y="1688822"/>
            <a:ext cx="3356806" cy="264567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E3AC021-55BE-2365-58FE-EEEB29E34EC1}"/>
              </a:ext>
            </a:extLst>
          </p:cNvPr>
          <p:cNvSpPr txBox="1"/>
          <p:nvPr/>
        </p:nvSpPr>
        <p:spPr>
          <a:xfrm>
            <a:off x="2936195" y="2220351"/>
            <a:ext cx="7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22943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9E62E9-49F1-97F7-6994-9595A83FE04A}"/>
              </a:ext>
            </a:extLst>
          </p:cNvPr>
          <p:cNvSpPr txBox="1"/>
          <p:nvPr/>
        </p:nvSpPr>
        <p:spPr>
          <a:xfrm>
            <a:off x="4244952" y="2220351"/>
            <a:ext cx="7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6603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A682AD-01CB-517D-1B54-A14A670DECE3}"/>
              </a:ext>
            </a:extLst>
          </p:cNvPr>
          <p:cNvSpPr txBox="1"/>
          <p:nvPr/>
        </p:nvSpPr>
        <p:spPr>
          <a:xfrm>
            <a:off x="3097462" y="3288007"/>
            <a:ext cx="53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421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E3056C-1DD9-A583-2D72-13F3C1C6E976}"/>
              </a:ext>
            </a:extLst>
          </p:cNvPr>
          <p:cNvSpPr txBox="1"/>
          <p:nvPr/>
        </p:nvSpPr>
        <p:spPr>
          <a:xfrm>
            <a:off x="4328252" y="3288007"/>
            <a:ext cx="43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72C244-2900-45C1-6129-BC677B05F9AC}"/>
              </a:ext>
            </a:extLst>
          </p:cNvPr>
          <p:cNvSpPr txBox="1"/>
          <p:nvPr/>
        </p:nvSpPr>
        <p:spPr>
          <a:xfrm>
            <a:off x="7117872" y="2151823"/>
            <a:ext cx="7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23315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81F849-B2D2-3F85-F999-336A719D6658}"/>
              </a:ext>
            </a:extLst>
          </p:cNvPr>
          <p:cNvSpPr txBox="1"/>
          <p:nvPr/>
        </p:nvSpPr>
        <p:spPr>
          <a:xfrm>
            <a:off x="8426629" y="2177986"/>
            <a:ext cx="7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6631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D00F67-433B-217C-EF35-20510B96FB84}"/>
              </a:ext>
            </a:extLst>
          </p:cNvPr>
          <p:cNvSpPr txBox="1"/>
          <p:nvPr/>
        </p:nvSpPr>
        <p:spPr>
          <a:xfrm>
            <a:off x="7381713" y="3264575"/>
            <a:ext cx="43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49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458CF2-C53F-F9EE-D30E-0AF41EFB3827}"/>
              </a:ext>
            </a:extLst>
          </p:cNvPr>
          <p:cNvSpPr txBox="1"/>
          <p:nvPr/>
        </p:nvSpPr>
        <p:spPr>
          <a:xfrm>
            <a:off x="8624724" y="3264575"/>
            <a:ext cx="43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84E4D6FC-B8FE-4700-0BF0-4FD1DD1A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82C8D4D-F8AA-83D7-37F1-125F9A40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442" y="6356349"/>
            <a:ext cx="1121229" cy="365125"/>
          </a:xfrm>
        </p:spPr>
        <p:txBody>
          <a:bodyPr/>
          <a:lstStyle/>
          <a:p>
            <a:r>
              <a:rPr lang="en-IN" dirty="0"/>
              <a:t>ANKURAM</a:t>
            </a:r>
          </a:p>
        </p:txBody>
      </p:sp>
    </p:spTree>
    <p:extLst>
      <p:ext uri="{BB962C8B-B14F-4D97-AF65-F5344CB8AC3E}">
        <p14:creationId xmlns:p14="http://schemas.microsoft.com/office/powerpoint/2010/main" val="162654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Chart, bar chart&#10;&#10;Description automatically generated">
            <a:extLst>
              <a:ext uri="{FF2B5EF4-FFF2-40B4-BE49-F238E27FC236}">
                <a16:creationId xmlns:a16="http://schemas.microsoft.com/office/drawing/2014/main" id="{8E077AF4-D6D4-FF43-8C1E-F26115C23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0"/>
          <a:stretch/>
        </p:blipFill>
        <p:spPr>
          <a:xfrm>
            <a:off x="2002279" y="2679631"/>
            <a:ext cx="8187441" cy="41783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7864A0-053B-90E2-BDB9-A3CD4440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28" y="451829"/>
            <a:ext cx="7085715" cy="85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Finding Bias In Feature Classes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6C5D19-D8A8-71AA-BE7F-08AD78726F88}"/>
              </a:ext>
            </a:extLst>
          </p:cNvPr>
          <p:cNvSpPr txBox="1"/>
          <p:nvPr/>
        </p:nvSpPr>
        <p:spPr>
          <a:xfrm>
            <a:off x="702028" y="1065521"/>
            <a:ext cx="7485413" cy="769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SPD suggests that Education and Marital Status have bias among the classes.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C376-5FEA-B5C3-70E1-32F9DF4E5D80}"/>
              </a:ext>
            </a:extLst>
          </p:cNvPr>
          <p:cNvSpPr/>
          <p:nvPr/>
        </p:nvSpPr>
        <p:spPr>
          <a:xfrm>
            <a:off x="8941482" y="3429000"/>
            <a:ext cx="1043275" cy="1050513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glow rad="241300">
              <a:srgbClr val="FF000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C179EC-CE1A-95AF-DDC0-23693862C592}"/>
              </a:ext>
            </a:extLst>
          </p:cNvPr>
          <p:cNvSpPr txBox="1"/>
          <p:nvPr/>
        </p:nvSpPr>
        <p:spPr>
          <a:xfrm>
            <a:off x="702028" y="1717792"/>
            <a:ext cx="10567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the algorithm says that 10 educated people will not default, it should also predict ‘not default’ for at least 9 uneducated people.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9611F3-EF19-D221-5E44-DC9046558EA9}"/>
              </a:ext>
            </a:extLst>
          </p:cNvPr>
          <p:cNvSpPr/>
          <p:nvPr/>
        </p:nvSpPr>
        <p:spPr>
          <a:xfrm>
            <a:off x="2987655" y="3329787"/>
            <a:ext cx="1595597" cy="1584858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glow rad="241300">
              <a:srgbClr val="FF000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FE791504-97F5-EB5F-2FA2-B8F81BC4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6</a:t>
            </a:fld>
            <a:endParaRPr lang="en-I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D982E80-828B-D6B0-B69B-64B4F77E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442" y="6356349"/>
            <a:ext cx="1121229" cy="365125"/>
          </a:xfrm>
        </p:spPr>
        <p:txBody>
          <a:bodyPr/>
          <a:lstStyle/>
          <a:p>
            <a:r>
              <a:rPr lang="en-IN" dirty="0"/>
              <a:t>ANKURAM</a:t>
            </a:r>
          </a:p>
        </p:txBody>
      </p:sp>
    </p:spTree>
    <p:extLst>
      <p:ext uri="{BB962C8B-B14F-4D97-AF65-F5344CB8AC3E}">
        <p14:creationId xmlns:p14="http://schemas.microsoft.com/office/powerpoint/2010/main" val="131053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130B332-3426-6305-4FE0-F7DF42761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413" y="1992842"/>
            <a:ext cx="6058424" cy="3983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E3FAA2-A0F3-4F5D-319D-9A9A1A23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80" y="3983501"/>
            <a:ext cx="4916627" cy="83669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C6A134D-626D-D5F2-9C1B-58FF235B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7</a:t>
            </a:fld>
            <a:endParaRPr lang="en-I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5BCFDFC-A70E-68D2-7680-59A81638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442" y="6356349"/>
            <a:ext cx="1121229" cy="365125"/>
          </a:xfrm>
        </p:spPr>
        <p:txBody>
          <a:bodyPr/>
          <a:lstStyle/>
          <a:p>
            <a:r>
              <a:rPr lang="en-IN" dirty="0"/>
              <a:t>ANKURAM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AF7AB7-8107-7F01-C174-A84CB97EA7D0}"/>
              </a:ext>
            </a:extLst>
          </p:cNvPr>
          <p:cNvSpPr txBox="1">
            <a:spLocks/>
          </p:cNvSpPr>
          <p:nvPr/>
        </p:nvSpPr>
        <p:spPr>
          <a:xfrm>
            <a:off x="767442" y="2743718"/>
            <a:ext cx="3949112" cy="8908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/>
              <a:t>Remove bias by reweighing.</a:t>
            </a:r>
            <a:endParaRPr lang="en-US" sz="4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E70BF4-3659-B1A0-A7F0-662C1C9C5155}"/>
              </a:ext>
            </a:extLst>
          </p:cNvPr>
          <p:cNvCxnSpPr>
            <a:cxnSpLocks/>
          </p:cNvCxnSpPr>
          <p:nvPr/>
        </p:nvCxnSpPr>
        <p:spPr>
          <a:xfrm>
            <a:off x="677954" y="3718140"/>
            <a:ext cx="42047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631EC74-8909-8CDD-824A-F02DDF507B7C}"/>
              </a:ext>
            </a:extLst>
          </p:cNvPr>
          <p:cNvSpPr txBox="1">
            <a:spLocks/>
          </p:cNvSpPr>
          <p:nvPr/>
        </p:nvSpPr>
        <p:spPr>
          <a:xfrm>
            <a:off x="1536184" y="3041647"/>
            <a:ext cx="2757621" cy="774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BF81A8-1AE9-D507-3F9A-EF9EA02262FA}"/>
              </a:ext>
            </a:extLst>
          </p:cNvPr>
          <p:cNvSpPr txBox="1"/>
          <p:nvPr/>
        </p:nvSpPr>
        <p:spPr>
          <a:xfrm>
            <a:off x="4293805" y="881743"/>
            <a:ext cx="34072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3200" dirty="0"/>
              <a:t>Zero Discrimination</a:t>
            </a:r>
          </a:p>
        </p:txBody>
      </p:sp>
    </p:spTree>
    <p:extLst>
      <p:ext uri="{BB962C8B-B14F-4D97-AF65-F5344CB8AC3E}">
        <p14:creationId xmlns:p14="http://schemas.microsoft.com/office/powerpoint/2010/main" val="305716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3805-0EA4-E30A-B6BB-B0A02DEB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282" y="306118"/>
            <a:ext cx="5805875" cy="1330840"/>
          </a:xfrm>
        </p:spPr>
        <p:txBody>
          <a:bodyPr>
            <a:normAutofit/>
          </a:bodyPr>
          <a:lstStyle/>
          <a:p>
            <a:r>
              <a:rPr lang="en-IN" dirty="0"/>
              <a:t>Divide data in 4 parts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BB9080-2776-7046-30D1-40F378E0FC3A}"/>
              </a:ext>
            </a:extLst>
          </p:cNvPr>
          <p:cNvSpPr/>
          <p:nvPr/>
        </p:nvSpPr>
        <p:spPr>
          <a:xfrm>
            <a:off x="4470210" y="1838029"/>
            <a:ext cx="3073508" cy="73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RAW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C77C53-9FAA-2330-9247-E93883D4257B}"/>
              </a:ext>
            </a:extLst>
          </p:cNvPr>
          <p:cNvSpPr/>
          <p:nvPr/>
        </p:nvSpPr>
        <p:spPr>
          <a:xfrm>
            <a:off x="6526915" y="3158630"/>
            <a:ext cx="3073508" cy="73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WITH DP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87727E-5663-BBA3-8AAD-BADFBC686B4C}"/>
              </a:ext>
            </a:extLst>
          </p:cNvPr>
          <p:cNvSpPr/>
          <p:nvPr/>
        </p:nvSpPr>
        <p:spPr>
          <a:xfrm>
            <a:off x="2577088" y="3158630"/>
            <a:ext cx="3073508" cy="73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WITHOUT DP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DFCD44-31D9-15FD-CF6C-D57DEC0B5639}"/>
              </a:ext>
            </a:extLst>
          </p:cNvPr>
          <p:cNvSpPr/>
          <p:nvPr/>
        </p:nvSpPr>
        <p:spPr>
          <a:xfrm>
            <a:off x="493967" y="4468645"/>
            <a:ext cx="2446491" cy="73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WEIGHTED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343B99-E48B-1513-A748-B85CFBCBBD3E}"/>
              </a:ext>
            </a:extLst>
          </p:cNvPr>
          <p:cNvSpPr/>
          <p:nvPr/>
        </p:nvSpPr>
        <p:spPr>
          <a:xfrm>
            <a:off x="3455352" y="4468644"/>
            <a:ext cx="2446491" cy="73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 WEIGHTED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F88DBE-CFED-2B34-5C38-2DB726D234F5}"/>
              </a:ext>
            </a:extLst>
          </p:cNvPr>
          <p:cNvSpPr/>
          <p:nvPr/>
        </p:nvSpPr>
        <p:spPr>
          <a:xfrm>
            <a:off x="6224206" y="4479232"/>
            <a:ext cx="2446491" cy="73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WEIGHTED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27ABFF-1181-FA70-4BB5-6333B89DEA02}"/>
              </a:ext>
            </a:extLst>
          </p:cNvPr>
          <p:cNvSpPr/>
          <p:nvPr/>
        </p:nvSpPr>
        <p:spPr>
          <a:xfrm>
            <a:off x="9185592" y="4479232"/>
            <a:ext cx="2446491" cy="73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 WEIGHTED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F490FBC-D5D5-3A78-4174-B98BFE3EA210}"/>
              </a:ext>
            </a:extLst>
          </p:cNvPr>
          <p:cNvSpPr txBox="1">
            <a:spLocks/>
          </p:cNvSpPr>
          <p:nvPr/>
        </p:nvSpPr>
        <p:spPr>
          <a:xfrm>
            <a:off x="1685431" y="5414997"/>
            <a:ext cx="9293576" cy="1330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Train these datasets on Random Forest and ADA Boost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446825FA-EE07-C76F-6EDE-D92611CD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8</a:t>
            </a:fld>
            <a:endParaRPr lang="en-I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79FA8F0-9AEF-10D1-2B44-1E5C3E22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442" y="6356349"/>
            <a:ext cx="1121229" cy="365125"/>
          </a:xfrm>
        </p:spPr>
        <p:txBody>
          <a:bodyPr/>
          <a:lstStyle/>
          <a:p>
            <a:r>
              <a:rPr lang="en-IN" dirty="0"/>
              <a:t>ANKURAM</a:t>
            </a:r>
          </a:p>
        </p:txBody>
      </p:sp>
    </p:spTree>
    <p:extLst>
      <p:ext uri="{BB962C8B-B14F-4D97-AF65-F5344CB8AC3E}">
        <p14:creationId xmlns:p14="http://schemas.microsoft.com/office/powerpoint/2010/main" val="137051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E483E3B-B19E-2276-03F0-6B17A25B6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081" y="863315"/>
            <a:ext cx="6053556" cy="51437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03805-0EA4-E30A-B6BB-B0A02DEB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68" y="1923126"/>
            <a:ext cx="3949112" cy="8908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latin typeface="+mj-lt"/>
                <a:ea typeface="+mj-ea"/>
                <a:cs typeface="+mj-cs"/>
              </a:rPr>
              <a:t>Random Forest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45CD19-2097-39DF-A308-779C26E874CE}"/>
              </a:ext>
            </a:extLst>
          </p:cNvPr>
          <p:cNvCxnSpPr>
            <a:cxnSpLocks/>
          </p:cNvCxnSpPr>
          <p:nvPr/>
        </p:nvCxnSpPr>
        <p:spPr>
          <a:xfrm>
            <a:off x="684808" y="2874497"/>
            <a:ext cx="42047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BCC3F6DE-506E-D92A-BA46-A39AB7DCF701}"/>
              </a:ext>
            </a:extLst>
          </p:cNvPr>
          <p:cNvSpPr txBox="1">
            <a:spLocks/>
          </p:cNvSpPr>
          <p:nvPr/>
        </p:nvSpPr>
        <p:spPr>
          <a:xfrm>
            <a:off x="1536184" y="3041647"/>
            <a:ext cx="2757621" cy="774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Weighted dataset with differential Privacy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19A5920-0601-3D09-35F9-35495A96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1B55-D471-4D3F-92A1-907F263A753A}" type="slidenum">
              <a:rPr lang="en-IN" smtClean="0"/>
              <a:t>9</a:t>
            </a:fld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60FFEB9-24C4-D750-9B79-DBE83C3B54E2}"/>
              </a:ext>
            </a:extLst>
          </p:cNvPr>
          <p:cNvSpPr/>
          <p:nvPr/>
        </p:nvSpPr>
        <p:spPr>
          <a:xfrm>
            <a:off x="742812" y="4752379"/>
            <a:ext cx="4676327" cy="429222"/>
          </a:xfrm>
          <a:prstGeom prst="rect">
            <a:avLst/>
          </a:prstGeom>
          <a:ln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44" name="Content Placeholder 4">
            <a:extLst>
              <a:ext uri="{FF2B5EF4-FFF2-40B4-BE49-F238E27FC236}">
                <a16:creationId xmlns:a16="http://schemas.microsoft.com/office/drawing/2014/main" id="{693F6B0C-362C-6B7D-1230-F1B90DF4129F}"/>
              </a:ext>
            </a:extLst>
          </p:cNvPr>
          <p:cNvSpPr txBox="1">
            <a:spLocks/>
          </p:cNvSpPr>
          <p:nvPr/>
        </p:nvSpPr>
        <p:spPr>
          <a:xfrm>
            <a:off x="835730" y="4859581"/>
            <a:ext cx="4381755" cy="4817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cs typeface="Calibri"/>
              </a:rPr>
              <a:t>N</a:t>
            </a:r>
            <a:r>
              <a:rPr lang="en-US" sz="2400" dirty="0"/>
              <a:t>o significant difference in accuracy metrics.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CB2925BF-C4A3-3E5D-0ED0-F70AA95E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442" y="6356349"/>
            <a:ext cx="1121229" cy="365125"/>
          </a:xfrm>
        </p:spPr>
        <p:txBody>
          <a:bodyPr/>
          <a:lstStyle/>
          <a:p>
            <a:r>
              <a:rPr lang="en-IN" dirty="0"/>
              <a:t>ANKURAM</a:t>
            </a:r>
          </a:p>
        </p:txBody>
      </p:sp>
    </p:spTree>
    <p:extLst>
      <p:ext uri="{BB962C8B-B14F-4D97-AF65-F5344CB8AC3E}">
        <p14:creationId xmlns:p14="http://schemas.microsoft.com/office/powerpoint/2010/main" val="182983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727</TotalTime>
  <Words>408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Simplified and Fair Credit Risk Assessment</vt:lpstr>
      <vt:lpstr>Develop a fair, unbiased, and explainable model to identify the probability of credit card customers defaulting on their obligations. </vt:lpstr>
      <vt:lpstr>“Like striking gold in the data mines, a rare and precious discovery.”</vt:lpstr>
      <vt:lpstr>PowerPoint Presentation</vt:lpstr>
      <vt:lpstr>Finding Bias In Feature Classes</vt:lpstr>
      <vt:lpstr>Finding Bias In Feature Classes</vt:lpstr>
      <vt:lpstr>PowerPoint Presentation</vt:lpstr>
      <vt:lpstr>Divide data in 4 parts</vt:lpstr>
      <vt:lpstr>Random Forest</vt:lpstr>
      <vt:lpstr>ADA Boost</vt:lpstr>
      <vt:lpstr>Remove Bias with ACF – Random Forest</vt:lpstr>
      <vt:lpstr>Remove Bias with ACF – ADA Boost</vt:lpstr>
      <vt:lpstr>ROC  Random Forest</vt:lpstr>
      <vt:lpstr>ROC  ADA Boost</vt:lpstr>
      <vt:lpstr>Explainability Using Split Quantile Graph of Probabilities</vt:lpstr>
      <vt:lpstr>Explainability Using Split Quantile Graph of Amount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Simplified and Fair Credit Risk Assessment</dc:title>
  <dc:creator>nachiket muley</dc:creator>
  <cp:lastModifiedBy>nachiket muley</cp:lastModifiedBy>
  <cp:revision>69</cp:revision>
  <dcterms:created xsi:type="dcterms:W3CDTF">2023-02-02T10:49:17Z</dcterms:created>
  <dcterms:modified xsi:type="dcterms:W3CDTF">2023-02-03T03:12:37Z</dcterms:modified>
</cp:coreProperties>
</file>