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handoutMasterIdLst>
    <p:handoutMasterId r:id="rId29"/>
  </p:handoutMasterIdLst>
  <p:sldIdLst>
    <p:sldId id="358" r:id="rId2"/>
    <p:sldId id="309" r:id="rId3"/>
    <p:sldId id="304" r:id="rId4"/>
    <p:sldId id="311" r:id="rId5"/>
    <p:sldId id="300" r:id="rId6"/>
    <p:sldId id="319" r:id="rId7"/>
    <p:sldId id="257" r:id="rId8"/>
    <p:sldId id="320" r:id="rId9"/>
    <p:sldId id="321" r:id="rId10"/>
    <p:sldId id="314" r:id="rId11"/>
    <p:sldId id="313" r:id="rId12"/>
    <p:sldId id="315" r:id="rId13"/>
    <p:sldId id="324" r:id="rId14"/>
    <p:sldId id="343" r:id="rId15"/>
    <p:sldId id="325" r:id="rId16"/>
    <p:sldId id="326" r:id="rId17"/>
    <p:sldId id="327" r:id="rId18"/>
    <p:sldId id="328" r:id="rId19"/>
    <p:sldId id="330" r:id="rId20"/>
    <p:sldId id="355" r:id="rId21"/>
    <p:sldId id="356" r:id="rId22"/>
    <p:sldId id="360" r:id="rId23"/>
    <p:sldId id="359" r:id="rId24"/>
    <p:sldId id="346" r:id="rId25"/>
    <p:sldId id="285" r:id="rId26"/>
    <p:sldId id="30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ncy Patel" initials="N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95959"/>
    <a:srgbClr val="7F7F7F"/>
    <a:srgbClr val="A6A6A6"/>
    <a:srgbClr val="BFBFBF"/>
    <a:srgbClr val="465359"/>
    <a:srgbClr val="757575"/>
    <a:srgbClr val="8B8B8B"/>
    <a:srgbClr val="B0B0B0"/>
    <a:srgbClr val="D3D3D3"/>
    <a:srgbClr val="EBEBE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1885" autoAdjust="0"/>
  </p:normalViewPr>
  <p:slideViewPr>
    <p:cSldViewPr snapToGrid="0">
      <p:cViewPr>
        <p:scale>
          <a:sx n="70" d="100"/>
          <a:sy n="70" d="100"/>
        </p:scale>
        <p:origin x="-744" y="-19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E2D0D4-6341-4059-9D73-098573890B8F}" type="datetimeFigureOut">
              <a:rPr lang="en-US" smtClean="0"/>
              <a:pPr/>
              <a:t>4/23/2023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FEEF11-4551-44CC-8138-2C9C44119EA2}" type="slidenum">
              <a:rPr lang="en-US" smtClean="0"/>
              <a:pPr/>
              <a:t>‹#›</a:t>
            </a:fld>
            <a:endParaRPr lang="en-US" dirty="0"/>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64C05-FCBF-48B1-ABC9-9F817F02AAEB}" type="datetimeFigureOut">
              <a:rPr lang="en-US" smtClean="0"/>
              <a:pPr/>
              <a:t>4/23/2023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8E5D6-E240-4AB4-B03F-F45C58F87E6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pPr/>
              <a:t>8</a:t>
            </a:fld>
            <a:endParaRPr lang="en-US" dirty="0"/>
          </a:p>
        </p:txBody>
      </p:sp>
    </p:spTree>
    <p:extLst>
      <p:ext uri="{BB962C8B-B14F-4D97-AF65-F5344CB8AC3E}">
        <p14:creationId xmlns="" xmlns:p14="http://schemas.microsoft.com/office/powerpoint/2010/main" val="383928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pPr/>
              <a:t>4/23/2023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4/23/2023</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2" name="Rectangle 1"/>
          <p:cNvSpPr/>
          <p:nvPr userDrawn="1"/>
        </p:nvSpPr>
        <p:spPr>
          <a:xfrm>
            <a:off x="57589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429849"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28380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9137758"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p:cNvSpPr>
            <a:spLocks noGrp="1"/>
          </p:cNvSpPr>
          <p:nvPr>
            <p:ph type="body" idx="1"/>
          </p:nvPr>
        </p:nvSpPr>
        <p:spPr>
          <a:xfrm>
            <a:off x="581192"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581194" y="3584516"/>
            <a:ext cx="2492828" cy="1656203"/>
          </a:xfrm>
        </p:spPr>
        <p:txBody>
          <a:bodyPr anchor="t">
            <a:normAutofit/>
          </a:bodyPr>
          <a:lstStyle>
            <a:lvl1pPr marL="0" indent="0" algn="ctr">
              <a:buNone/>
              <a:defRPr sz="1200"/>
            </a:lvl1pPr>
            <a:lvl2pPr marL="323850" indent="0" algn="ctr">
              <a:buNone/>
              <a:defRPr sz="1200"/>
            </a:lvl2pPr>
            <a:lvl3pPr marL="629920" indent="0" algn="ctr">
              <a:buNone/>
              <a:defRPr sz="1200"/>
            </a:lvl3pPr>
            <a:lvl4pPr marL="1007745" indent="0" algn="ctr">
              <a:buNone/>
              <a:defRPr sz="1200"/>
            </a:lvl4pPr>
            <a:lvl5pPr marL="136779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3"/>
          </p:nvPr>
        </p:nvSpPr>
        <p:spPr>
          <a:xfrm>
            <a:off x="6298472"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16" name="Content Placeholder 5"/>
          <p:cNvSpPr>
            <a:spLocks noGrp="1"/>
          </p:cNvSpPr>
          <p:nvPr>
            <p:ph sz="quarter" idx="4"/>
          </p:nvPr>
        </p:nvSpPr>
        <p:spPr>
          <a:xfrm>
            <a:off x="6298471" y="3584516"/>
            <a:ext cx="2492830" cy="1656203"/>
          </a:xfrm>
        </p:spPr>
        <p:txBody>
          <a:bodyPr anchor="t">
            <a:normAutofit/>
          </a:bodyPr>
          <a:lstStyle>
            <a:lvl1pPr marL="0" indent="0" algn="ctr">
              <a:buNone/>
              <a:defRPr sz="1200"/>
            </a:lvl1pPr>
            <a:lvl2pPr marL="323850" indent="0" algn="ctr">
              <a:buNone/>
              <a:defRPr sz="1200"/>
            </a:lvl2pPr>
            <a:lvl3pPr marL="629920" indent="0" algn="ctr">
              <a:buNone/>
              <a:defRPr sz="1200"/>
            </a:lvl3pPr>
            <a:lvl4pPr marL="1007745" indent="0" algn="ctr">
              <a:buNone/>
              <a:defRPr sz="1200"/>
            </a:lvl4pPr>
            <a:lvl5pPr marL="136779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14"/>
          </p:nvPr>
        </p:nvSpPr>
        <p:spPr>
          <a:xfrm>
            <a:off x="3444517"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p:cNvSpPr>
            <a:spLocks noGrp="1"/>
          </p:cNvSpPr>
          <p:nvPr>
            <p:ph sz="half" idx="15"/>
          </p:nvPr>
        </p:nvSpPr>
        <p:spPr>
          <a:xfrm>
            <a:off x="3444519" y="3584516"/>
            <a:ext cx="2492828" cy="1656203"/>
          </a:xfrm>
        </p:spPr>
        <p:txBody>
          <a:bodyPr anchor="t">
            <a:normAutofit/>
          </a:bodyPr>
          <a:lstStyle>
            <a:lvl1pPr marL="0" indent="0" algn="ctr">
              <a:buNone/>
              <a:defRPr sz="1200"/>
            </a:lvl1pPr>
            <a:lvl2pPr marL="323850" indent="0" algn="ctr">
              <a:buNone/>
              <a:defRPr sz="1200"/>
            </a:lvl2pPr>
            <a:lvl3pPr marL="629920" indent="0" algn="ctr">
              <a:buNone/>
              <a:defRPr sz="1200"/>
            </a:lvl3pPr>
            <a:lvl4pPr marL="1007745" indent="0" algn="ctr">
              <a:buNone/>
              <a:defRPr sz="1200"/>
            </a:lvl4pPr>
            <a:lvl5pPr marL="136779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16"/>
          </p:nvPr>
        </p:nvSpPr>
        <p:spPr>
          <a:xfrm>
            <a:off x="9138807"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20" name="Content Placeholder 5"/>
          <p:cNvSpPr>
            <a:spLocks noGrp="1"/>
          </p:cNvSpPr>
          <p:nvPr>
            <p:ph sz="quarter" idx="17"/>
          </p:nvPr>
        </p:nvSpPr>
        <p:spPr>
          <a:xfrm>
            <a:off x="9138806" y="3584516"/>
            <a:ext cx="2492830" cy="1656203"/>
          </a:xfrm>
        </p:spPr>
        <p:txBody>
          <a:bodyPr anchor="t">
            <a:normAutofit/>
          </a:bodyPr>
          <a:lstStyle>
            <a:lvl1pPr marL="0" indent="0" algn="ctr">
              <a:buNone/>
              <a:defRPr sz="1200"/>
            </a:lvl1pPr>
            <a:lvl2pPr marL="323850" indent="0" algn="ctr">
              <a:buNone/>
              <a:defRPr sz="1200"/>
            </a:lvl2pPr>
            <a:lvl3pPr marL="629920" indent="0" algn="ctr">
              <a:buNone/>
              <a:defRPr sz="1200"/>
            </a:lvl3pPr>
            <a:lvl4pPr marL="1007745" indent="0" algn="ctr">
              <a:buNone/>
              <a:defRPr sz="1200"/>
            </a:lvl4pPr>
            <a:lvl5pPr marL="136779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0"/>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4/23/2023</a:t>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4232275" cy="6858000"/>
          </a:xfrm>
        </p:spPr>
        <p:txBody>
          <a:bodyPr/>
          <a:lstStyle/>
          <a:p>
            <a:r>
              <a:rPr lang="en-US"/>
              <a:t>Click icon to add picture</a:t>
            </a:r>
            <a:endParaRPr lang="en-US" dirty="0"/>
          </a:p>
        </p:txBody>
      </p:sp>
      <p:sp>
        <p:nvSpPr>
          <p:cNvPr id="2" name="Title 1"/>
          <p:cNvSpPr>
            <a:spLocks noGrp="1"/>
          </p:cNvSpPr>
          <p:nvPr>
            <p:ph type="title"/>
          </p:nvPr>
        </p:nvSpPr>
        <p:spPr>
          <a:xfrm>
            <a:off x="4900927" y="709565"/>
            <a:ext cx="6650991" cy="699407"/>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632857"/>
            <a:ext cx="6650991" cy="4205188"/>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4/23/2023</a:t>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sp>
        <p:nvSpPr>
          <p:cNvPr id="14" name="Picture Placeholder 4"/>
          <p:cNvSpPr>
            <a:spLocks noGrp="1"/>
          </p:cNvSpPr>
          <p:nvPr>
            <p:ph type="pic" sz="quarter" idx="14" hasCustomPrompt="1"/>
          </p:nvPr>
        </p:nvSpPr>
        <p:spPr>
          <a:xfrm>
            <a:off x="8622917" y="3322281"/>
            <a:ext cx="3367862" cy="3367862"/>
          </a:xfrm>
        </p:spPr>
        <p:txBody>
          <a:bodyPr/>
          <a:lstStyle>
            <a:lvl1pPr marL="0" indent="0" algn="ctr">
              <a:buNone/>
              <a:defRPr>
                <a:solidFill>
                  <a:schemeClr val="tx1"/>
                </a:solidFill>
              </a:defRPr>
            </a:lvl1pPr>
          </a:lstStyle>
          <a:p>
            <a:r>
              <a:rPr lang="en-US" dirty="0"/>
              <a:t>Icon Watermark</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Picture Placeholder 4"/>
          <p:cNvSpPr>
            <a:spLocks noGrp="1"/>
          </p:cNvSpPr>
          <p:nvPr>
            <p:ph type="pic" sz="quarter" idx="13" hasCustomPrompt="1"/>
          </p:nvPr>
        </p:nvSpPr>
        <p:spPr>
          <a:xfrm>
            <a:off x="768350" y="2312987"/>
            <a:ext cx="731520" cy="731520"/>
          </a:xfrm>
        </p:spPr>
        <p:txBody>
          <a:bodyPr/>
          <a:lstStyle>
            <a:lvl1pPr marL="0" indent="0">
              <a:buNone/>
              <a:defRPr>
                <a:solidFill>
                  <a:schemeClr val="bg1"/>
                </a:solidFill>
              </a:defRPr>
            </a:lvl1pPr>
          </a:lstStyle>
          <a:p>
            <a:r>
              <a:rPr lang="en-US" dirty="0"/>
              <a:t>Icon</a:t>
            </a:r>
          </a:p>
        </p:txBody>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4/23/2023</a:t>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a:xfrm>
            <a:off x="7605951" y="6456916"/>
            <a:ext cx="2844799" cy="365125"/>
          </a:xfrm>
        </p:spPr>
        <p:txBody>
          <a:bodyPr/>
          <a:lstStyle>
            <a:lvl1pPr>
              <a:defRPr>
                <a:solidFill>
                  <a:schemeClr val="bg2"/>
                </a:solidFill>
              </a:defRPr>
            </a:lvl1pPr>
          </a:lstStyle>
          <a:p>
            <a:fld id="{D82884F1-FFEA-405F-9602-3DCA865EDA4E}" type="datetime1">
              <a:rPr lang="en-US" smtClean="0"/>
              <a:pPr/>
              <a:t>4/23/2023</a:t>
            </a:fld>
            <a:endParaRPr lang="en-US" dirty="0"/>
          </a:p>
        </p:txBody>
      </p:sp>
      <p:sp>
        <p:nvSpPr>
          <p:cNvPr id="10" name="Footer Placeholder 9"/>
          <p:cNvSpPr>
            <a:spLocks noGrp="1"/>
          </p:cNvSpPr>
          <p:nvPr>
            <p:ph type="ftr" sz="quarter" idx="11"/>
          </p:nvPr>
        </p:nvSpPr>
        <p:spPr>
          <a:xfrm>
            <a:off x="581192" y="6452590"/>
            <a:ext cx="6917210" cy="365125"/>
          </a:xfrm>
        </p:spPr>
        <p:txBody>
          <a:bodyPr/>
          <a:lstStyle>
            <a:lvl1pPr>
              <a:defRPr>
                <a:solidFill>
                  <a:schemeClr val="bg2"/>
                </a:solidFill>
              </a:defRPr>
            </a:lvl1p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lvl1pPr>
              <a:defRPr>
                <a:solidFill>
                  <a:schemeClr val="bg2"/>
                </a:solidFill>
              </a:defRPr>
            </a:lvl1pPr>
          </a:lstStyle>
          <a:p>
            <a:fld id="{3A98EE3D-8CD1-4C3F-BD1C-C98C9596463C}" type="slidenum">
              <a:rPr lang="en-US" smtClean="0"/>
              <a:pPr/>
              <a:t>‹#›</a:t>
            </a:fld>
            <a:endParaRPr lang="en-US" dirty="0"/>
          </a:p>
        </p:txBody>
      </p:sp>
      <p:sp>
        <p:nvSpPr>
          <p:cNvPr id="12" name="Rectangle 11"/>
          <p:cNvSpPr/>
          <p:nvPr userDrawn="1"/>
        </p:nvSpPr>
        <p:spPr>
          <a:xfrm rot="5400000">
            <a:off x="1415595" y="3435840"/>
            <a:ext cx="57607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4/23/2023</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12192000" cy="6858000"/>
          </a:xfrm>
        </p:spPr>
        <p:txBody>
          <a:bodyPr/>
          <a:lstStyle>
            <a:lvl1pPr algn="ctr">
              <a:defRPr/>
            </a:lvl1pPr>
          </a:lstStyle>
          <a:p>
            <a:r>
              <a:rPr lang="en-US"/>
              <a:t>Click icon to add picture</a:t>
            </a:r>
            <a:endParaRPr lang="en-US" dirty="0"/>
          </a:p>
        </p:txBody>
      </p:sp>
      <p:sp>
        <p:nvSpPr>
          <p:cNvPr id="11" name="Rectangle 10"/>
          <p:cNvSpPr/>
          <p:nvPr userDrawn="1"/>
        </p:nvSpPr>
        <p:spPr>
          <a:xfrm>
            <a:off x="446534" y="4284627"/>
            <a:ext cx="11292840" cy="201167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5695849"/>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446534" y="4114808"/>
            <a:ext cx="1129284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220835"/>
            <a:ext cx="10993549" cy="1475013"/>
          </a:xfrm>
          <a:effectLst/>
        </p:spPr>
        <p:txBody>
          <a:bodyPr anchor="b">
            <a:normAutofit/>
          </a:bodyPr>
          <a:lstStyle>
            <a:lvl1pPr>
              <a:defRPr sz="3600">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pPr/>
              <a:t>4/23/2023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4/23/2023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905648"/>
            <a:ext cx="5194769" cy="557784"/>
          </a:xfrm>
        </p:spPr>
        <p:txBody>
          <a:bodyPr anchor="ctr">
            <a:noAutofit/>
          </a:bodyP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3580809"/>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905649"/>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3580809"/>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6" name="Rectangle 5"/>
          <p:cNvSpPr/>
          <p:nvPr userDrawn="1"/>
        </p:nvSpPr>
        <p:spPr>
          <a:xfrm>
            <a:off x="-8626" y="5120639"/>
            <a:ext cx="12200626" cy="17326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25" name="Text Placeholder 2"/>
          <p:cNvSpPr>
            <a:spLocks noGrp="1"/>
          </p:cNvSpPr>
          <p:nvPr>
            <p:ph type="body" idx="1" hasCustomPrompt="1"/>
          </p:nvPr>
        </p:nvSpPr>
        <p:spPr>
          <a:xfrm>
            <a:off x="759402" y="5330449"/>
            <a:ext cx="1938528" cy="557784"/>
          </a:xfrm>
        </p:spPr>
        <p:txBody>
          <a:bodyPr anchor="ctr">
            <a:noAutofit/>
          </a:bodyPr>
          <a:lstStyle>
            <a:lvl1pPr marL="0" indent="0" algn="ctr" defTabSz="914400" rtl="0" eaLnBrk="1" latinLnBrk="0" hangingPunct="1">
              <a:buNone/>
              <a:defRPr lang="en-US" sz="4000" b="1" kern="1200" dirty="0">
                <a:solidFill>
                  <a:srgbClr val="465359"/>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6" name="Content Placeholder 3"/>
          <p:cNvSpPr>
            <a:spLocks noGrp="1"/>
          </p:cNvSpPr>
          <p:nvPr>
            <p:ph sz="half" idx="2"/>
          </p:nvPr>
        </p:nvSpPr>
        <p:spPr>
          <a:xfrm>
            <a:off x="75940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7" name="Text Placeholder 2"/>
          <p:cNvSpPr>
            <a:spLocks noGrp="1"/>
          </p:cNvSpPr>
          <p:nvPr>
            <p:ph type="body" idx="10" hasCustomPrompt="1"/>
          </p:nvPr>
        </p:nvSpPr>
        <p:spPr>
          <a:xfrm>
            <a:off x="3642897" y="5330449"/>
            <a:ext cx="1938528" cy="557784"/>
          </a:xfrm>
        </p:spPr>
        <p:txBody>
          <a:bodyPr anchor="ctr">
            <a:noAutofit/>
          </a:bodyPr>
          <a:lstStyle>
            <a:lvl1pPr marL="0" indent="0" algn="ctr" defTabSz="914400" rtl="0" eaLnBrk="1" latinLnBrk="0" hangingPunct="1">
              <a:buNone/>
              <a:defRPr lang="en-US" sz="4000" b="1" kern="1200" dirty="0">
                <a:solidFill>
                  <a:schemeClr val="accent1"/>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8" name="Content Placeholder 3"/>
          <p:cNvSpPr>
            <a:spLocks noGrp="1"/>
          </p:cNvSpPr>
          <p:nvPr>
            <p:ph sz="half" idx="11"/>
          </p:nvPr>
        </p:nvSpPr>
        <p:spPr>
          <a:xfrm>
            <a:off x="3642900"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9" name="Text Placeholder 2"/>
          <p:cNvSpPr>
            <a:spLocks noGrp="1"/>
          </p:cNvSpPr>
          <p:nvPr>
            <p:ph type="body" idx="12" hasCustomPrompt="1"/>
          </p:nvPr>
        </p:nvSpPr>
        <p:spPr>
          <a:xfrm>
            <a:off x="6526392"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0" name="Content Placeholder 3"/>
          <p:cNvSpPr>
            <a:spLocks noGrp="1"/>
          </p:cNvSpPr>
          <p:nvPr>
            <p:ph sz="half" idx="13"/>
          </p:nvPr>
        </p:nvSpPr>
        <p:spPr>
          <a:xfrm>
            <a:off x="652639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31" name="Text Placeholder 2"/>
          <p:cNvSpPr>
            <a:spLocks noGrp="1"/>
          </p:cNvSpPr>
          <p:nvPr>
            <p:ph type="body" idx="14" hasCustomPrompt="1"/>
          </p:nvPr>
        </p:nvSpPr>
        <p:spPr>
          <a:xfrm>
            <a:off x="9409888"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2" name="Content Placeholder 3"/>
          <p:cNvSpPr>
            <a:spLocks noGrp="1"/>
          </p:cNvSpPr>
          <p:nvPr>
            <p:ph sz="half" idx="15"/>
          </p:nvPr>
        </p:nvSpPr>
        <p:spPr>
          <a:xfrm>
            <a:off x="9409891"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4/23/2023</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10" name="Rectangle 9"/>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ciety.pn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63389"/>
            <a:ext cx="11029616" cy="615330"/>
          </a:xfrm>
        </p:spPr>
        <p:txBody>
          <a:bodyPr>
            <a:normAutofit/>
          </a:bodyPr>
          <a:lstStyle/>
          <a:p>
            <a:pPr algn="ctr"/>
            <a:r>
              <a:rPr lang="en-US" sz="3200" b="1" dirty="0"/>
              <a:t>Use case diagram</a:t>
            </a:r>
            <a:endParaRPr lang="en-IN" sz="3200" b="1" dirty="0"/>
          </a:p>
        </p:txBody>
      </p:sp>
      <p:pic>
        <p:nvPicPr>
          <p:cNvPr id="25602" name="Picture 2" descr="https://lh4.googleusercontent.com/7WW5ntP_0dpR65ewheiEJ03S-Ohm6NdSyUdxmxx9-pZWjQ6JtgAOPIVgrDM5PdqiAGv18KUxYlvXzTftkM1-AYpfw4mrbFCvcY3-AgqbNnOmqQcjnNiBTtG7ibcHQI9YDmwB_1BJs1EYr_JkYz3V9ppkgJ8QRGk"/>
          <p:cNvPicPr>
            <a:picLocks noChangeAspect="1" noChangeArrowheads="1"/>
          </p:cNvPicPr>
          <p:nvPr/>
        </p:nvPicPr>
        <p:blipFill>
          <a:blip r:embed="rId2"/>
          <a:srcRect/>
          <a:stretch>
            <a:fillRect/>
          </a:stretch>
        </p:blipFill>
        <p:spPr bwMode="auto">
          <a:xfrm>
            <a:off x="3263901" y="1616074"/>
            <a:ext cx="5384800" cy="4733925"/>
          </a:xfrm>
          <a:prstGeom prst="rect">
            <a:avLst/>
          </a:prstGeom>
          <a:noFill/>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44070"/>
            <a:ext cx="11029616" cy="552578"/>
          </a:xfrm>
        </p:spPr>
        <p:txBody>
          <a:bodyPr>
            <a:normAutofit fontScale="90000"/>
          </a:bodyPr>
          <a:lstStyle/>
          <a:p>
            <a:pPr algn="ctr"/>
            <a:r>
              <a:rPr lang="en-US" sz="3200" b="1" dirty="0"/>
              <a:t>Class diagram</a:t>
            </a:r>
            <a:endParaRPr lang="en-IN" sz="3200" b="1" dirty="0"/>
          </a:p>
        </p:txBody>
      </p:sp>
      <p:pic>
        <p:nvPicPr>
          <p:cNvPr id="24578" name="Picture 2" descr="https://lh3.googleusercontent.com/LR8OpzwuHWEcWbaKCKJW41J45wZnidQ8Popfv6thfY3VL3G0HB49BwbedAK7khsRuoKMtHC_cFCXViiHsqELsUrFpcq_pqpIa0KhU-X_eaabST9XZqEXBR3YUxcoXxM-0Fzvxiy6H_sJWOP8T2J7dZqBvtYUUXw"/>
          <p:cNvPicPr>
            <a:picLocks noChangeAspect="1" noChangeArrowheads="1"/>
          </p:cNvPicPr>
          <p:nvPr/>
        </p:nvPicPr>
        <p:blipFill>
          <a:blip r:embed="rId2"/>
          <a:srcRect/>
          <a:stretch>
            <a:fillRect/>
          </a:stretch>
        </p:blipFill>
        <p:spPr bwMode="auto">
          <a:xfrm>
            <a:off x="1816100" y="1793875"/>
            <a:ext cx="9258300" cy="4645025"/>
          </a:xfrm>
          <a:prstGeom prst="rect">
            <a:avLst/>
          </a:prstGeom>
          <a:noFill/>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18564"/>
            <a:ext cx="11029616" cy="615331"/>
          </a:xfrm>
        </p:spPr>
        <p:txBody>
          <a:bodyPr>
            <a:normAutofit/>
          </a:bodyPr>
          <a:lstStyle/>
          <a:p>
            <a:pPr algn="ctr"/>
            <a:r>
              <a:rPr lang="en-US" sz="3200" b="1" dirty="0"/>
              <a:t>er diagram</a:t>
            </a:r>
            <a:endParaRPr lang="en-IN" sz="3200" b="1" dirty="0"/>
          </a:p>
        </p:txBody>
      </p:sp>
      <p:pic>
        <p:nvPicPr>
          <p:cNvPr id="23554" name="Picture 2" descr="https://lh6.googleusercontent.com/tfiaXvspDefLycqYiY30SO4twqEPagvt-29vO1p4mUnZdhnUOI3hqruAoy-p9tDw2ZEck5NYj0IcPi4vPjb0bg2bS18kyGTBPUVwchh6ldkchzf0jZRuSQb9YCR66bNhPt6Urnn9_a1XkChFyzMgzJoBXAgcnFg"/>
          <p:cNvPicPr>
            <a:picLocks noChangeAspect="1" noChangeArrowheads="1"/>
          </p:cNvPicPr>
          <p:nvPr/>
        </p:nvPicPr>
        <p:blipFill>
          <a:blip r:embed="rId2"/>
          <a:srcRect/>
          <a:stretch>
            <a:fillRect/>
          </a:stretch>
        </p:blipFill>
        <p:spPr bwMode="auto">
          <a:xfrm>
            <a:off x="2984500" y="1338262"/>
            <a:ext cx="6819899" cy="5176838"/>
          </a:xfrm>
          <a:prstGeom prst="rect">
            <a:avLst/>
          </a:prstGeom>
          <a:noFill/>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18564"/>
            <a:ext cx="11029616" cy="615331"/>
          </a:xfrm>
        </p:spPr>
        <p:txBody>
          <a:bodyPr>
            <a:normAutofit/>
          </a:bodyPr>
          <a:lstStyle/>
          <a:p>
            <a:pPr algn="ctr"/>
            <a:r>
              <a:rPr lang="en-US" sz="3200" b="1" dirty="0"/>
              <a:t>activity </a:t>
            </a:r>
            <a:r>
              <a:rPr lang="en-US" sz="3200" b="1" dirty="0" smtClean="0"/>
              <a:t>diagram-User</a:t>
            </a:r>
            <a:endParaRPr lang="en-IN" sz="3200" b="1" dirty="0"/>
          </a:p>
        </p:txBody>
      </p:sp>
      <p:pic>
        <p:nvPicPr>
          <p:cNvPr id="22530" name="Picture 2" descr="https://lh6.googleusercontent.com/AT3r4Gy1QpzdLifGbj1A0-MZPm4xaVb3gkFBW-YPSK4y8uyzYUCUOhIVbY-HQ2bT5NE24ehlV2xABjxv9lNgkWLYGk9OGUNy5ZmiyC2MjZSz1fnbG7traw8s_4lpPNp05On0IBvoT2QIJKB8x1klE7rA1IToDGs"/>
          <p:cNvPicPr>
            <a:picLocks noChangeAspect="1" noChangeArrowheads="1"/>
          </p:cNvPicPr>
          <p:nvPr/>
        </p:nvPicPr>
        <p:blipFill>
          <a:blip r:embed="rId2"/>
          <a:srcRect/>
          <a:stretch>
            <a:fillRect/>
          </a:stretch>
        </p:blipFill>
        <p:spPr bwMode="auto">
          <a:xfrm>
            <a:off x="3316407" y="1542197"/>
            <a:ext cx="6387152" cy="5315803"/>
          </a:xfrm>
          <a:prstGeom prst="rect">
            <a:avLst/>
          </a:prstGeom>
          <a:noFill/>
        </p:spPr>
      </p:pic>
    </p:spTree>
    <p:extLst>
      <p:ext uri="{BB962C8B-B14F-4D97-AF65-F5344CB8AC3E}">
        <p14:creationId xmlns="" xmlns:p14="http://schemas.microsoft.com/office/powerpoint/2010/main" val="366588174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76" y="306577"/>
            <a:ext cx="11029616" cy="988332"/>
          </a:xfrm>
        </p:spPr>
        <p:txBody>
          <a:bodyPr/>
          <a:lstStyle/>
          <a:p>
            <a:pPr algn="ctr"/>
            <a:r>
              <a:rPr lang="en-US" b="1" dirty="0" smtClean="0"/>
              <a:t>activity </a:t>
            </a:r>
            <a:r>
              <a:rPr lang="en-US" sz="3200" b="1" dirty="0" smtClean="0"/>
              <a:t>diagram- Admin</a:t>
            </a:r>
            <a:endParaRPr lang="en-US" dirty="0"/>
          </a:p>
        </p:txBody>
      </p:sp>
      <p:pic>
        <p:nvPicPr>
          <p:cNvPr id="58370" name="Picture 2" descr="https://lh6.googleusercontent.com/0fILozT_PugSl3z-Q6B1rAVIJRBvy6TxXhJDC0m6S8QqBL2zsGGX5Ku3UN3sxNiYz-WQ_k4d9RxLO08ECViHESaa8YwvXEuypwk3ObH7zRbYLKbPepmtmo-mPG_QcvWEq88MM7fDIZKYxFQBHYrwt83HFWhCJXk"/>
          <p:cNvPicPr>
            <a:picLocks noChangeAspect="1" noChangeArrowheads="1"/>
          </p:cNvPicPr>
          <p:nvPr/>
        </p:nvPicPr>
        <p:blipFill>
          <a:blip r:embed="rId2"/>
          <a:srcRect/>
          <a:stretch>
            <a:fillRect/>
          </a:stretch>
        </p:blipFill>
        <p:spPr bwMode="auto">
          <a:xfrm>
            <a:off x="3411940" y="1603612"/>
            <a:ext cx="6168788" cy="525438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18564"/>
            <a:ext cx="11029616" cy="615331"/>
          </a:xfrm>
        </p:spPr>
        <p:txBody>
          <a:bodyPr>
            <a:normAutofit/>
          </a:bodyPr>
          <a:lstStyle/>
          <a:p>
            <a:pPr algn="ctr"/>
            <a:r>
              <a:rPr lang="en-US" sz="3200" b="1" dirty="0">
                <a:latin typeface="+mn-lt"/>
                <a:cs typeface="Arial" panose="020B0604020202020204" pitchFamily="34" charset="0"/>
              </a:rPr>
              <a:t>SEQUENCE</a:t>
            </a:r>
            <a:r>
              <a:rPr lang="en-US" sz="3200" b="1" dirty="0"/>
              <a:t> diagram</a:t>
            </a:r>
            <a:endParaRPr lang="en-IN" sz="3200" b="1" dirty="0"/>
          </a:p>
        </p:txBody>
      </p:sp>
      <p:pic>
        <p:nvPicPr>
          <p:cNvPr id="21506" name="Picture 2" descr="https://lh3.googleusercontent.com/vX1QUaMGdJ2g1axQ8Sx1Kcsw4FQEov-pP0kZ5xc-_-lxOW-tnC0mBpdhVQ56GdK9W6oEQfKU_bxnYuPGua5ZwNvr2xlwLf8HOkatQDjNdHJ_PtzbAq685kDbDW-Xhq0L_41bkCmY2S5K07isIgtZhBKVk_BUOvU"/>
          <p:cNvPicPr>
            <a:picLocks noChangeAspect="1" noChangeArrowheads="1"/>
          </p:cNvPicPr>
          <p:nvPr/>
        </p:nvPicPr>
        <p:blipFill>
          <a:blip r:embed="rId2"/>
          <a:srcRect/>
          <a:stretch>
            <a:fillRect/>
          </a:stretch>
        </p:blipFill>
        <p:spPr bwMode="auto">
          <a:xfrm>
            <a:off x="3431038" y="1487606"/>
            <a:ext cx="5886450" cy="5370394"/>
          </a:xfrm>
          <a:prstGeom prst="rect">
            <a:avLst/>
          </a:prstGeom>
          <a:noFill/>
        </p:spPr>
      </p:pic>
    </p:spTree>
    <p:extLst>
      <p:ext uri="{BB962C8B-B14F-4D97-AF65-F5344CB8AC3E}">
        <p14:creationId xmlns="" xmlns:p14="http://schemas.microsoft.com/office/powerpoint/2010/main" val="47847651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18564"/>
            <a:ext cx="11029616" cy="615331"/>
          </a:xfrm>
        </p:spPr>
        <p:txBody>
          <a:bodyPr>
            <a:normAutofit/>
          </a:bodyPr>
          <a:lstStyle/>
          <a:p>
            <a:pPr algn="ctr"/>
            <a:r>
              <a:rPr lang="en-US" sz="3200" b="1" dirty="0"/>
              <a:t>Data flow diagram</a:t>
            </a:r>
            <a:endParaRPr lang="en-IN" sz="3200" b="1" dirty="0"/>
          </a:p>
        </p:txBody>
      </p:sp>
      <p:pic>
        <p:nvPicPr>
          <p:cNvPr id="20482" name="Picture 2" descr="https://lh4.googleusercontent.com/RRa02_QxlTrLXl8wZybhmMnhW5zBVbTEYOonX362MOu61LfCP9lg-usFc1bJoANX4indzwsgmCITBGqjkEOjR4V4V_14zRtJtsaf6620t3GgD5PUmV_UD621MNAmCOzM5fiygs_ELDcQIp_ENoSzPA-RPbgFTE0"/>
          <p:cNvPicPr>
            <a:picLocks noChangeAspect="1" noChangeArrowheads="1"/>
          </p:cNvPicPr>
          <p:nvPr/>
        </p:nvPicPr>
        <p:blipFill>
          <a:blip r:embed="rId2"/>
          <a:srcRect/>
          <a:stretch>
            <a:fillRect/>
          </a:stretch>
        </p:blipFill>
        <p:spPr bwMode="auto">
          <a:xfrm>
            <a:off x="2336800" y="2395536"/>
            <a:ext cx="7886699" cy="2786064"/>
          </a:xfrm>
          <a:prstGeom prst="rect">
            <a:avLst/>
          </a:prstGeom>
          <a:noFill/>
        </p:spPr>
      </p:pic>
    </p:spTree>
    <p:extLst>
      <p:ext uri="{BB962C8B-B14F-4D97-AF65-F5344CB8AC3E}">
        <p14:creationId xmlns="" xmlns:p14="http://schemas.microsoft.com/office/powerpoint/2010/main" val="315486498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18564"/>
            <a:ext cx="11029616" cy="615331"/>
          </a:xfrm>
        </p:spPr>
        <p:txBody>
          <a:bodyPr>
            <a:normAutofit/>
          </a:bodyPr>
          <a:lstStyle/>
          <a:p>
            <a:pPr algn="ctr"/>
            <a:r>
              <a:rPr lang="en-US" sz="3200" b="1" dirty="0"/>
              <a:t>Data flow diagram</a:t>
            </a:r>
            <a:endParaRPr lang="en-IN" sz="3200" b="1" dirty="0"/>
          </a:p>
        </p:txBody>
      </p:sp>
      <p:pic>
        <p:nvPicPr>
          <p:cNvPr id="19458" name="Picture 2" descr="https://lh4.googleusercontent.com/JEPh-m_C4zpzxzUjOagh2o2Yj1Rt30NQGsAA4GLRUiYVwuphH-P3bcm5hKYibIQnLP6vm4lEY9203ID18w0EeLM08kn85Ffiae1XPO3eX37fuZep3UX-d0cn1H6urPujXXxU-ug_Gj1E6ddUnch3bXFor_uD8Rw"/>
          <p:cNvPicPr>
            <a:picLocks noChangeAspect="1" noChangeArrowheads="1"/>
          </p:cNvPicPr>
          <p:nvPr/>
        </p:nvPicPr>
        <p:blipFill>
          <a:blip r:embed="rId2"/>
          <a:srcRect/>
          <a:stretch>
            <a:fillRect/>
          </a:stretch>
        </p:blipFill>
        <p:spPr bwMode="auto">
          <a:xfrm>
            <a:off x="3136900" y="1701800"/>
            <a:ext cx="6477000" cy="4610100"/>
          </a:xfrm>
          <a:prstGeom prst="rect">
            <a:avLst/>
          </a:prstGeom>
          <a:noFill/>
        </p:spPr>
      </p:pic>
    </p:spTree>
    <p:extLst>
      <p:ext uri="{BB962C8B-B14F-4D97-AF65-F5344CB8AC3E}">
        <p14:creationId xmlns="" xmlns:p14="http://schemas.microsoft.com/office/powerpoint/2010/main" val="175601531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18564"/>
            <a:ext cx="11029616" cy="615331"/>
          </a:xfrm>
        </p:spPr>
        <p:txBody>
          <a:bodyPr>
            <a:normAutofit/>
          </a:bodyPr>
          <a:lstStyle/>
          <a:p>
            <a:pPr algn="ctr"/>
            <a:r>
              <a:rPr lang="en-US" sz="3200" b="1" dirty="0"/>
              <a:t>Data flow diagram</a:t>
            </a:r>
            <a:endParaRPr lang="en-IN" sz="3200" b="1" dirty="0"/>
          </a:p>
        </p:txBody>
      </p:sp>
      <p:sp>
        <p:nvSpPr>
          <p:cNvPr id="11" name="TextBox 10">
            <a:extLst>
              <a:ext uri="{FF2B5EF4-FFF2-40B4-BE49-F238E27FC236}">
                <a16:creationId xmlns="" xmlns:a16="http://schemas.microsoft.com/office/drawing/2014/main" id="{56E7910E-FEBE-A7B7-0F49-D20A0742DA78}"/>
              </a:ext>
            </a:extLst>
          </p:cNvPr>
          <p:cNvSpPr txBox="1"/>
          <p:nvPr/>
        </p:nvSpPr>
        <p:spPr>
          <a:xfrm>
            <a:off x="5535705" y="1247402"/>
            <a:ext cx="1120589" cy="369332"/>
          </a:xfrm>
          <a:prstGeom prst="rect">
            <a:avLst/>
          </a:prstGeom>
          <a:noFill/>
        </p:spPr>
        <p:txBody>
          <a:bodyPr wrap="square" rtlCol="0">
            <a:spAutoFit/>
          </a:bodyPr>
          <a:lstStyle/>
          <a:p>
            <a:r>
              <a:rPr lang="en-US" dirty="0">
                <a:solidFill>
                  <a:schemeClr val="tx2"/>
                </a:solidFill>
              </a:rPr>
              <a:t>LEVEL 2</a:t>
            </a:r>
            <a:endParaRPr lang="en-IN" dirty="0">
              <a:solidFill>
                <a:schemeClr val="tx2"/>
              </a:solidFill>
            </a:endParaRPr>
          </a:p>
        </p:txBody>
      </p:sp>
      <p:pic>
        <p:nvPicPr>
          <p:cNvPr id="18434" name="Picture 2" descr="https://lh3.googleusercontent.com/Bb5UhB8tAuuVJbkTtMJhUmyuTutNU2KSS43-p8EoSYi9OeEhfwuFob8oJatkUphOpgCWUiYNGoCxn0dtVr5uCHLDYkw3ZuI6GVNQ3sLBpeqOGEYYI6L1tLYYTU6n9uLb51ZAU1WMMSGj9sduGZ85tf22l-T2CMY"/>
          <p:cNvPicPr>
            <a:picLocks noChangeAspect="1" noChangeArrowheads="1"/>
          </p:cNvPicPr>
          <p:nvPr/>
        </p:nvPicPr>
        <p:blipFill>
          <a:blip r:embed="rId2"/>
          <a:srcRect/>
          <a:stretch>
            <a:fillRect/>
          </a:stretch>
        </p:blipFill>
        <p:spPr bwMode="auto">
          <a:xfrm>
            <a:off x="3536619" y="1665027"/>
            <a:ext cx="5172075" cy="5192972"/>
          </a:xfrm>
          <a:prstGeom prst="rect">
            <a:avLst/>
          </a:prstGeom>
          <a:noFill/>
        </p:spPr>
      </p:pic>
    </p:spTree>
    <p:extLst>
      <p:ext uri="{BB962C8B-B14F-4D97-AF65-F5344CB8AC3E}">
        <p14:creationId xmlns="" xmlns:p14="http://schemas.microsoft.com/office/powerpoint/2010/main" val="308275562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064CB3-93D1-F7BA-10C6-188D4DA2E44C}"/>
              </a:ext>
            </a:extLst>
          </p:cNvPr>
          <p:cNvSpPr>
            <a:spLocks noGrp="1"/>
          </p:cNvSpPr>
          <p:nvPr>
            <p:ph idx="1"/>
          </p:nvPr>
        </p:nvSpPr>
        <p:spPr/>
        <p:txBody>
          <a:bodyPr>
            <a:normAutofit/>
          </a:bodyPr>
          <a:lstStyle/>
          <a:p>
            <a:pPr>
              <a:buFont typeface="Wingdings" panose="05000000000000000000" pitchFamily="2" charset="2"/>
              <a:buChar char="v"/>
            </a:pPr>
            <a:r>
              <a:rPr lang="en-US" sz="4000" dirty="0"/>
              <a:t> IMPLEMENTATION</a:t>
            </a:r>
            <a:endParaRPr lang="en-IN" sz="4000" dirty="0"/>
          </a:p>
        </p:txBody>
      </p:sp>
      <p:pic>
        <p:nvPicPr>
          <p:cNvPr id="9" name="Graphic 8" descr="Group brainstorm">
            <a:extLst>
              <a:ext uri="{FF2B5EF4-FFF2-40B4-BE49-F238E27FC236}">
                <a16:creationId xmlns="" xmlns:a16="http://schemas.microsoft.com/office/drawing/2014/main" id="{D09D3668-06AC-7876-349B-752020D4A9FE}"/>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443317" y="2756646"/>
            <a:ext cx="1506071" cy="1506071"/>
          </a:xfrm>
          <a:prstGeom prst="rect">
            <a:avLst/>
          </a:prstGeom>
        </p:spPr>
      </p:pic>
    </p:spTree>
    <p:extLst>
      <p:ext uri="{BB962C8B-B14F-4D97-AF65-F5344CB8AC3E}">
        <p14:creationId xmlns="" xmlns:p14="http://schemas.microsoft.com/office/powerpoint/2010/main" val="322784199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1097266"/>
            <a:ext cx="11029616" cy="1743612"/>
          </a:xfrm>
        </p:spPr>
        <p:txBody>
          <a:bodyPr>
            <a:normAutofit fontScale="90000"/>
          </a:bodyPr>
          <a:lstStyle/>
          <a:p>
            <a:pPr algn="ctr"/>
            <a:r>
              <a:rPr lang="en-US" sz="2400" b="1" u="sng" dirty="0">
                <a:solidFill>
                  <a:schemeClr val="tx1"/>
                </a:solidFill>
                <a:latin typeface="Times New Roman" panose="02020603050405020304" pitchFamily="18" charset="0"/>
                <a:cs typeface="Times New Roman" panose="02020603050405020304" pitchFamily="18" charset="0"/>
              </a:rPr>
              <a:t>kadi sarva Vishwavidyalaya</a:t>
            </a: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r>
              <a:rPr lang="en-US" sz="2400" b="1" u="sng" dirty="0">
                <a:solidFill>
                  <a:schemeClr val="tx1"/>
                </a:solidFill>
                <a:latin typeface="Times New Roman" panose="02020603050405020304" pitchFamily="18" charset="0"/>
                <a:cs typeface="Times New Roman" panose="02020603050405020304" pitchFamily="18" charset="0"/>
              </a:rPr>
              <a:t>ldrp institute of technology and research</a:t>
            </a:r>
            <a:br>
              <a:rPr lang="en-US" sz="2400" b="1" u="sng" dirty="0">
                <a:solidFill>
                  <a:schemeClr val="tx1"/>
                </a:solidFill>
                <a:latin typeface="Times New Roman" panose="02020603050405020304" pitchFamily="18" charset="0"/>
                <a:cs typeface="Times New Roman" panose="02020603050405020304" pitchFamily="18" charset="0"/>
              </a:rPr>
            </a:br>
            <a:r>
              <a:rPr lang="en-US" sz="2400" b="1" u="sng" dirty="0">
                <a:solidFill>
                  <a:schemeClr val="tx1"/>
                </a:solidFill>
                <a:latin typeface="Times New Roman" panose="02020603050405020304" pitchFamily="18" charset="0"/>
                <a:cs typeface="Times New Roman" panose="02020603050405020304" pitchFamily="18" charset="0"/>
              </a:rPr>
              <a:t>gandhinagar</a:t>
            </a:r>
            <a:r>
              <a:rPr lang="en-US" sz="2400" u="sng" dirty="0">
                <a:solidFill>
                  <a:schemeClr val="tx1"/>
                </a:solidFill>
              </a:rPr>
              <a:t/>
            </a:r>
            <a:br>
              <a:rPr lang="en-US" sz="2400" u="sng" dirty="0">
                <a:solidFill>
                  <a:schemeClr val="tx1"/>
                </a:solidFill>
              </a:rPr>
            </a:br>
            <a:endParaRPr lang="en-IN" sz="2400" u="sng" dirty="0">
              <a:solidFill>
                <a:schemeClr val="tx1"/>
              </a:solidFill>
            </a:endParaRPr>
          </a:p>
        </p:txBody>
      </p:sp>
      <p:pic>
        <p:nvPicPr>
          <p:cNvPr id="4" name="Picture 1" descr="KSV logo.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529284" y="2625710"/>
            <a:ext cx="1518715" cy="1559761"/>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2" descr="LDRP.png"/>
          <p:cNvPicPr>
            <a:picLocks noChangeAspect="1" noChangeArrowheads="1"/>
          </p:cNvPicPr>
          <p:nvPr/>
        </p:nvPicPr>
        <p:blipFill>
          <a:blip r:embed="rId3">
            <a:extLst>
              <a:ext uri="{28A0092B-C50C-407E-A947-70E740481C1C}">
                <a14:useLocalDpi xmlns="" xmlns:a14="http://schemas.microsoft.com/office/drawing/2010/main" val="0"/>
              </a:ext>
            </a:extLst>
          </a:blip>
          <a:srcRect b="17989"/>
          <a:stretch>
            <a:fillRect/>
          </a:stretch>
        </p:blipFill>
        <p:spPr bwMode="auto">
          <a:xfrm>
            <a:off x="9233964" y="2625710"/>
            <a:ext cx="1428750" cy="147637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3047999" y="3405591"/>
            <a:ext cx="6096000" cy="2308324"/>
          </a:xfrm>
          <a:prstGeom prst="rect">
            <a:avLst/>
          </a:prstGeom>
          <a:noFill/>
        </p:spPr>
        <p:txBody>
          <a:bodyPr wrap="square">
            <a:spAutoFit/>
          </a:bodyPr>
          <a:lstStyle/>
          <a:p>
            <a:pPr algn="ctr"/>
            <a:r>
              <a:rPr lang="en-US" b="1" dirty="0"/>
              <a:t>GUIDED BY:-</a:t>
            </a:r>
          </a:p>
          <a:p>
            <a:pPr algn="ctr"/>
            <a:r>
              <a:rPr lang="en-US" b="1" dirty="0"/>
              <a:t>Prof. Dr. Hitesh Patel</a:t>
            </a:r>
          </a:p>
          <a:p>
            <a:pPr algn="ctr"/>
            <a:endParaRPr lang="en-US" b="1" dirty="0"/>
          </a:p>
          <a:p>
            <a:pPr algn="ctr"/>
            <a:endParaRPr lang="en-US" b="1" dirty="0"/>
          </a:p>
          <a:p>
            <a:pPr algn="ctr"/>
            <a:r>
              <a:rPr lang="en-US" sz="2400" b="1" dirty="0">
                <a:latin typeface="Times New Roman" panose="02020603050405020304" pitchFamily="18" charset="0"/>
                <a:cs typeface="Times New Roman" panose="02020603050405020304" pitchFamily="18" charset="0"/>
              </a:rPr>
              <a:t>DEPARTMENT OF COMPUTER ENGINEERING AND INFORMATION TECHNOLOGY</a:t>
            </a:r>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26).png"/>
          <p:cNvPicPr>
            <a:picLocks noChangeAspect="1"/>
          </p:cNvPicPr>
          <p:nvPr/>
        </p:nvPicPr>
        <p:blipFill>
          <a:blip r:embed="rId2"/>
          <a:srcRect t="9135" r="1604" b="4654"/>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l="3148" t="9095" b="6017"/>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t="9142" r="1086" b="3918"/>
          <a:stretch>
            <a:fillRect/>
          </a:stretch>
        </p:blipFill>
        <p:spPr bwMode="auto">
          <a:xfrm>
            <a:off x="0" y="1"/>
            <a:ext cx="12192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t="8955" r="1191" b="3918"/>
          <a:stretch>
            <a:fillRect/>
          </a:stretch>
        </p:blipFill>
        <p:spPr bwMode="auto">
          <a:xfrm>
            <a:off x="1" y="0"/>
            <a:ext cx="12192000" cy="70285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30).png"/>
          <p:cNvPicPr>
            <a:picLocks noChangeAspect="1"/>
          </p:cNvPicPr>
          <p:nvPr/>
        </p:nvPicPr>
        <p:blipFill>
          <a:blip r:embed="rId2"/>
          <a:srcRect t="9034" r="1716" b="4256"/>
          <a:stretch>
            <a:fillRect/>
          </a:stretch>
        </p:blipFill>
        <p:spPr>
          <a:xfrm>
            <a:off x="218364" y="313899"/>
            <a:ext cx="11764370" cy="635985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466438"/>
            <a:ext cx="11029616" cy="988332"/>
          </a:xfrm>
        </p:spPr>
        <p:txBody>
          <a:bodyPr>
            <a:noAutofit/>
          </a:bodyPr>
          <a:lstStyle/>
          <a:p>
            <a:pPr algn="ctr"/>
            <a:r>
              <a:rPr lang="en-US" sz="3200" b="1" dirty="0"/>
              <a:t>Conclusion</a:t>
            </a:r>
          </a:p>
        </p:txBody>
      </p:sp>
      <p:sp>
        <p:nvSpPr>
          <p:cNvPr id="2" name="Content Placeholder 1"/>
          <p:cNvSpPr>
            <a:spLocks noGrp="1"/>
          </p:cNvSpPr>
          <p:nvPr>
            <p:ph idx="4294967295"/>
          </p:nvPr>
        </p:nvSpPr>
        <p:spPr>
          <a:xfrm>
            <a:off x="581192" y="3823447"/>
            <a:ext cx="11029950" cy="2456330"/>
          </a:xfrm>
        </p:spPr>
        <p:txBody>
          <a:bodyPr>
            <a:noAutofit/>
          </a:bodyPr>
          <a:lstStyle/>
          <a:p>
            <a:pPr marL="285750" indent="-285750">
              <a:buFont typeface="Arial" panose="020B0604020202020204" pitchFamily="34" charset="0"/>
              <a:buChar char="•"/>
            </a:pPr>
            <a:r>
              <a:rPr lang="en-US" sz="2000" dirty="0"/>
              <a:t>Thus, our application tries to comfort its users with easily understandable as well as essential functionalities. </a:t>
            </a:r>
          </a:p>
          <a:p>
            <a:pPr marL="285750" indent="-285750">
              <a:buFont typeface="Arial" panose="020B0604020202020204" pitchFamily="34" charset="0"/>
              <a:buChar char="•"/>
            </a:pPr>
            <a:r>
              <a:rPr lang="en-US" sz="2000" dirty="0"/>
              <a:t>Our application is implemented to manage the affairs of a society by requiring the committee member to enter and save minimal amount of information. </a:t>
            </a:r>
          </a:p>
          <a:p>
            <a:pPr marL="285750" indent="-285750">
              <a:buFont typeface="Arial" panose="020B0604020202020204" pitchFamily="34" charset="0"/>
              <a:buChar char="•"/>
            </a:pPr>
            <a:r>
              <a:rPr lang="en-US" sz="2000" dirty="0"/>
              <a:t>Thus, this application provides a virtual tour of the society.</a:t>
            </a:r>
          </a:p>
          <a:p>
            <a:pPr marL="285750" indent="-285750">
              <a:buFont typeface="Arial" panose="020B0604020202020204" pitchFamily="34" charset="0"/>
              <a:buChar char="•"/>
            </a:pPr>
            <a:r>
              <a:rPr lang="en-US" sz="2000" dirty="0"/>
              <a:t>It is capable of simplifying everyday living for your housing society. </a:t>
            </a:r>
          </a:p>
          <a:p>
            <a:pPr marL="285750" indent="-285750">
              <a:buFont typeface="Arial" panose="020B0604020202020204" pitchFamily="34" charset="0"/>
              <a:buChar char="•"/>
            </a:pPr>
            <a:r>
              <a:rPr lang="en-US" sz="2000" dirty="0"/>
              <a:t>Manage accounts, due payments, resolve complaints and keep the community up-to-date with all that’s going on in the society-to a single click.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endParaRPr lang="en-US" sz="2000" dirty="0"/>
          </a:p>
          <a:p>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you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33151" y="2586792"/>
            <a:ext cx="6725697" cy="180870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18354" y="569218"/>
            <a:ext cx="5955291" cy="646331"/>
          </a:xfrm>
          <a:prstGeom prst="rect">
            <a:avLst/>
          </a:prstGeom>
          <a:noFill/>
        </p:spPr>
        <p:txBody>
          <a:bodyPr wrap="square" rtlCol="0">
            <a:spAutoFit/>
          </a:bodyPr>
          <a:lstStyle/>
          <a:p>
            <a:pPr algn="ctr"/>
            <a:r>
              <a:rPr lang="en-US" sz="3600" b="1" dirty="0">
                <a:solidFill>
                  <a:schemeClr val="tx2"/>
                </a:solidFill>
              </a:rPr>
              <a:t>MEET</a:t>
            </a:r>
            <a:r>
              <a:rPr lang="en-US" sz="3600" b="1" dirty="0"/>
              <a:t> </a:t>
            </a:r>
            <a:r>
              <a:rPr lang="en-US" sz="3600" b="1" dirty="0">
                <a:solidFill>
                  <a:schemeClr val="tx2"/>
                </a:solidFill>
              </a:rPr>
              <a:t>OUR TEAM</a:t>
            </a:r>
            <a:endParaRPr lang="en-IN" sz="3600" b="1" dirty="0">
              <a:solidFill>
                <a:schemeClr val="tx2"/>
              </a:solidFill>
            </a:endParaRPr>
          </a:p>
        </p:txBody>
      </p:sp>
      <p:sp>
        <p:nvSpPr>
          <p:cNvPr id="7" name="TextBox 6"/>
          <p:cNvSpPr txBox="1"/>
          <p:nvPr/>
        </p:nvSpPr>
        <p:spPr>
          <a:xfrm flipH="1">
            <a:off x="2733962" y="1797341"/>
            <a:ext cx="2592474" cy="830997"/>
          </a:xfrm>
          <a:prstGeom prst="rect">
            <a:avLst/>
          </a:prstGeom>
          <a:noFill/>
        </p:spPr>
        <p:txBody>
          <a:bodyPr wrap="square" rtlCol="0">
            <a:spAutoFit/>
          </a:bodyPr>
          <a:lstStyle/>
          <a:p>
            <a:pPr algn="ctr"/>
            <a:r>
              <a:rPr lang="en-US" sz="2400" dirty="0">
                <a:solidFill>
                  <a:schemeClr val="tx2"/>
                </a:solidFill>
              </a:rPr>
              <a:t>Vishwa Patel</a:t>
            </a:r>
          </a:p>
          <a:p>
            <a:pPr algn="ctr"/>
            <a:r>
              <a:rPr lang="en-US" sz="2400" dirty="0">
                <a:solidFill>
                  <a:schemeClr val="tx2"/>
                </a:solidFill>
              </a:rPr>
              <a:t>19BECE30207</a:t>
            </a:r>
            <a:endParaRPr lang="en-IN" sz="2400" dirty="0">
              <a:solidFill>
                <a:schemeClr val="tx2"/>
              </a:solidFill>
            </a:endParaRPr>
          </a:p>
        </p:txBody>
      </p:sp>
      <p:sp>
        <p:nvSpPr>
          <p:cNvPr id="8" name="TextBox 7"/>
          <p:cNvSpPr txBox="1"/>
          <p:nvPr/>
        </p:nvSpPr>
        <p:spPr>
          <a:xfrm>
            <a:off x="2702987" y="4785078"/>
            <a:ext cx="2623449" cy="1107996"/>
          </a:xfrm>
          <a:prstGeom prst="rect">
            <a:avLst/>
          </a:prstGeom>
          <a:noFill/>
        </p:spPr>
        <p:txBody>
          <a:bodyPr wrap="square" rtlCol="0">
            <a:spAutoFit/>
          </a:bodyPr>
          <a:lstStyle/>
          <a:p>
            <a:pPr algn="ctr"/>
            <a:r>
              <a:rPr lang="en-US" sz="2400" dirty="0">
                <a:solidFill>
                  <a:schemeClr val="tx2"/>
                </a:solidFill>
              </a:rPr>
              <a:t>Nency Patel</a:t>
            </a:r>
          </a:p>
          <a:p>
            <a:pPr algn="ctr"/>
            <a:r>
              <a:rPr lang="en-US" sz="2400" dirty="0">
                <a:solidFill>
                  <a:schemeClr val="tx2"/>
                </a:solidFill>
              </a:rPr>
              <a:t>19BECE30126</a:t>
            </a:r>
            <a:endParaRPr lang="en-IN" sz="2400" dirty="0">
              <a:solidFill>
                <a:schemeClr val="tx2"/>
              </a:solidFill>
            </a:endParaRPr>
          </a:p>
          <a:p>
            <a:endParaRPr lang="en-IN" dirty="0"/>
          </a:p>
        </p:txBody>
      </p:sp>
      <p:sp>
        <p:nvSpPr>
          <p:cNvPr id="9" name="TextBox 8"/>
          <p:cNvSpPr txBox="1"/>
          <p:nvPr/>
        </p:nvSpPr>
        <p:spPr>
          <a:xfrm>
            <a:off x="8704728" y="1658841"/>
            <a:ext cx="2401557" cy="1107996"/>
          </a:xfrm>
          <a:prstGeom prst="rect">
            <a:avLst/>
          </a:prstGeom>
          <a:noFill/>
        </p:spPr>
        <p:txBody>
          <a:bodyPr wrap="square" rtlCol="0">
            <a:spAutoFit/>
          </a:bodyPr>
          <a:lstStyle/>
          <a:p>
            <a:pPr algn="ctr"/>
            <a:r>
              <a:rPr lang="en-US" sz="2400" dirty="0" err="1">
                <a:solidFill>
                  <a:schemeClr val="tx2"/>
                </a:solidFill>
              </a:rPr>
              <a:t>Hetvi</a:t>
            </a:r>
            <a:r>
              <a:rPr lang="en-US" sz="2400" dirty="0">
                <a:solidFill>
                  <a:schemeClr val="tx2"/>
                </a:solidFill>
              </a:rPr>
              <a:t> Shah</a:t>
            </a:r>
          </a:p>
          <a:p>
            <a:pPr algn="ctr"/>
            <a:r>
              <a:rPr lang="en-US" sz="2400" dirty="0">
                <a:solidFill>
                  <a:schemeClr val="tx2"/>
                </a:solidFill>
              </a:rPr>
              <a:t>19BECE30069</a:t>
            </a:r>
            <a:endParaRPr lang="en-IN" sz="2400" dirty="0">
              <a:solidFill>
                <a:schemeClr val="tx2"/>
              </a:solidFill>
            </a:endParaRPr>
          </a:p>
          <a:p>
            <a:endParaRPr lang="en-IN" dirty="0"/>
          </a:p>
        </p:txBody>
      </p:sp>
      <p:sp>
        <p:nvSpPr>
          <p:cNvPr id="10" name="TextBox 9"/>
          <p:cNvSpPr txBox="1"/>
          <p:nvPr/>
        </p:nvSpPr>
        <p:spPr>
          <a:xfrm>
            <a:off x="8704728" y="4643456"/>
            <a:ext cx="2505525" cy="1107996"/>
          </a:xfrm>
          <a:prstGeom prst="rect">
            <a:avLst/>
          </a:prstGeom>
          <a:noFill/>
        </p:spPr>
        <p:txBody>
          <a:bodyPr wrap="square" rtlCol="0">
            <a:spAutoFit/>
          </a:bodyPr>
          <a:lstStyle/>
          <a:p>
            <a:pPr algn="ctr"/>
            <a:r>
              <a:rPr lang="en-US" sz="2400" dirty="0" err="1">
                <a:solidFill>
                  <a:schemeClr val="tx2"/>
                </a:solidFill>
              </a:rPr>
              <a:t>Mitali</a:t>
            </a:r>
            <a:r>
              <a:rPr lang="en-US" sz="2400" dirty="0">
                <a:solidFill>
                  <a:schemeClr val="tx2"/>
                </a:solidFill>
              </a:rPr>
              <a:t> Shah</a:t>
            </a:r>
          </a:p>
          <a:p>
            <a:pPr algn="ctr"/>
            <a:r>
              <a:rPr lang="en-US" sz="2400" dirty="0">
                <a:solidFill>
                  <a:schemeClr val="tx2"/>
                </a:solidFill>
              </a:rPr>
              <a:t>19BECE30116</a:t>
            </a:r>
            <a:endParaRPr lang="en-IN" sz="2400" dirty="0">
              <a:solidFill>
                <a:schemeClr val="tx2"/>
              </a:solidFill>
            </a:endParaRPr>
          </a:p>
          <a:p>
            <a:endParaRPr lang="en-IN" dirty="0"/>
          </a:p>
        </p:txBody>
      </p:sp>
      <p:pic>
        <p:nvPicPr>
          <p:cNvPr id="11" name="Google Shape;1216;p24">
            <a:extLst>
              <a:ext uri="{FF2B5EF4-FFF2-40B4-BE49-F238E27FC236}">
                <a16:creationId xmlns="" xmlns:a16="http://schemas.microsoft.com/office/drawing/2014/main" id="{BE76C1EC-72CE-7E97-3E4E-8236F5D1351F}"/>
              </a:ext>
            </a:extLst>
          </p:cNvPr>
          <p:cNvPicPr preferRelativeResize="0"/>
          <p:nvPr/>
        </p:nvPicPr>
        <p:blipFill rotWithShape="1">
          <a:blip r:embed="rId2">
            <a:alphaModFix/>
          </a:blip>
          <a:srcRect l="1755" t="1755"/>
          <a:stretch/>
        </p:blipFill>
        <p:spPr>
          <a:xfrm>
            <a:off x="781192" y="1350245"/>
            <a:ext cx="1827537" cy="1760507"/>
          </a:xfrm>
          <a:prstGeom prst="ellipse">
            <a:avLst/>
          </a:prstGeom>
          <a:noFill/>
          <a:ln>
            <a:noFill/>
          </a:ln>
        </p:spPr>
      </p:pic>
      <p:pic>
        <p:nvPicPr>
          <p:cNvPr id="13" name="Google Shape;1214;p24">
            <a:extLst>
              <a:ext uri="{FF2B5EF4-FFF2-40B4-BE49-F238E27FC236}">
                <a16:creationId xmlns="" xmlns:a16="http://schemas.microsoft.com/office/drawing/2014/main" id="{7B340FBC-0611-006B-1AB4-7D8D37279CB9}"/>
              </a:ext>
            </a:extLst>
          </p:cNvPr>
          <p:cNvPicPr preferRelativeResize="0"/>
          <p:nvPr/>
        </p:nvPicPr>
        <p:blipFill rotWithShape="1">
          <a:blip r:embed="rId3">
            <a:alphaModFix/>
          </a:blip>
          <a:srcRect/>
          <a:stretch/>
        </p:blipFill>
        <p:spPr>
          <a:xfrm>
            <a:off x="780506" y="4318307"/>
            <a:ext cx="1827537" cy="1758295"/>
          </a:xfrm>
          <a:prstGeom prst="ellipse">
            <a:avLst/>
          </a:prstGeom>
          <a:noFill/>
          <a:ln>
            <a:noFill/>
          </a:ln>
        </p:spPr>
      </p:pic>
      <p:pic>
        <p:nvPicPr>
          <p:cNvPr id="14" name="Google Shape;1217;p24">
            <a:extLst>
              <a:ext uri="{FF2B5EF4-FFF2-40B4-BE49-F238E27FC236}">
                <a16:creationId xmlns="" xmlns:a16="http://schemas.microsoft.com/office/drawing/2014/main" id="{85E666CA-DAF1-E4DC-3BE7-EAD770B40C97}"/>
              </a:ext>
            </a:extLst>
          </p:cNvPr>
          <p:cNvPicPr preferRelativeResize="0"/>
          <p:nvPr/>
        </p:nvPicPr>
        <p:blipFill>
          <a:blip r:embed="rId4"/>
          <a:srcRect/>
          <a:stretch/>
        </p:blipFill>
        <p:spPr>
          <a:xfrm>
            <a:off x="6490447" y="1350245"/>
            <a:ext cx="1719739" cy="1725190"/>
          </a:xfrm>
          <a:prstGeom prst="ellipse">
            <a:avLst/>
          </a:prstGeom>
          <a:noFill/>
          <a:ln>
            <a:noFill/>
          </a:ln>
        </p:spPr>
      </p:pic>
      <p:pic>
        <p:nvPicPr>
          <p:cNvPr id="15" name="Google Shape;1225;p24">
            <a:extLst>
              <a:ext uri="{FF2B5EF4-FFF2-40B4-BE49-F238E27FC236}">
                <a16:creationId xmlns="" xmlns:a16="http://schemas.microsoft.com/office/drawing/2014/main" id="{3F7FCFC0-BE37-7397-7C44-BAE1F73EABD6}"/>
              </a:ext>
            </a:extLst>
          </p:cNvPr>
          <p:cNvPicPr preferRelativeResize="0"/>
          <p:nvPr/>
        </p:nvPicPr>
        <p:blipFill>
          <a:blip r:embed="rId5"/>
          <a:srcRect/>
          <a:stretch/>
        </p:blipFill>
        <p:spPr>
          <a:xfrm>
            <a:off x="6490447" y="4318307"/>
            <a:ext cx="1719739" cy="1758295"/>
          </a:xfrm>
          <a:prstGeom prst="rect">
            <a:avLst/>
          </a:prstGeom>
          <a:noFill/>
          <a:ln>
            <a:noFill/>
          </a:ln>
        </p:spPr>
      </p:pic>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91010"/>
            <a:ext cx="11029616" cy="585106"/>
          </a:xfrm>
        </p:spPr>
        <p:txBody>
          <a:bodyPr>
            <a:noAutofit/>
          </a:bodyPr>
          <a:lstStyle/>
          <a:p>
            <a:pPr algn="ctr"/>
            <a:r>
              <a:rPr lang="en-US" sz="4000" b="1" dirty="0"/>
              <a:t>Outline</a:t>
            </a:r>
            <a:endParaRPr lang="en-IN" sz="4000" b="1" dirty="0"/>
          </a:p>
        </p:txBody>
      </p:sp>
      <p:sp>
        <p:nvSpPr>
          <p:cNvPr id="5" name="Content Placeholder 4">
            <a:extLst>
              <a:ext uri="{FF2B5EF4-FFF2-40B4-BE49-F238E27FC236}">
                <a16:creationId xmlns="" xmlns:a16="http://schemas.microsoft.com/office/drawing/2014/main" id="{270EDBB8-20F9-9037-F701-4AA0D70AD248}"/>
              </a:ext>
            </a:extLst>
          </p:cNvPr>
          <p:cNvSpPr>
            <a:spLocks noGrp="1"/>
          </p:cNvSpPr>
          <p:nvPr>
            <p:ph idx="1"/>
          </p:nvPr>
        </p:nvSpPr>
        <p:spPr/>
        <p:txBody>
          <a:bodyPr>
            <a:normAutofit fontScale="92500" lnSpcReduction="10000"/>
          </a:bodyPr>
          <a:lstStyle/>
          <a:p>
            <a:pPr algn="l">
              <a:buFont typeface="Wingdings" panose="05000000000000000000" pitchFamily="2" charset="2"/>
              <a:buChar char="v"/>
            </a:pPr>
            <a:r>
              <a:rPr lang="en-US" sz="2400" dirty="0">
                <a:solidFill>
                  <a:schemeClr val="tx2"/>
                </a:solidFill>
              </a:rPr>
              <a:t>Abstract</a:t>
            </a:r>
          </a:p>
          <a:p>
            <a:pPr algn="l">
              <a:buFont typeface="Wingdings" panose="05000000000000000000" pitchFamily="2" charset="2"/>
              <a:buChar char="v"/>
            </a:pPr>
            <a:r>
              <a:rPr lang="en-US" sz="2400" dirty="0">
                <a:solidFill>
                  <a:schemeClr val="tx2"/>
                </a:solidFill>
              </a:rPr>
              <a:t>Problem statement</a:t>
            </a:r>
          </a:p>
          <a:p>
            <a:pPr algn="l">
              <a:buFont typeface="Wingdings" panose="05000000000000000000" pitchFamily="2" charset="2"/>
              <a:buChar char="v"/>
            </a:pPr>
            <a:r>
              <a:rPr lang="en-US" sz="2400" dirty="0">
                <a:solidFill>
                  <a:schemeClr val="tx2"/>
                </a:solidFill>
              </a:rPr>
              <a:t>Objective</a:t>
            </a:r>
          </a:p>
          <a:p>
            <a:pPr algn="l">
              <a:buFont typeface="Wingdings" panose="05000000000000000000" pitchFamily="2" charset="2"/>
              <a:buChar char="v"/>
            </a:pPr>
            <a:r>
              <a:rPr lang="en-US" sz="2400" dirty="0">
                <a:solidFill>
                  <a:schemeClr val="tx2"/>
                </a:solidFill>
              </a:rPr>
              <a:t>Scope</a:t>
            </a:r>
          </a:p>
          <a:p>
            <a:pPr algn="l">
              <a:buFont typeface="Wingdings" panose="05000000000000000000" pitchFamily="2" charset="2"/>
              <a:buChar char="v"/>
            </a:pPr>
            <a:r>
              <a:rPr lang="en-US" sz="2400" dirty="0">
                <a:solidFill>
                  <a:schemeClr val="tx2"/>
                </a:solidFill>
              </a:rPr>
              <a:t>Possible outcomes</a:t>
            </a:r>
          </a:p>
          <a:p>
            <a:pPr algn="l">
              <a:buFont typeface="Wingdings" panose="05000000000000000000" pitchFamily="2" charset="2"/>
              <a:buChar char="v"/>
            </a:pPr>
            <a:r>
              <a:rPr lang="en-US" sz="2400" dirty="0">
                <a:solidFill>
                  <a:schemeClr val="tx2"/>
                </a:solidFill>
              </a:rPr>
              <a:t>Diagrams</a:t>
            </a:r>
          </a:p>
          <a:p>
            <a:pPr algn="l">
              <a:buFont typeface="Wingdings" panose="05000000000000000000" pitchFamily="2" charset="2"/>
              <a:buChar char="v"/>
            </a:pPr>
            <a:r>
              <a:rPr lang="en-US" sz="2400" dirty="0">
                <a:solidFill>
                  <a:schemeClr val="tx2"/>
                </a:solidFill>
              </a:rPr>
              <a:t>Implementation</a:t>
            </a:r>
          </a:p>
          <a:p>
            <a:pPr algn="l">
              <a:buFont typeface="Wingdings" panose="05000000000000000000" pitchFamily="2" charset="2"/>
              <a:buChar char="v"/>
            </a:pPr>
            <a:r>
              <a:rPr lang="en-US" sz="2400" dirty="0">
                <a:solidFill>
                  <a:schemeClr val="tx2"/>
                </a:solidFill>
              </a:rPr>
              <a:t>conclusion</a:t>
            </a:r>
          </a:p>
          <a:p>
            <a:endParaRPr lang="en-IN" sz="2400"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64515"/>
            <a:ext cx="11029616" cy="706919"/>
          </a:xfrm>
        </p:spPr>
        <p:txBody>
          <a:bodyPr>
            <a:normAutofit/>
          </a:bodyPr>
          <a:lstStyle/>
          <a:p>
            <a:pPr algn="ctr"/>
            <a:r>
              <a:rPr lang="en-US" sz="3200" b="1" dirty="0"/>
              <a:t>ABSTRACT</a:t>
            </a:r>
            <a:endParaRPr lang="en-IN" sz="3200" b="1" dirty="0"/>
          </a:p>
        </p:txBody>
      </p:sp>
      <p:sp>
        <p:nvSpPr>
          <p:cNvPr id="3" name="Content Placeholder 2"/>
          <p:cNvSpPr>
            <a:spLocks noGrp="1"/>
          </p:cNvSpPr>
          <p:nvPr>
            <p:ph idx="1"/>
          </p:nvPr>
        </p:nvSpPr>
        <p:spPr>
          <a:xfrm>
            <a:off x="412516" y="1969311"/>
            <a:ext cx="11029615" cy="3595241"/>
          </a:xfrm>
        </p:spPr>
        <p:txBody>
          <a:bodyPr>
            <a:noAutofit/>
          </a:bodyPr>
          <a:lstStyle/>
          <a:p>
            <a:r>
              <a:rPr lang="en-US" sz="2400" dirty="0"/>
              <a:t>The basic concept of this system, we create an android application ( web view ) to manage society with house and owner detail. </a:t>
            </a:r>
          </a:p>
          <a:p>
            <a:r>
              <a:rPr lang="en-US" sz="2400" dirty="0"/>
              <a:t>We provide platform to register society to our system, and there are many houses according to each society. </a:t>
            </a:r>
          </a:p>
          <a:p>
            <a:r>
              <a:rPr lang="en-US" sz="2400" dirty="0"/>
              <a:t>After becoming a member they can login to their account and have access to Noticeboard, Function, Helpdesk, Profile, etc. Make society well organized and socially engaged.</a:t>
            </a:r>
          </a:p>
          <a:p>
            <a:endParaRPr lang="en-IN" sz="2400"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6A2738-8629-0BF0-15D2-21F749A3ECCF}"/>
              </a:ext>
            </a:extLst>
          </p:cNvPr>
          <p:cNvSpPr>
            <a:spLocks noGrp="1"/>
          </p:cNvSpPr>
          <p:nvPr>
            <p:ph type="title"/>
          </p:nvPr>
        </p:nvSpPr>
        <p:spPr>
          <a:xfrm>
            <a:off x="482579" y="950259"/>
            <a:ext cx="10895145" cy="564099"/>
          </a:xfrm>
        </p:spPr>
        <p:txBody>
          <a:bodyPr>
            <a:normAutofit fontScale="90000"/>
          </a:bodyPr>
          <a:lstStyle/>
          <a:p>
            <a:pPr algn="ctr"/>
            <a:r>
              <a:rPr lang="en-IN" sz="3200" b="1" spc="-1" dirty="0">
                <a:solidFill>
                  <a:schemeClr val="tx2"/>
                </a:solidFill>
                <a:latin typeface="+mn-lt"/>
              </a:rPr>
              <a:t>PROBLEM</a:t>
            </a:r>
            <a:r>
              <a:rPr lang="en-IN" sz="3200" b="1" spc="-1" dirty="0">
                <a:solidFill>
                  <a:schemeClr val="tx2"/>
                </a:solidFill>
                <a:latin typeface="Arial"/>
              </a:rPr>
              <a:t> </a:t>
            </a:r>
            <a:r>
              <a:rPr lang="en-IN" sz="3200" b="1" spc="-1" dirty="0">
                <a:solidFill>
                  <a:schemeClr val="tx2"/>
                </a:solidFill>
                <a:latin typeface="+mn-lt"/>
              </a:rPr>
              <a:t>STATEMENT</a:t>
            </a:r>
            <a:endParaRPr lang="en-IN" sz="3200" dirty="0">
              <a:solidFill>
                <a:schemeClr val="tx2"/>
              </a:solidFill>
              <a:latin typeface="+mn-lt"/>
            </a:endParaRPr>
          </a:p>
        </p:txBody>
      </p:sp>
      <p:sp>
        <p:nvSpPr>
          <p:cNvPr id="3" name="Content Placeholder 2">
            <a:extLst>
              <a:ext uri="{FF2B5EF4-FFF2-40B4-BE49-F238E27FC236}">
                <a16:creationId xmlns="" xmlns:a16="http://schemas.microsoft.com/office/drawing/2014/main" id="{DBC5E76E-A12F-3D41-5FFE-9BA3147C93CD}"/>
              </a:ext>
            </a:extLst>
          </p:cNvPr>
          <p:cNvSpPr>
            <a:spLocks noGrp="1"/>
          </p:cNvSpPr>
          <p:nvPr>
            <p:ph idx="1"/>
          </p:nvPr>
        </p:nvSpPr>
        <p:spPr>
          <a:xfrm>
            <a:off x="482579" y="1810871"/>
            <a:ext cx="11216361" cy="5047129"/>
          </a:xfrm>
        </p:spPr>
        <p:txBody>
          <a:bodyPr>
            <a:normAutofit fontScale="92500" lnSpcReduction="20000"/>
          </a:bodyPr>
          <a:lstStyle/>
          <a:p>
            <a:pPr marL="342900" indent="-342900">
              <a:lnSpc>
                <a:spcPct val="120000"/>
              </a:lnSpc>
              <a:buFont typeface="Arial" panose="020B0604020202020204" pitchFamily="34" charset="0"/>
              <a:buChar char="•"/>
            </a:pPr>
            <a:r>
              <a:rPr lang="en-US" sz="2300" dirty="0">
                <a:cs typeface="Arial" panose="020B0604020202020204" pitchFamily="34" charset="0"/>
              </a:rPr>
              <a:t>The functions of a society are an inevitable part of our lives. </a:t>
            </a:r>
          </a:p>
          <a:p>
            <a:pPr marL="342900" indent="-342900">
              <a:lnSpc>
                <a:spcPct val="120000"/>
              </a:lnSpc>
              <a:buFont typeface="Arial" panose="020B0604020202020204" pitchFamily="34" charset="0"/>
              <a:buChar char="•"/>
            </a:pPr>
            <a:r>
              <a:rPr lang="en-US" sz="2300" dirty="0">
                <a:cs typeface="Arial" panose="020B0604020202020204" pitchFamily="34" charset="0"/>
              </a:rPr>
              <a:t>There are chores here which unknowingly take up a considerable amount of our lives. </a:t>
            </a:r>
          </a:p>
          <a:p>
            <a:pPr marL="342900" indent="-342900">
              <a:lnSpc>
                <a:spcPct val="120000"/>
              </a:lnSpc>
              <a:buFont typeface="Arial" panose="020B0604020202020204" pitchFamily="34" charset="0"/>
              <a:buChar char="•"/>
            </a:pPr>
            <a:r>
              <a:rPr lang="en-US" sz="2300" dirty="0">
                <a:cs typeface="Arial" panose="020B0604020202020204" pitchFamily="34" charset="0"/>
              </a:rPr>
              <a:t>Managing committee often gets tired of maintaining excel sheets containing members, contact information, etc. </a:t>
            </a:r>
          </a:p>
          <a:p>
            <a:pPr marL="342900" indent="-342900">
              <a:lnSpc>
                <a:spcPct val="120000"/>
              </a:lnSpc>
              <a:buFont typeface="Arial" panose="020B0604020202020204" pitchFamily="34" charset="0"/>
              <a:buChar char="•"/>
            </a:pPr>
            <a:r>
              <a:rPr lang="en-US" sz="2300" dirty="0">
                <a:cs typeface="Arial" panose="020B0604020202020204" pitchFamily="34" charset="0"/>
              </a:rPr>
              <a:t>Worse is the case where technology remains unused. </a:t>
            </a:r>
          </a:p>
          <a:p>
            <a:pPr marL="342900" indent="-342900">
              <a:lnSpc>
                <a:spcPct val="120000"/>
              </a:lnSpc>
              <a:buFont typeface="Arial" panose="020B0604020202020204" pitchFamily="34" charset="0"/>
              <a:buChar char="•"/>
            </a:pPr>
            <a:r>
              <a:rPr lang="en-US" sz="2300" dirty="0">
                <a:cs typeface="Arial" panose="020B0604020202020204" pitchFamily="34" charset="0"/>
              </a:rPr>
              <a:t>Also, residents get restless that issues are not getting resolved despite remainders and no one knows the status of the complaint raised. Such issues and many more are common in most societies. </a:t>
            </a:r>
          </a:p>
          <a:p>
            <a:pPr marL="342900" indent="-342900">
              <a:lnSpc>
                <a:spcPct val="120000"/>
              </a:lnSpc>
              <a:buFont typeface="Arial" panose="020B0604020202020204" pitchFamily="34" charset="0"/>
              <a:buChar char="•"/>
            </a:pPr>
            <a:r>
              <a:rPr lang="en-US" sz="2300" dirty="0">
                <a:cs typeface="Arial" panose="020B0604020202020204" pitchFamily="34" charset="0"/>
              </a:rPr>
              <a:t>With no appropriate tools, managing a residential complex takes too much of time, effort and money with a lot of inefficiency. </a:t>
            </a:r>
          </a:p>
          <a:p>
            <a:pPr marL="342900" indent="-342900">
              <a:lnSpc>
                <a:spcPct val="120000"/>
              </a:lnSpc>
              <a:buFont typeface="Arial" panose="020B0604020202020204" pitchFamily="34" charset="0"/>
              <a:buChar char="•"/>
            </a:pPr>
            <a:r>
              <a:rPr lang="en-US" sz="2300" dirty="0">
                <a:cs typeface="Arial" panose="020B0604020202020204" pitchFamily="34" charset="0"/>
              </a:rPr>
              <a:t>Thus, changing the way of maintaining the society information will also prove to be beneficial, improve efficiency and save us time.</a:t>
            </a:r>
          </a:p>
          <a:p>
            <a:endParaRPr lang="en-US" sz="17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 xmlns:p14="http://schemas.microsoft.com/office/powerpoint/2010/main" val="268273393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773152" y="1703295"/>
            <a:ext cx="6442275" cy="3998258"/>
          </a:xfrm>
        </p:spPr>
        <p:txBody>
          <a:bodyPr>
            <a:normAutofit/>
          </a:bodyPr>
          <a:lstStyle/>
          <a:p>
            <a:pPr marL="0" indent="0">
              <a:buNone/>
            </a:pPr>
            <a:endParaRPr lang="en-US" dirty="0"/>
          </a:p>
          <a:p>
            <a:pPr>
              <a:buFont typeface="Wingdings" panose="05000000000000000000" pitchFamily="2" charset="2"/>
              <a:buChar char="q"/>
            </a:pPr>
            <a:r>
              <a:rPr lang="en-US" sz="2400" dirty="0"/>
              <a:t>The Main aim of this system is to provide an android application ( web view ) for society members that manages all the problems faced by a society that can be resolved by digitization. </a:t>
            </a:r>
          </a:p>
          <a:p>
            <a:pPr>
              <a:buFont typeface="Wingdings" panose="05000000000000000000" pitchFamily="2" charset="2"/>
              <a:buChar char="q"/>
            </a:pPr>
            <a:endParaRPr lang="en-US" dirty="0"/>
          </a:p>
          <a:p>
            <a:pPr marL="0" indent="0">
              <a:buNone/>
            </a:pPr>
            <a:endParaRPr lang="en-US" dirty="0"/>
          </a:p>
          <a:p>
            <a:endParaRPr lang="en-US" dirty="0"/>
          </a:p>
        </p:txBody>
      </p:sp>
      <p:sp>
        <p:nvSpPr>
          <p:cNvPr id="4" name="Title 3"/>
          <p:cNvSpPr>
            <a:spLocks noGrp="1"/>
          </p:cNvSpPr>
          <p:nvPr>
            <p:ph type="title"/>
          </p:nvPr>
        </p:nvSpPr>
        <p:spPr>
          <a:xfrm>
            <a:off x="767857" y="2442622"/>
            <a:ext cx="3031852" cy="1722419"/>
          </a:xfrm>
        </p:spPr>
        <p:txBody>
          <a:bodyPr>
            <a:normAutofit/>
          </a:bodyPr>
          <a:lstStyle/>
          <a:p>
            <a:pPr algn="ctr"/>
            <a:r>
              <a:rPr lang="en-US" b="1" dirty="0"/>
              <a:t>Objective</a:t>
            </a:r>
          </a:p>
        </p:txBody>
      </p:sp>
      <p:grpSp>
        <p:nvGrpSpPr>
          <p:cNvPr id="26" name="Group 40" descr="binoculars icon"/>
          <p:cNvGrpSpPr>
            <a:grpSpLocks noChangeAspect="1"/>
          </p:cNvGrpSpPr>
          <p:nvPr/>
        </p:nvGrpSpPr>
        <p:grpSpPr bwMode="auto">
          <a:xfrm>
            <a:off x="689386" y="3058293"/>
            <a:ext cx="530860" cy="491076"/>
            <a:chOff x="3438" y="454"/>
            <a:chExt cx="427" cy="395"/>
          </a:xfrm>
          <a:solidFill>
            <a:schemeClr val="accent1"/>
          </a:solidFill>
        </p:grpSpPr>
        <p:sp>
          <p:nvSpPr>
            <p:cNvPr id="27"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38" name="Freeform 42"/>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39"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0" name="Freeform 44"/>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1" name="Freeform 45"/>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2" name="Freeform 46"/>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3" name="Freeform 47"/>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4" name="Freeform 48"/>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5" name="Freeform 49"/>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gr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965156" y="1873624"/>
            <a:ext cx="5679695" cy="3998258"/>
          </a:xfrm>
        </p:spPr>
        <p:txBody>
          <a:bodyPr>
            <a:normAutofit/>
          </a:bodyPr>
          <a:lstStyle/>
          <a:p>
            <a:pPr marL="0" indent="0">
              <a:buNone/>
            </a:pPr>
            <a:endParaRPr lang="en-US" dirty="0"/>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The scope of this system is to make societies socially engaged and improve communications and help them to manage it in well-organized manner.</a:t>
            </a:r>
          </a:p>
          <a:p>
            <a:pPr>
              <a:buFont typeface="Wingdings" panose="05000000000000000000" pitchFamily="2" charset="2"/>
              <a:buChar char="q"/>
            </a:pPr>
            <a:endParaRPr lang="en-US" dirty="0"/>
          </a:p>
          <a:p>
            <a:pPr marL="0" indent="0">
              <a:buNone/>
            </a:pPr>
            <a:endParaRPr lang="en-US" dirty="0"/>
          </a:p>
          <a:p>
            <a:endParaRPr lang="en-US" dirty="0"/>
          </a:p>
        </p:txBody>
      </p:sp>
      <p:sp>
        <p:nvSpPr>
          <p:cNvPr id="4" name="Title 3"/>
          <p:cNvSpPr>
            <a:spLocks noGrp="1"/>
          </p:cNvSpPr>
          <p:nvPr>
            <p:ph type="title"/>
          </p:nvPr>
        </p:nvSpPr>
        <p:spPr>
          <a:xfrm>
            <a:off x="767857" y="2442622"/>
            <a:ext cx="3031852" cy="1722419"/>
          </a:xfrm>
        </p:spPr>
        <p:txBody>
          <a:bodyPr>
            <a:normAutofit/>
          </a:bodyPr>
          <a:lstStyle/>
          <a:p>
            <a:pPr algn="ctr"/>
            <a:r>
              <a:rPr lang="en-US" b="1" dirty="0"/>
              <a:t>scope</a:t>
            </a:r>
          </a:p>
        </p:txBody>
      </p:sp>
      <p:grpSp>
        <p:nvGrpSpPr>
          <p:cNvPr id="26" name="Group 40" descr="binoculars icon"/>
          <p:cNvGrpSpPr>
            <a:grpSpLocks noChangeAspect="1"/>
          </p:cNvGrpSpPr>
          <p:nvPr/>
        </p:nvGrpSpPr>
        <p:grpSpPr bwMode="auto">
          <a:xfrm>
            <a:off x="689386" y="3058293"/>
            <a:ext cx="530860" cy="491076"/>
            <a:chOff x="3438" y="454"/>
            <a:chExt cx="427" cy="395"/>
          </a:xfrm>
          <a:solidFill>
            <a:schemeClr val="accent1"/>
          </a:solidFill>
        </p:grpSpPr>
        <p:sp>
          <p:nvSpPr>
            <p:cNvPr id="27"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38" name="Freeform 42"/>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39"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0" name="Freeform 44"/>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1" name="Freeform 45"/>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2" name="Freeform 46"/>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3" name="Freeform 47"/>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4" name="Freeform 48"/>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sp>
          <p:nvSpPr>
            <p:cNvPr id="45" name="Freeform 49"/>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19" tIns="45709" rIns="91419" bIns="45709" numCol="1" anchor="t" anchorCtr="0" compatLnSpc="1"/>
            <a:lstStyle/>
            <a:p>
              <a:endParaRPr lang="en-US" dirty="0"/>
            </a:p>
          </p:txBody>
        </p:sp>
      </p:grpSp>
    </p:spTree>
    <p:extLst>
      <p:ext uri="{BB962C8B-B14F-4D97-AF65-F5344CB8AC3E}">
        <p14:creationId xmlns="" xmlns:p14="http://schemas.microsoft.com/office/powerpoint/2010/main" val="427359246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8F52D3-DA99-578D-1560-4B91C551D130}"/>
              </a:ext>
            </a:extLst>
          </p:cNvPr>
          <p:cNvSpPr>
            <a:spLocks noGrp="1"/>
          </p:cNvSpPr>
          <p:nvPr>
            <p:ph type="title"/>
          </p:nvPr>
        </p:nvSpPr>
        <p:spPr>
          <a:xfrm>
            <a:off x="581195" y="923365"/>
            <a:ext cx="10956385" cy="471896"/>
          </a:xfrm>
        </p:spPr>
        <p:txBody>
          <a:bodyPr>
            <a:noAutofit/>
          </a:bodyPr>
          <a:lstStyle/>
          <a:p>
            <a:pPr algn="ctr"/>
            <a:r>
              <a:rPr lang="en-IN" sz="3200" b="1" spc="-1" dirty="0">
                <a:solidFill>
                  <a:schemeClr val="tx2"/>
                </a:solidFill>
                <a:latin typeface="+mn-lt"/>
              </a:rPr>
              <a:t>POSSIBLE OUTCOMES</a:t>
            </a:r>
            <a:endParaRPr lang="en-IN" sz="3200" dirty="0">
              <a:solidFill>
                <a:schemeClr val="tx2"/>
              </a:solidFill>
              <a:latin typeface="+mn-lt"/>
            </a:endParaRPr>
          </a:p>
        </p:txBody>
      </p:sp>
      <p:sp>
        <p:nvSpPr>
          <p:cNvPr id="3" name="Content Placeholder 2">
            <a:extLst>
              <a:ext uri="{FF2B5EF4-FFF2-40B4-BE49-F238E27FC236}">
                <a16:creationId xmlns="" xmlns:a16="http://schemas.microsoft.com/office/drawing/2014/main" id="{DDBD4AE8-CC69-99EF-2FA3-AD6015CA62E9}"/>
              </a:ext>
            </a:extLst>
          </p:cNvPr>
          <p:cNvSpPr>
            <a:spLocks noGrp="1"/>
          </p:cNvSpPr>
          <p:nvPr>
            <p:ph sz="half" idx="1"/>
          </p:nvPr>
        </p:nvSpPr>
        <p:spPr>
          <a:xfrm>
            <a:off x="348112" y="1640541"/>
            <a:ext cx="5604456" cy="5217459"/>
          </a:xfrm>
        </p:spPr>
        <p:txBody>
          <a:bodyPr>
            <a:normAutofit fontScale="92500" lnSpcReduction="20000"/>
          </a:bodyPr>
          <a:lstStyle/>
          <a:p>
            <a:pPr marL="0" indent="0" algn="l">
              <a:buNone/>
            </a:pPr>
            <a:r>
              <a:rPr lang="en-US" b="1" dirty="0">
                <a:cs typeface="Arial" panose="020B0604020202020204" pitchFamily="34" charset="0"/>
              </a:rPr>
              <a:t>1.Collect Payments Online </a:t>
            </a:r>
          </a:p>
          <a:p>
            <a:pPr algn="l"/>
            <a:r>
              <a:rPr lang="en-US" dirty="0">
                <a:cs typeface="Arial" panose="020B0604020202020204" pitchFamily="34" charset="0"/>
              </a:rPr>
              <a:t>	A management system not only keeps track of payments but can have a portal for online transactions too. </a:t>
            </a:r>
          </a:p>
          <a:p>
            <a:pPr marL="0" indent="0" algn="l">
              <a:buNone/>
            </a:pPr>
            <a:endParaRPr lang="en-US" dirty="0">
              <a:cs typeface="Arial" panose="020B0604020202020204" pitchFamily="34" charset="0"/>
            </a:endParaRPr>
          </a:p>
          <a:p>
            <a:pPr algn="l"/>
            <a:endParaRPr lang="en-US" dirty="0">
              <a:cs typeface="Arial" panose="020B0604020202020204" pitchFamily="34" charset="0"/>
            </a:endParaRPr>
          </a:p>
          <a:p>
            <a:pPr marL="0" indent="0" algn="l">
              <a:buNone/>
            </a:pPr>
            <a:r>
              <a:rPr lang="en-US" b="1" dirty="0">
                <a:cs typeface="Arial" panose="020B0604020202020204" pitchFamily="34" charset="0"/>
              </a:rPr>
              <a:t>2. Have Emergency Contacts in One Place</a:t>
            </a:r>
          </a:p>
          <a:p>
            <a:pPr algn="l"/>
            <a:r>
              <a:rPr lang="en-US" dirty="0">
                <a:cs typeface="Arial" panose="020B0604020202020204" pitchFamily="34" charset="0"/>
              </a:rPr>
              <a:t>	A page dedicated to all relevant emergency contacts like, Plumbing service, Police station, Fire station, Doctor, Security guard, Pharmacy. </a:t>
            </a:r>
          </a:p>
          <a:p>
            <a:pPr algn="l"/>
            <a:endParaRPr lang="en-US" dirty="0">
              <a:cs typeface="Arial" panose="020B0604020202020204" pitchFamily="34" charset="0"/>
            </a:endParaRPr>
          </a:p>
          <a:p>
            <a:pPr marL="0" indent="0" algn="l">
              <a:buNone/>
            </a:pPr>
            <a:r>
              <a:rPr lang="en-US" b="1" dirty="0">
                <a:cs typeface="Arial" panose="020B0604020202020204" pitchFamily="34" charset="0"/>
              </a:rPr>
              <a:t>3. Virtual Notice Board</a:t>
            </a:r>
          </a:p>
          <a:p>
            <a:pPr algn="l"/>
            <a:r>
              <a:rPr lang="en-US" dirty="0">
                <a:cs typeface="Arial" panose="020B0604020202020204" pitchFamily="34" charset="0"/>
              </a:rPr>
              <a:t>	Instead of wasting paper on printing notices and dropping them on every doorstep, you can use the online system to post updates to reach every person.</a:t>
            </a:r>
          </a:p>
          <a:p>
            <a:endParaRPr lang="en-IN" dirty="0"/>
          </a:p>
        </p:txBody>
      </p:sp>
      <p:sp>
        <p:nvSpPr>
          <p:cNvPr id="4" name="Content Placeholder 3">
            <a:extLst>
              <a:ext uri="{FF2B5EF4-FFF2-40B4-BE49-F238E27FC236}">
                <a16:creationId xmlns="" xmlns:a16="http://schemas.microsoft.com/office/drawing/2014/main" id="{7238D490-6C23-8C38-3D44-342BC3059100}"/>
              </a:ext>
            </a:extLst>
          </p:cNvPr>
          <p:cNvSpPr>
            <a:spLocks noGrp="1"/>
          </p:cNvSpPr>
          <p:nvPr>
            <p:ph sz="half" idx="2"/>
          </p:nvPr>
        </p:nvSpPr>
        <p:spPr>
          <a:xfrm>
            <a:off x="6096000" y="1991922"/>
            <a:ext cx="5604456" cy="4514695"/>
          </a:xfrm>
        </p:spPr>
        <p:txBody>
          <a:bodyPr>
            <a:normAutofit fontScale="92500" lnSpcReduction="20000"/>
          </a:bodyPr>
          <a:lstStyle/>
          <a:p>
            <a:pPr marL="0" indent="0" algn="l">
              <a:buNone/>
            </a:pPr>
            <a:r>
              <a:rPr lang="en-US" b="1" dirty="0">
                <a:cs typeface="Arial" panose="020B0604020202020204" pitchFamily="34" charset="0"/>
              </a:rPr>
              <a:t>4. Registry of All Residents</a:t>
            </a:r>
          </a:p>
          <a:p>
            <a:pPr algn="l"/>
            <a:r>
              <a:rPr lang="en-US" dirty="0">
                <a:cs typeface="Arial" panose="020B0604020202020204" pitchFamily="34" charset="0"/>
              </a:rPr>
              <a:t>	Each new tenant or homeowner in the community can go through mandatory registration on the online system. You can use the information in case of emergency, and they are a great way to avoid fraud. </a:t>
            </a:r>
          </a:p>
          <a:p>
            <a:pPr algn="l"/>
            <a:endParaRPr lang="en-US" dirty="0">
              <a:cs typeface="Arial" panose="020B0604020202020204" pitchFamily="34" charset="0"/>
            </a:endParaRPr>
          </a:p>
          <a:p>
            <a:pPr marL="0" indent="0" algn="l">
              <a:buNone/>
            </a:pPr>
            <a:r>
              <a:rPr lang="en-US" b="1" dirty="0">
                <a:cs typeface="Arial" panose="020B0604020202020204" pitchFamily="34" charset="0"/>
              </a:rPr>
              <a:t>5. Access from Anywhere</a:t>
            </a:r>
          </a:p>
          <a:p>
            <a:pPr algn="l"/>
            <a:r>
              <a:rPr lang="en-US" dirty="0">
                <a:cs typeface="Arial" panose="020B0604020202020204" pitchFamily="34" charset="0"/>
              </a:rPr>
              <a:t>	Even if the residents are out of town, they will know what is going on back home through the app. It is a great way to stay connected and remain in touch with the community. </a:t>
            </a:r>
          </a:p>
          <a:p>
            <a:pPr algn="l"/>
            <a:endParaRPr lang="en-US" dirty="0">
              <a:cs typeface="Arial" panose="020B0604020202020204" pitchFamily="34" charset="0"/>
            </a:endParaRPr>
          </a:p>
          <a:p>
            <a:pPr marL="0" indent="0" algn="l">
              <a:buNone/>
            </a:pPr>
            <a:r>
              <a:rPr lang="en-US" b="1" dirty="0">
                <a:cs typeface="Arial" panose="020B0604020202020204" pitchFamily="34" charset="0"/>
              </a:rPr>
              <a:t>6. Online Helpdesk </a:t>
            </a:r>
          </a:p>
          <a:p>
            <a:pPr algn="l"/>
            <a:r>
              <a:rPr lang="en-US" b="1" dirty="0">
                <a:cs typeface="Arial" panose="020B0604020202020204" pitchFamily="34" charset="0"/>
              </a:rPr>
              <a:t>	</a:t>
            </a:r>
            <a:r>
              <a:rPr lang="en-US" dirty="0">
                <a:cs typeface="Arial" panose="020B0604020202020204" pitchFamily="34" charset="0"/>
              </a:rPr>
              <a:t>There is an online helpdesk where user can directly get help for any of the problem. </a:t>
            </a:r>
            <a:endParaRPr lang="en-US" b="1" dirty="0">
              <a:cs typeface="Arial" panose="020B0604020202020204" pitchFamily="34" charset="0"/>
            </a:endParaRPr>
          </a:p>
          <a:p>
            <a:endParaRPr lang="en-IN" dirty="0"/>
          </a:p>
        </p:txBody>
      </p:sp>
    </p:spTree>
    <p:extLst>
      <p:ext uri="{BB962C8B-B14F-4D97-AF65-F5344CB8AC3E}">
        <p14:creationId xmlns="" xmlns:p14="http://schemas.microsoft.com/office/powerpoint/2010/main" val="49792599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Product summary presentation</Template>
  <TotalTime>17155</TotalTime>
  <Words>457</Words>
  <Application>Microsoft Office PowerPoint</Application>
  <PresentationFormat>Custom</PresentationFormat>
  <Paragraphs>86</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DividendVTI</vt:lpstr>
      <vt:lpstr>Slide 1</vt:lpstr>
      <vt:lpstr>kadi sarva Vishwavidyalaya  ldrp institute of technology and research gandhinagar </vt:lpstr>
      <vt:lpstr>Slide 3</vt:lpstr>
      <vt:lpstr>Outline</vt:lpstr>
      <vt:lpstr>ABSTRACT</vt:lpstr>
      <vt:lpstr>PROBLEM STATEMENT</vt:lpstr>
      <vt:lpstr>Objective</vt:lpstr>
      <vt:lpstr>scope</vt:lpstr>
      <vt:lpstr>POSSIBLE OUTCOMES</vt:lpstr>
      <vt:lpstr>Use case diagram</vt:lpstr>
      <vt:lpstr>Class diagram</vt:lpstr>
      <vt:lpstr>er diagram</vt:lpstr>
      <vt:lpstr>activity diagram-User</vt:lpstr>
      <vt:lpstr>activity diagram- Admin</vt:lpstr>
      <vt:lpstr>SEQUENCE diagram</vt:lpstr>
      <vt:lpstr>Data flow diagram</vt:lpstr>
      <vt:lpstr>Data flow diagram</vt:lpstr>
      <vt:lpstr>Data flow diagram</vt:lpstr>
      <vt:lpstr>Slide 19</vt:lpstr>
      <vt:lpstr>Slide 20</vt:lpstr>
      <vt:lpstr>Slide 21</vt:lpstr>
      <vt:lpstr>Slide 22</vt:lpstr>
      <vt:lpstr>Slide 23</vt:lpstr>
      <vt:lpstr>Slide 24</vt:lpstr>
      <vt:lpstr>Conclusion</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system</dc:title>
  <dc:creator>Nency Patel</dc:creator>
  <cp:lastModifiedBy>LENOVO</cp:lastModifiedBy>
  <cp:revision>65</cp:revision>
  <dcterms:created xsi:type="dcterms:W3CDTF">2022-01-29T17:20:00Z</dcterms:created>
  <dcterms:modified xsi:type="dcterms:W3CDTF">2023-04-24T05:41:32Z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B67CFC40F52A4AA8BB6F1FED68D09997</vt:lpwstr>
  </property>
  <property fmtid="{D5CDD505-2E9C-101B-9397-08002B2CF9AE}" pid="4" name="KSOProductBuildVer">
    <vt:lpwstr>1033-11.2.0.11074</vt:lpwstr>
  </property>
</Properties>
</file>