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0" r:id="rId1"/>
  </p:sldMasterIdLst>
  <p:notesMasterIdLst>
    <p:notesMasterId r:id="rId17"/>
  </p:notesMasterIdLst>
  <p:sldIdLst>
    <p:sldId id="256" r:id="rId2"/>
    <p:sldId id="267" r:id="rId3"/>
    <p:sldId id="257" r:id="rId4"/>
    <p:sldId id="258" r:id="rId5"/>
    <p:sldId id="259" r:id="rId6"/>
    <p:sldId id="260" r:id="rId7"/>
    <p:sldId id="261" r:id="rId8"/>
    <p:sldId id="262" r:id="rId9"/>
    <p:sldId id="266" r:id="rId10"/>
    <p:sldId id="263" r:id="rId11"/>
    <p:sldId id="264" r:id="rId12"/>
    <p:sldId id="265"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88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AEAD9-CF32-4E87-B234-059A3FE84687}"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91331-4112-4D4A-A3C5-A71C7AC54277}" type="slidenum">
              <a:rPr lang="en-US" smtClean="0"/>
              <a:t>‹#›</a:t>
            </a:fld>
            <a:endParaRPr lang="en-US"/>
          </a:p>
        </p:txBody>
      </p:sp>
    </p:spTree>
    <p:extLst>
      <p:ext uri="{BB962C8B-B14F-4D97-AF65-F5344CB8AC3E}">
        <p14:creationId xmlns:p14="http://schemas.microsoft.com/office/powerpoint/2010/main" val="3063606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C91331-4112-4D4A-A3C5-A71C7AC54277}" type="slidenum">
              <a:rPr lang="en-US" smtClean="0"/>
              <a:t>1</a:t>
            </a:fld>
            <a:endParaRPr lang="en-US"/>
          </a:p>
        </p:txBody>
      </p:sp>
    </p:spTree>
    <p:extLst>
      <p:ext uri="{BB962C8B-B14F-4D97-AF65-F5344CB8AC3E}">
        <p14:creationId xmlns:p14="http://schemas.microsoft.com/office/powerpoint/2010/main" val="37841892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tx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2F099F-F2AC-40FC-9870-AFA6D737A6C6}"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851145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3806472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3482740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922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35034789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2F099F-F2AC-40FC-9870-AFA6D737A6C6}"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2776826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42F099F-F2AC-40FC-9870-AFA6D737A6C6}"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885456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F099F-F2AC-40FC-9870-AFA6D737A6C6}"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6402837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F099F-F2AC-40FC-9870-AFA6D737A6C6}"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491335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2F099F-F2AC-40FC-9870-AFA6D737A6C6}"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3202216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tx1">
                    <a:lumMod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42F099F-F2AC-40FC-9870-AFA6D737A6C6}"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41812270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2699276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2F099F-F2AC-40FC-9870-AFA6D737A6C6}"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35635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2F099F-F2AC-40FC-9870-AFA6D737A6C6}"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164754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B42F099F-F2AC-40FC-9870-AFA6D737A6C6}"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3017327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14774783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42F099F-F2AC-40FC-9870-AFA6D737A6C6}"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F79F60-DD85-4021-9E19-D33D92485005}" type="slidenum">
              <a:rPr lang="en-US" smtClean="0"/>
              <a:t>‹#›</a:t>
            </a:fld>
            <a:endParaRPr lang="en-US"/>
          </a:p>
        </p:txBody>
      </p:sp>
    </p:spTree>
    <p:extLst>
      <p:ext uri="{BB962C8B-B14F-4D97-AF65-F5344CB8AC3E}">
        <p14:creationId xmlns:p14="http://schemas.microsoft.com/office/powerpoint/2010/main" val="2722877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4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B42F099F-F2AC-40FC-9870-AFA6D737A6C6}" type="datetimeFigureOut">
              <a:rPr lang="en-US" smtClean="0"/>
              <a:t>10/29/2025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84F79F60-DD85-4021-9E19-D33D92485005}" type="slidenum">
              <a:rPr lang="en-US" smtClean="0"/>
              <a:t>‹#›</a:t>
            </a:fld>
            <a:endParaRPr lang="en-US"/>
          </a:p>
        </p:txBody>
      </p:sp>
    </p:spTree>
    <p:extLst>
      <p:ext uri="{BB962C8B-B14F-4D97-AF65-F5344CB8AC3E}">
        <p14:creationId xmlns:p14="http://schemas.microsoft.com/office/powerpoint/2010/main" val="1867616172"/>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outerShdw blurRad="38100" dist="38100" dir="2700000" algn="tl">
              <a:srgbClr val="000000">
                <a:alpha val="43137"/>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outerShdw blurRad="47625" dist="12700" dir="2700000" algn="tl" rotWithShape="0">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outerShdw blurRad="47625" dist="12700" dir="2700000" algn="tl" rotWithShape="0">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outerShdw blurRad="47625" dist="12700" dir="2700000" algn="tl" rotWithShape="0">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outerShdw blurRad="47625" dist="12700" dir="2700000" algn="tl" rotWithShape="0">
              <a:srgbClr val="000000">
                <a:alpha val="36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ww.transit.wiki/Intercity_Transi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F735F7E-FB68-ED9C-E5F6-87F79B4172D6}"/>
              </a:ext>
            </a:extLst>
          </p:cNvPr>
          <p:cNvSpPr/>
          <p:nvPr/>
        </p:nvSpPr>
        <p:spPr>
          <a:xfrm>
            <a:off x="1847745" y="4650162"/>
            <a:ext cx="9545381" cy="811973"/>
          </a:xfrm>
          <a:prstGeom prst="rect">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Arial Black" panose="020B0A04020102020204" pitchFamily="34" charset="0"/>
              </a:rPr>
              <a:t> </a:t>
            </a:r>
            <a:r>
              <a:rPr lang="en-US" sz="2800" b="1" dirty="0">
                <a:solidFill>
                  <a:schemeClr val="bg1"/>
                </a:solidFill>
                <a:latin typeface="Britannic Bold" panose="020B0903060703020204" pitchFamily="34" charset="0"/>
              </a:rPr>
              <a:t>REPORT ON INTERCITY BUS TRANSPORTATION SCHEDULE ANALYSIS</a:t>
            </a:r>
            <a:endParaRPr lang="en-US" sz="2800" dirty="0">
              <a:solidFill>
                <a:schemeClr val="bg1"/>
              </a:solidFill>
              <a:latin typeface="Britannic Bold" panose="020B0903060703020204" pitchFamily="34" charset="0"/>
            </a:endParaRPr>
          </a:p>
        </p:txBody>
      </p:sp>
      <p:sp>
        <p:nvSpPr>
          <p:cNvPr id="27" name="Rectangle 18">
            <a:extLst>
              <a:ext uri="{FF2B5EF4-FFF2-40B4-BE49-F238E27FC236}">
                <a16:creationId xmlns:a16="http://schemas.microsoft.com/office/drawing/2014/main" id="{BB3E24AC-3656-89AA-046D-4F558237CC30}"/>
              </a:ext>
            </a:extLst>
          </p:cNvPr>
          <p:cNvSpPr>
            <a:spLocks noChangeArrowheads="1"/>
          </p:cNvSpPr>
          <p:nvPr/>
        </p:nvSpPr>
        <p:spPr bwMode="auto">
          <a:xfrm>
            <a:off x="0" y="0"/>
            <a:ext cx="12192000" cy="174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2" name="Oval 31">
            <a:extLst>
              <a:ext uri="{FF2B5EF4-FFF2-40B4-BE49-F238E27FC236}">
                <a16:creationId xmlns:a16="http://schemas.microsoft.com/office/drawing/2014/main" id="{83D8468F-E003-08DB-FA8F-B3C6B281F304}"/>
              </a:ext>
            </a:extLst>
          </p:cNvPr>
          <p:cNvSpPr/>
          <p:nvPr/>
        </p:nvSpPr>
        <p:spPr>
          <a:xfrm>
            <a:off x="215153" y="163588"/>
            <a:ext cx="2528047" cy="794510"/>
          </a:xfrm>
          <a:prstGeom prst="ellipse">
            <a:avLst/>
          </a:prstGeom>
        </p:spPr>
        <p:style>
          <a:lnRef idx="0">
            <a:schemeClr val="dk1"/>
          </a:lnRef>
          <a:fillRef idx="3">
            <a:schemeClr val="dk1"/>
          </a:fillRef>
          <a:effectRef idx="3">
            <a:schemeClr val="dk1"/>
          </a:effectRef>
          <a:fontRef idx="minor">
            <a:schemeClr val="lt1"/>
          </a:fontRef>
        </p:style>
        <p:txBody>
          <a:bodyPr rtlCol="0" anchor="ctr"/>
          <a:lstStyle/>
          <a:p>
            <a:pPr algn="ctr"/>
            <a:r>
              <a:rPr lang="en-US" b="1" dirty="0">
                <a:latin typeface="Broadway" panose="04040905080B02020502" pitchFamily="82" charset="0"/>
              </a:rPr>
              <a:t>   Title</a:t>
            </a:r>
            <a:endParaRPr lang="en-US" dirty="0">
              <a:latin typeface="Broadway" panose="04040905080B02020502" pitchFamily="82" charset="0"/>
            </a:endParaRPr>
          </a:p>
        </p:txBody>
      </p:sp>
      <p:pic>
        <p:nvPicPr>
          <p:cNvPr id="7" name="Picture 6">
            <a:extLst>
              <a:ext uri="{FF2B5EF4-FFF2-40B4-BE49-F238E27FC236}">
                <a16:creationId xmlns:a16="http://schemas.microsoft.com/office/drawing/2014/main" id="{4F3E7564-7D8A-434A-BB4F-917ED4286FD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2743200" y="717931"/>
            <a:ext cx="6865331" cy="3932231"/>
          </a:xfrm>
          <a:prstGeom prst="rect">
            <a:avLst/>
          </a:prstGeom>
        </p:spPr>
      </p:pic>
      <p:sp>
        <p:nvSpPr>
          <p:cNvPr id="9" name="TextBox 8">
            <a:extLst>
              <a:ext uri="{FF2B5EF4-FFF2-40B4-BE49-F238E27FC236}">
                <a16:creationId xmlns:a16="http://schemas.microsoft.com/office/drawing/2014/main" id="{7E2E0C41-3E27-4490-B545-B66E9D738DED}"/>
              </a:ext>
            </a:extLst>
          </p:cNvPr>
          <p:cNvSpPr txBox="1"/>
          <p:nvPr/>
        </p:nvSpPr>
        <p:spPr>
          <a:xfrm>
            <a:off x="215154" y="5896302"/>
            <a:ext cx="4945426" cy="400110"/>
          </a:xfrm>
          <a:prstGeom prst="rect">
            <a:avLst/>
          </a:prstGeom>
          <a:noFill/>
        </p:spPr>
        <p:txBody>
          <a:bodyPr wrap="square" rtlCol="0">
            <a:spAutoFit/>
          </a:bodyPr>
          <a:lstStyle/>
          <a:p>
            <a:pPr algn="ctr"/>
            <a:r>
              <a:rPr lang="en-US" sz="2000" b="1" dirty="0"/>
              <a:t>Project by Nene Perpetual Okogo</a:t>
            </a:r>
          </a:p>
        </p:txBody>
      </p:sp>
    </p:spTree>
    <p:extLst>
      <p:ext uri="{BB962C8B-B14F-4D97-AF65-F5344CB8AC3E}">
        <p14:creationId xmlns:p14="http://schemas.microsoft.com/office/powerpoint/2010/main" val="726766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F2648-B78D-0F29-6FCD-68DA897AB3A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8D2458-F019-279D-E42E-EE89B6B8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940" y="660417"/>
            <a:ext cx="8296836" cy="1915789"/>
          </a:xfrm>
          <a:prstGeom prst="rect">
            <a:avLst/>
          </a:prstGeom>
        </p:spPr>
      </p:pic>
      <p:pic>
        <p:nvPicPr>
          <p:cNvPr id="7" name="Picture 6">
            <a:extLst>
              <a:ext uri="{FF2B5EF4-FFF2-40B4-BE49-F238E27FC236}">
                <a16:creationId xmlns:a16="http://schemas.microsoft.com/office/drawing/2014/main" id="{7B88A13B-CFF9-3018-8E80-33E787E9BC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79666" y="2503342"/>
            <a:ext cx="5285910" cy="3117529"/>
          </a:xfrm>
          <a:prstGeom prst="rect">
            <a:avLst/>
          </a:prstGeom>
        </p:spPr>
      </p:pic>
      <p:sp>
        <p:nvSpPr>
          <p:cNvPr id="8" name="Rectangle: Single Corner Rounded 7">
            <a:extLst>
              <a:ext uri="{FF2B5EF4-FFF2-40B4-BE49-F238E27FC236}">
                <a16:creationId xmlns:a16="http://schemas.microsoft.com/office/drawing/2014/main" id="{3A789669-61C1-C02B-545A-9E54DBAEDE08}"/>
              </a:ext>
            </a:extLst>
          </p:cNvPr>
          <p:cNvSpPr/>
          <p:nvPr/>
        </p:nvSpPr>
        <p:spPr>
          <a:xfrm>
            <a:off x="1398493" y="204805"/>
            <a:ext cx="8444754"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7.	Group trips by operator and show average departure time.</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499711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AF9EA-5459-597A-1AE4-F10E34B578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4C13E0CA-77E2-913B-D338-36DBCD721A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5829" y="726197"/>
            <a:ext cx="6989606" cy="2534634"/>
          </a:xfrm>
          <a:prstGeom prst="rect">
            <a:avLst/>
          </a:prstGeom>
        </p:spPr>
      </p:pic>
      <p:pic>
        <p:nvPicPr>
          <p:cNvPr id="8" name="Picture 7">
            <a:extLst>
              <a:ext uri="{FF2B5EF4-FFF2-40B4-BE49-F238E27FC236}">
                <a16:creationId xmlns:a16="http://schemas.microsoft.com/office/drawing/2014/main" id="{7AD17BF5-D1E8-6492-F7E6-2C7501CD9E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5829" y="3260831"/>
            <a:ext cx="5895016" cy="3337260"/>
          </a:xfrm>
          <a:prstGeom prst="rect">
            <a:avLst/>
          </a:prstGeom>
        </p:spPr>
      </p:pic>
      <p:sp>
        <p:nvSpPr>
          <p:cNvPr id="9" name="Rectangle: Single Corner Rounded 8">
            <a:extLst>
              <a:ext uri="{FF2B5EF4-FFF2-40B4-BE49-F238E27FC236}">
                <a16:creationId xmlns:a16="http://schemas.microsoft.com/office/drawing/2014/main" id="{657E168F-3192-D26F-843F-822CD349D9E5}"/>
              </a:ext>
            </a:extLst>
          </p:cNvPr>
          <p:cNvSpPr/>
          <p:nvPr/>
        </p:nvSpPr>
        <p:spPr>
          <a:xfrm>
            <a:off x="1792939" y="230026"/>
            <a:ext cx="7256931"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dirty="0">
                <a:latin typeface="Tahoma" panose="020B0604030504040204" pitchFamily="34" charset="0"/>
                <a:ea typeface="Tahoma" panose="020B0604030504040204" pitchFamily="34" charset="0"/>
                <a:cs typeface="Tahoma" panose="020B0604030504040204" pitchFamily="34" charset="0"/>
              </a:rPr>
              <a:t>8.	Use RANK() to rank operators by number of trips.</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82525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655B0-765E-43F7-EFD7-58150B52AD92}"/>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2E3C601-24F6-3798-BB4A-F745EDF4DA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682" y="933457"/>
            <a:ext cx="7933764" cy="1346555"/>
          </a:xfrm>
          <a:prstGeom prst="rect">
            <a:avLst/>
          </a:prstGeom>
        </p:spPr>
      </p:pic>
      <p:pic>
        <p:nvPicPr>
          <p:cNvPr id="7" name="Picture 6">
            <a:extLst>
              <a:ext uri="{FF2B5EF4-FFF2-40B4-BE49-F238E27FC236}">
                <a16:creationId xmlns:a16="http://schemas.microsoft.com/office/drawing/2014/main" id="{12490850-8963-12E9-A82F-E0D07DA9B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680" y="2185883"/>
            <a:ext cx="5432614" cy="4460022"/>
          </a:xfrm>
          <a:prstGeom prst="rect">
            <a:avLst/>
          </a:prstGeom>
        </p:spPr>
      </p:pic>
      <p:sp>
        <p:nvSpPr>
          <p:cNvPr id="8" name="Rectangle: Single Corner Rounded 7">
            <a:extLst>
              <a:ext uri="{FF2B5EF4-FFF2-40B4-BE49-F238E27FC236}">
                <a16:creationId xmlns:a16="http://schemas.microsoft.com/office/drawing/2014/main" id="{53133350-9BCC-BE4E-EC29-2BA99487E8D5}"/>
              </a:ext>
            </a:extLst>
          </p:cNvPr>
          <p:cNvSpPr/>
          <p:nvPr/>
        </p:nvSpPr>
        <p:spPr>
          <a:xfrm>
            <a:off x="1223680" y="164903"/>
            <a:ext cx="7651379" cy="768554"/>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dirty="0">
                <a:latin typeface="Tahoma" panose="020B0604030504040204" pitchFamily="34" charset="0"/>
                <a:ea typeface="Tahoma" panose="020B0604030504040204" pitchFamily="34" charset="0"/>
                <a:cs typeface="Tahoma" panose="020B0604030504040204" pitchFamily="34" charset="0"/>
              </a:rPr>
              <a:t>9.	Identify trips where origin and destination are in 	the 	same state (you can modify schema).</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79051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1A646-B558-132B-9E27-FE0DB5B486B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86DFA0CC-C1D9-0035-3CF8-9F3D34DBE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034" y="876309"/>
            <a:ext cx="6562378" cy="2281397"/>
          </a:xfrm>
          <a:prstGeom prst="rect">
            <a:avLst/>
          </a:prstGeom>
        </p:spPr>
      </p:pic>
      <p:pic>
        <p:nvPicPr>
          <p:cNvPr id="7" name="Picture 6">
            <a:extLst>
              <a:ext uri="{FF2B5EF4-FFF2-40B4-BE49-F238E27FC236}">
                <a16:creationId xmlns:a16="http://schemas.microsoft.com/office/drawing/2014/main" id="{A0890130-14F9-3B18-515B-E6AFD304A6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34034" y="3157706"/>
            <a:ext cx="4809566" cy="2801350"/>
          </a:xfrm>
          <a:prstGeom prst="rect">
            <a:avLst/>
          </a:prstGeom>
        </p:spPr>
      </p:pic>
      <p:sp>
        <p:nvSpPr>
          <p:cNvPr id="8" name="Rectangle: Single Corner Rounded 7">
            <a:extLst>
              <a:ext uri="{FF2B5EF4-FFF2-40B4-BE49-F238E27FC236}">
                <a16:creationId xmlns:a16="http://schemas.microsoft.com/office/drawing/2014/main" id="{88F29EC2-4711-1B84-7993-08A09139E222}"/>
              </a:ext>
            </a:extLst>
          </p:cNvPr>
          <p:cNvSpPr/>
          <p:nvPr/>
        </p:nvSpPr>
        <p:spPr>
          <a:xfrm>
            <a:off x="1134034" y="380138"/>
            <a:ext cx="7445189"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10.	Find operators that serve more than 2 unique routes.</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1811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8902C-FDB4-3AED-F97C-A367406B0B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AEBB54-9BB7-A8A8-765B-821A12E884A8}"/>
              </a:ext>
            </a:extLst>
          </p:cNvPr>
          <p:cNvSpPr txBox="1"/>
          <p:nvPr/>
        </p:nvSpPr>
        <p:spPr>
          <a:xfrm>
            <a:off x="1425389" y="1519516"/>
            <a:ext cx="9964270" cy="2528897"/>
          </a:xfrm>
          <a:prstGeom prst="rect">
            <a:avLst/>
          </a:prstGeom>
          <a:noFill/>
        </p:spPr>
        <p:txBody>
          <a:bodyPr wrap="square">
            <a:spAutoFit/>
          </a:bodyPr>
          <a:lstStyle/>
          <a:p>
            <a:pPr algn="just">
              <a:lnSpc>
                <a:spcPct val="150000"/>
              </a:lnSpc>
              <a:buNone/>
            </a:pPr>
            <a:r>
              <a:rPr lang="en-US" dirty="0">
                <a:latin typeface="Tahoma" panose="020B0604030504040204" pitchFamily="34" charset="0"/>
                <a:ea typeface="Tahoma" panose="020B0604030504040204" pitchFamily="34" charset="0"/>
                <a:cs typeface="Tahoma" panose="020B0604030504040204" pitchFamily="34" charset="0"/>
              </a:rPr>
              <a:t>To improve efficiency and service quality, the bus company should increase trip frequency on high-demand routes like Lagos to Abuja, especially during peak hours and weekends. Operators with strong on-time performance should be prioritized for key routes, while underperforming ones should receive support or be reassigned. Scheduling can be optimized by avoiding traffic-prone hours and adjusting departure times based on travel patterns. Regular monitoring of operator performance and route demand will ensure better planning and customer satisfaction.</a:t>
            </a:r>
          </a:p>
        </p:txBody>
      </p:sp>
      <p:sp>
        <p:nvSpPr>
          <p:cNvPr id="6" name="Rectangle: Single Corner Rounded 5">
            <a:extLst>
              <a:ext uri="{FF2B5EF4-FFF2-40B4-BE49-F238E27FC236}">
                <a16:creationId xmlns:a16="http://schemas.microsoft.com/office/drawing/2014/main" id="{0D2F53EC-4D9A-2F1D-BA90-0C6836805818}"/>
              </a:ext>
            </a:extLst>
          </p:cNvPr>
          <p:cNvSpPr/>
          <p:nvPr/>
        </p:nvSpPr>
        <p:spPr>
          <a:xfrm>
            <a:off x="4450975" y="416860"/>
            <a:ext cx="3307978" cy="995082"/>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algn="ctr">
              <a:buNone/>
            </a:pPr>
            <a:r>
              <a:rPr lang="en-US" sz="2400" b="1" dirty="0">
                <a:latin typeface="Arial Black" panose="020B0A04020102020204" pitchFamily="34" charset="0"/>
              </a:rPr>
              <a:t>Recommendation</a:t>
            </a:r>
            <a:endParaRPr lang="en-US" sz="2400" dirty="0">
              <a:latin typeface="Arial Black" panose="020B0A04020102020204" pitchFamily="34" charset="0"/>
            </a:endParaRPr>
          </a:p>
        </p:txBody>
      </p:sp>
    </p:spTree>
    <p:extLst>
      <p:ext uri="{BB962C8B-B14F-4D97-AF65-F5344CB8AC3E}">
        <p14:creationId xmlns:p14="http://schemas.microsoft.com/office/powerpoint/2010/main" val="5153955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ACC4E-78F6-3CBC-BFF2-2ECA341CC9D2}"/>
            </a:ext>
          </a:extLst>
        </p:cNvPr>
        <p:cNvGrpSpPr/>
        <p:nvPr/>
      </p:nvGrpSpPr>
      <p:grpSpPr>
        <a:xfrm>
          <a:off x="0" y="0"/>
          <a:ext cx="0" cy="0"/>
          <a:chOff x="0" y="0"/>
          <a:chExt cx="0" cy="0"/>
        </a:xfrm>
      </p:grpSpPr>
      <p:grpSp>
        <p:nvGrpSpPr>
          <p:cNvPr id="2" name="Group 1">
            <a:extLst>
              <a:ext uri="{FF2B5EF4-FFF2-40B4-BE49-F238E27FC236}">
                <a16:creationId xmlns:a16="http://schemas.microsoft.com/office/drawing/2014/main" id="{3067BF1A-4316-D61B-6ED1-95F39950395D}"/>
              </a:ext>
            </a:extLst>
          </p:cNvPr>
          <p:cNvGrpSpPr/>
          <p:nvPr/>
        </p:nvGrpSpPr>
        <p:grpSpPr>
          <a:xfrm>
            <a:off x="1831122" y="1717467"/>
            <a:ext cx="8173489" cy="2464567"/>
            <a:chOff x="808799" y="2898830"/>
            <a:chExt cx="5473327" cy="1847944"/>
          </a:xfrm>
        </p:grpSpPr>
        <p:pic>
          <p:nvPicPr>
            <p:cNvPr id="4" name="Picture 3">
              <a:extLst>
                <a:ext uri="{FF2B5EF4-FFF2-40B4-BE49-F238E27FC236}">
                  <a16:creationId xmlns:a16="http://schemas.microsoft.com/office/drawing/2014/main" id="{F70D1521-C467-8F02-B362-FA35A290D565}"/>
                </a:ext>
              </a:extLst>
            </p:cNvPr>
            <p:cNvPicPr>
              <a:picLocks noChangeAspect="1"/>
            </p:cNvPicPr>
            <p:nvPr/>
          </p:nvPicPr>
          <p:blipFill>
            <a:blip r:embed="rId2">
              <a:alphaModFix/>
              <a:duotone>
                <a:schemeClr val="accent1">
                  <a:shade val="45000"/>
                  <a:satMod val="135000"/>
                </a:schemeClr>
                <a:prstClr val="white"/>
              </a:duotone>
              <a:extLst>
                <a:ext uri="{BEBA8EAE-BF5A-486C-A8C5-ECC9F3942E4B}">
                  <a14:imgProps xmlns:a14="http://schemas.microsoft.com/office/drawing/2010/main">
                    <a14:imgLayer r:embed="rId3">
                      <a14:imgEffect>
                        <a14:artisticGlowDiffused/>
                      </a14:imgEffect>
                    </a14:imgLayer>
                  </a14:imgProps>
                </a:ext>
                <a:ext uri="{28A0092B-C50C-407E-A947-70E740481C1C}">
                  <a14:useLocalDpi xmlns:a14="http://schemas.microsoft.com/office/drawing/2010/main" val="0"/>
                </a:ext>
              </a:extLst>
            </a:blip>
            <a:stretch>
              <a:fillRect/>
            </a:stretch>
          </p:blipFill>
          <p:spPr>
            <a:xfrm>
              <a:off x="808799" y="2898830"/>
              <a:ext cx="1847944" cy="1847944"/>
            </a:xfrm>
            <a:prstGeom prst="roundRect">
              <a:avLst>
                <a:gd name="adj" fmla="val 16667"/>
              </a:avLst>
            </a:prstGeom>
            <a:solidFill>
              <a:schemeClr val="tx1">
                <a:lumMod val="85000"/>
                <a:lumOff val="15000"/>
              </a:schemeClr>
            </a:solidFill>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extBox 4">
              <a:extLst>
                <a:ext uri="{FF2B5EF4-FFF2-40B4-BE49-F238E27FC236}">
                  <a16:creationId xmlns:a16="http://schemas.microsoft.com/office/drawing/2014/main" id="{F0B216DE-E64E-AF13-1531-BE0C5A0C3667}"/>
                </a:ext>
              </a:extLst>
            </p:cNvPr>
            <p:cNvSpPr txBox="1"/>
            <p:nvPr/>
          </p:nvSpPr>
          <p:spPr>
            <a:xfrm>
              <a:off x="2851265" y="3045842"/>
              <a:ext cx="3430861" cy="692317"/>
            </a:xfrm>
            <a:prstGeom prst="rect">
              <a:avLst/>
            </a:prstGeom>
            <a:noFill/>
          </p:spPr>
          <p:txBody>
            <a:bodyPr wrap="none" rtlCol="0">
              <a:spAutoFit/>
            </a:bodyPr>
            <a:lstStyle/>
            <a:p>
              <a:r>
                <a:rPr lang="en-US" sz="5400" dirty="0">
                  <a:latin typeface="Gill Sans Ultra Bold" panose="020B0A02020104020203" pitchFamily="34" charset="0"/>
                </a:rPr>
                <a:t>Thank You!</a:t>
              </a:r>
            </a:p>
          </p:txBody>
        </p:sp>
      </p:grpSp>
    </p:spTree>
    <p:extLst>
      <p:ext uri="{BB962C8B-B14F-4D97-AF65-F5344CB8AC3E}">
        <p14:creationId xmlns:p14="http://schemas.microsoft.com/office/powerpoint/2010/main" val="80060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708BFC-B295-FB58-665C-8D5A8C8B9A39}"/>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E1EB62E7-F33E-0E38-CA9D-F9BE3DF1292E}"/>
              </a:ext>
            </a:extLst>
          </p:cNvPr>
          <p:cNvSpPr txBox="1"/>
          <p:nvPr/>
        </p:nvSpPr>
        <p:spPr>
          <a:xfrm>
            <a:off x="383458" y="1185886"/>
            <a:ext cx="10958052" cy="5493812"/>
          </a:xfrm>
          <a:prstGeom prst="rect">
            <a:avLst/>
          </a:prstGeom>
          <a:noFill/>
        </p:spPr>
        <p:txBody>
          <a:bodyPr wrap="square" rtlCol="0">
            <a:spAutoFit/>
          </a:bodyPr>
          <a:lstStyle/>
          <a:p>
            <a:pPr algn="just">
              <a:lnSpc>
                <a:spcPct val="150000"/>
              </a:lnSpc>
            </a:pPr>
            <a:r>
              <a:rPr lang="en-US" dirty="0">
                <a:latin typeface="Arial" panose="020B0604020202020204" pitchFamily="34" charset="0"/>
                <a:cs typeface="Arial" panose="020B0604020202020204" pitchFamily="34" charset="0"/>
              </a:rPr>
              <a:t>A nationwide bus company operates multiple routes connecting major cities in Nigeria, including Abuja, Lagos, Kano, Enugu, and Port Harcourt. Each day, different operators manage scheduled trips with varying departure and arrival times. Management wants to optimize scheduling efficiency, operator performance, and route planning.</a:t>
            </a:r>
          </a:p>
          <a:p>
            <a:pPr lvl="0" algn="just" eaLnBrk="0" fontAlgn="base" hangingPunct="0">
              <a:lnSpc>
                <a:spcPct val="150000"/>
              </a:lnSpc>
              <a:spcBef>
                <a:spcPct val="0"/>
              </a:spcBef>
              <a:spcAft>
                <a:spcPct val="0"/>
              </a:spcAft>
            </a:pPr>
            <a:r>
              <a:rPr lang="en-US" dirty="0">
                <a:latin typeface="Arial" panose="020B0604020202020204" pitchFamily="34" charset="0"/>
                <a:cs typeface="Arial" panose="020B0604020202020204" pitchFamily="34" charset="0"/>
              </a:rPr>
              <a:t>You have been given access to historical trip data for analysis. Your task is to use </a:t>
            </a:r>
            <a:r>
              <a:rPr lang="en-US" b="1" dirty="0">
                <a:latin typeface="Arial" panose="020B0604020202020204" pitchFamily="34" charset="0"/>
                <a:cs typeface="Arial" panose="020B0604020202020204" pitchFamily="34" charset="0"/>
              </a:rPr>
              <a:t>SQL</a:t>
            </a:r>
            <a:r>
              <a:rPr lang="en-US" dirty="0">
                <a:latin typeface="Arial" panose="020B0604020202020204" pitchFamily="34" charset="0"/>
                <a:cs typeface="Arial" panose="020B0604020202020204" pitchFamily="34" charset="0"/>
              </a:rPr>
              <a:t> to answer key business questions related to:  </a:t>
            </a: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285750" lvl="0" indent="-285750" algn="just" eaLnBrk="0" fontAlgn="base" hangingPunct="0">
              <a:lnSpc>
                <a:spcPct val="150000"/>
              </a:lnSpc>
              <a:spcBef>
                <a:spcPct val="0"/>
              </a:spcBef>
              <a:spcAft>
                <a:spcPct val="0"/>
              </a:spcAft>
              <a:buFont typeface="Wingdings" panose="05000000000000000000" pitchFamily="2" charset="2"/>
              <a:buChar char="v"/>
            </a:pPr>
            <a:r>
              <a:rPr lang="en-US" altLang="en-US" dirty="0">
                <a:latin typeface="Arial" panose="020B0604020202020204" pitchFamily="34" charset="0"/>
                <a:ea typeface="Calibri" panose="020F0502020204030204" pitchFamily="34" charset="0"/>
                <a:cs typeface="Arial" panose="020B0604020202020204" pitchFamily="34" charset="0"/>
              </a:rPr>
              <a:t>Frequency of routes and trips</a:t>
            </a:r>
          </a:p>
          <a:p>
            <a:pPr marL="285750" lvl="0" indent="-285750" algn="just" eaLnBrk="0" fontAlgn="base" hangingPunct="0">
              <a:lnSpc>
                <a:spcPct val="150000"/>
              </a:lnSpc>
              <a:spcBef>
                <a:spcPct val="0"/>
              </a:spcBef>
              <a:spcAft>
                <a:spcPct val="0"/>
              </a:spcAft>
              <a:buFont typeface="Wingdings" panose="05000000000000000000" pitchFamily="2" charset="2"/>
              <a:buChar char="v"/>
            </a:pPr>
            <a:r>
              <a:rPr lang="en-US" altLang="en-US" dirty="0">
                <a:latin typeface="Arial" panose="020B0604020202020204" pitchFamily="34" charset="0"/>
                <a:ea typeface="Calibri" panose="020F0502020204030204" pitchFamily="34" charset="0"/>
                <a:cs typeface="Arial" panose="020B0604020202020204" pitchFamily="34" charset="0"/>
              </a:rPr>
              <a:t>Efficiency and reliability of operators</a:t>
            </a:r>
          </a:p>
          <a:p>
            <a:pPr marL="285750" lvl="0" indent="-285750" algn="just" eaLnBrk="0" fontAlgn="base" hangingPunct="0">
              <a:lnSpc>
                <a:spcPct val="150000"/>
              </a:lnSpc>
              <a:spcBef>
                <a:spcPct val="0"/>
              </a:spcBef>
              <a:spcAft>
                <a:spcPct val="0"/>
              </a:spcAft>
              <a:buFont typeface="Wingdings" panose="05000000000000000000" pitchFamily="2" charset="2"/>
              <a:buChar char="v"/>
            </a:pPr>
            <a:r>
              <a:rPr lang="en-US" altLang="en-US" dirty="0">
                <a:latin typeface="Arial" panose="020B0604020202020204" pitchFamily="34" charset="0"/>
                <a:ea typeface="Calibri" panose="020F0502020204030204" pitchFamily="34" charset="0"/>
                <a:cs typeface="Arial" panose="020B0604020202020204" pitchFamily="34" charset="0"/>
              </a:rPr>
              <a:t>Travel demand patterns by date and city</a:t>
            </a:r>
          </a:p>
          <a:p>
            <a:pPr marL="285750" lvl="0" indent="-285750" algn="just" eaLnBrk="0" fontAlgn="base" hangingPunct="0">
              <a:lnSpc>
                <a:spcPct val="150000"/>
              </a:lnSpc>
              <a:spcBef>
                <a:spcPct val="0"/>
              </a:spcBef>
              <a:spcAft>
                <a:spcPct val="0"/>
              </a:spcAft>
              <a:buFont typeface="Wingdings" panose="05000000000000000000" pitchFamily="2" charset="2"/>
              <a:buChar char="v"/>
            </a:pPr>
            <a:r>
              <a:rPr lang="en-US" altLang="en-US" dirty="0">
                <a:latin typeface="Arial" panose="020B0604020202020204" pitchFamily="34" charset="0"/>
                <a:ea typeface="Calibri" panose="020F0502020204030204" pitchFamily="34" charset="0"/>
                <a:cs typeface="Arial" panose="020B0604020202020204" pitchFamily="34" charset="0"/>
              </a:rPr>
              <a:t>Time-based insights for scheduling improvements</a:t>
            </a:r>
          </a:p>
          <a:p>
            <a:pPr marL="285750" lvl="0" indent="-285750" algn="just" eaLnBrk="0" fontAlgn="base" hangingPunct="0">
              <a:lnSpc>
                <a:spcPct val="150000"/>
              </a:lnSpc>
              <a:spcBef>
                <a:spcPct val="0"/>
              </a:spcBef>
              <a:spcAft>
                <a:spcPct val="0"/>
              </a:spcAft>
              <a:buFont typeface="Wingdings" panose="05000000000000000000" pitchFamily="2" charset="2"/>
              <a:buChar char="v"/>
            </a:pPr>
            <a:r>
              <a:rPr lang="en-US" altLang="en-US" dirty="0">
                <a:latin typeface="Arial" panose="020B0604020202020204" pitchFamily="34" charset="0"/>
                <a:ea typeface="Calibri" panose="020F0502020204030204" pitchFamily="34" charset="0"/>
                <a:cs typeface="Arial" panose="020B0604020202020204" pitchFamily="34" charset="0"/>
              </a:rPr>
              <a:t>Operator route coverage and performance ranking</a:t>
            </a:r>
            <a:endParaRPr kumimoji="0" lang="en-US" altLang="en-US" sz="16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endParaRPr lang="en-US" dirty="0"/>
          </a:p>
          <a:p>
            <a:endParaRPr lang="en-US" dirty="0"/>
          </a:p>
          <a:p>
            <a:endParaRPr lang="en-US" dirty="0"/>
          </a:p>
        </p:txBody>
      </p:sp>
      <p:sp>
        <p:nvSpPr>
          <p:cNvPr id="27" name="Rectangle 18">
            <a:extLst>
              <a:ext uri="{FF2B5EF4-FFF2-40B4-BE49-F238E27FC236}">
                <a16:creationId xmlns:a16="http://schemas.microsoft.com/office/drawing/2014/main" id="{DA9665BE-1A3A-B165-E300-704B683EA350}"/>
              </a:ext>
            </a:extLst>
          </p:cNvPr>
          <p:cNvSpPr>
            <a:spLocks noChangeArrowheads="1"/>
          </p:cNvSpPr>
          <p:nvPr/>
        </p:nvSpPr>
        <p:spPr bwMode="auto">
          <a:xfrm>
            <a:off x="0" y="0"/>
            <a:ext cx="12192000" cy="17463"/>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2" name="Rectangle 1">
            <a:extLst>
              <a:ext uri="{FF2B5EF4-FFF2-40B4-BE49-F238E27FC236}">
                <a16:creationId xmlns:a16="http://schemas.microsoft.com/office/drawing/2014/main" id="{D3E98DB0-D011-6059-344D-E45D4283B50F}"/>
              </a:ext>
            </a:extLst>
          </p:cNvPr>
          <p:cNvSpPr/>
          <p:nvPr/>
        </p:nvSpPr>
        <p:spPr>
          <a:xfrm>
            <a:off x="383458" y="577312"/>
            <a:ext cx="3516189" cy="608574"/>
          </a:xfrm>
          <a:prstGeom prst="rect">
            <a:avLst/>
          </a:prstGeom>
        </p:spPr>
        <p:style>
          <a:lnRef idx="0">
            <a:schemeClr val="dk1"/>
          </a:lnRef>
          <a:fillRef idx="3">
            <a:schemeClr val="dk1"/>
          </a:fillRef>
          <a:effectRef idx="3">
            <a:schemeClr val="dk1"/>
          </a:effectRef>
          <a:fontRef idx="minor">
            <a:schemeClr val="lt1"/>
          </a:fontRef>
        </p:style>
        <p:txBody>
          <a:bodyPr rtlCol="0" anchor="ctr"/>
          <a:lstStyle/>
          <a:p>
            <a:r>
              <a:rPr lang="en-US" sz="2000" b="1" dirty="0">
                <a:latin typeface="Arial Black" panose="020B0A04020102020204" pitchFamily="34" charset="0"/>
              </a:rPr>
              <a:t>❓ Problem Statement:</a:t>
            </a:r>
            <a:endParaRPr lang="en-US" sz="2000" dirty="0">
              <a:latin typeface="Arial Black" panose="020B0A04020102020204" pitchFamily="34" charset="0"/>
            </a:endParaRPr>
          </a:p>
        </p:txBody>
      </p:sp>
    </p:spTree>
    <p:extLst>
      <p:ext uri="{BB962C8B-B14F-4D97-AF65-F5344CB8AC3E}">
        <p14:creationId xmlns:p14="http://schemas.microsoft.com/office/powerpoint/2010/main" val="961696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FFCC8A-09DC-17B1-E4DA-CC3B6DF37B2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F495D5E-31BA-9BB5-E31F-3F5074383458}"/>
              </a:ext>
            </a:extLst>
          </p:cNvPr>
          <p:cNvSpPr txBox="1"/>
          <p:nvPr/>
        </p:nvSpPr>
        <p:spPr>
          <a:xfrm>
            <a:off x="1586754" y="1559859"/>
            <a:ext cx="8904266" cy="3371692"/>
          </a:xfrm>
          <a:prstGeom prst="rect">
            <a:avLst/>
          </a:prstGeom>
          <a:noFill/>
        </p:spPr>
        <p:txBody>
          <a:bodyPr wrap="square" rtlCol="0">
            <a:spAutoFit/>
          </a:bodyPr>
          <a:lstStyle/>
          <a:p>
            <a:pPr marL="285750" lvl="0" indent="-285750"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Understand the </a:t>
            </a:r>
            <a:r>
              <a:rPr lang="en-US" b="1" dirty="0">
                <a:latin typeface="Tahoma" panose="020B0604030504040204" pitchFamily="34" charset="0"/>
                <a:ea typeface="Tahoma" panose="020B0604030504040204" pitchFamily="34" charset="0"/>
                <a:cs typeface="Tahoma" panose="020B0604030504040204" pitchFamily="34" charset="0"/>
              </a:rPr>
              <a:t>distribution of trips</a:t>
            </a:r>
            <a:r>
              <a:rPr lang="en-US" dirty="0">
                <a:latin typeface="Tahoma" panose="020B0604030504040204" pitchFamily="34" charset="0"/>
                <a:ea typeface="Tahoma" panose="020B0604030504040204" pitchFamily="34" charset="0"/>
                <a:cs typeface="Tahoma" panose="020B0604030504040204" pitchFamily="34" charset="0"/>
              </a:rPr>
              <a:t> across cities and operators.</a:t>
            </a:r>
          </a:p>
          <a:p>
            <a:pPr marL="285750" lvl="0" indent="-285750"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Identify the </a:t>
            </a:r>
            <a:r>
              <a:rPr lang="en-US" b="1" dirty="0">
                <a:latin typeface="Tahoma" panose="020B0604030504040204" pitchFamily="34" charset="0"/>
                <a:ea typeface="Tahoma" panose="020B0604030504040204" pitchFamily="34" charset="0"/>
                <a:cs typeface="Tahoma" panose="020B0604030504040204" pitchFamily="34" charset="0"/>
              </a:rPr>
              <a:t>most and least active routes</a:t>
            </a:r>
            <a:r>
              <a:rPr lang="en-US" dirty="0">
                <a:latin typeface="Tahoma" panose="020B0604030504040204" pitchFamily="34" charset="0"/>
                <a:ea typeface="Tahoma" panose="020B0604030504040204" pitchFamily="34" charset="0"/>
                <a:cs typeface="Tahoma" panose="020B0604030504040204" pitchFamily="34" charset="0"/>
              </a:rPr>
              <a:t> and bus stops.</a:t>
            </a:r>
          </a:p>
          <a:p>
            <a:pPr marL="285750" lvl="0" indent="-285750"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Calculate </a:t>
            </a:r>
            <a:r>
              <a:rPr lang="en-US" b="1" dirty="0">
                <a:latin typeface="Tahoma" panose="020B0604030504040204" pitchFamily="34" charset="0"/>
                <a:ea typeface="Tahoma" panose="020B0604030504040204" pitchFamily="34" charset="0"/>
                <a:cs typeface="Tahoma" panose="020B0604030504040204" pitchFamily="34" charset="0"/>
              </a:rPr>
              <a:t>time-related statistics</a:t>
            </a:r>
            <a:r>
              <a:rPr lang="en-US" dirty="0">
                <a:latin typeface="Tahoma" panose="020B0604030504040204" pitchFamily="34" charset="0"/>
                <a:ea typeface="Tahoma" panose="020B0604030504040204" pitchFamily="34" charset="0"/>
                <a:cs typeface="Tahoma" panose="020B0604030504040204" pitchFamily="34" charset="0"/>
              </a:rPr>
              <a:t>, like earliest departures and busiest days.</a:t>
            </a:r>
          </a:p>
          <a:p>
            <a:pPr marL="285750" lvl="0" indent="-285750"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Use </a:t>
            </a:r>
            <a:r>
              <a:rPr lang="en-US" b="1" dirty="0">
                <a:latin typeface="Tahoma" panose="020B0604030504040204" pitchFamily="34" charset="0"/>
                <a:ea typeface="Tahoma" panose="020B0604030504040204" pitchFamily="34" charset="0"/>
                <a:cs typeface="Tahoma" panose="020B0604030504040204" pitchFamily="34" charset="0"/>
              </a:rPr>
              <a:t>SQL aggregations and window functions</a:t>
            </a:r>
            <a:r>
              <a:rPr lang="en-US" dirty="0">
                <a:latin typeface="Tahoma" panose="020B0604030504040204" pitchFamily="34" charset="0"/>
                <a:ea typeface="Tahoma" panose="020B0604030504040204" pitchFamily="34" charset="0"/>
                <a:cs typeface="Tahoma" panose="020B0604030504040204" pitchFamily="34" charset="0"/>
              </a:rPr>
              <a:t> to evaluate performance per operator.</a:t>
            </a:r>
          </a:p>
          <a:p>
            <a:pPr marL="285750" lvl="0" indent="-285750" algn="just">
              <a:lnSpc>
                <a:spcPct val="150000"/>
              </a:lnSpc>
              <a:buFont typeface="Wingdings" panose="05000000000000000000" pitchFamily="2" charset="2"/>
              <a:buChar char="v"/>
            </a:pPr>
            <a:r>
              <a:rPr lang="en-US" dirty="0">
                <a:latin typeface="Tahoma" panose="020B0604030504040204" pitchFamily="34" charset="0"/>
                <a:ea typeface="Tahoma" panose="020B0604030504040204" pitchFamily="34" charset="0"/>
                <a:cs typeface="Tahoma" panose="020B0604030504040204" pitchFamily="34" charset="0"/>
              </a:rPr>
              <a:t>Detect </a:t>
            </a:r>
            <a:r>
              <a:rPr lang="en-US" b="1" dirty="0">
                <a:latin typeface="Tahoma" panose="020B0604030504040204" pitchFamily="34" charset="0"/>
                <a:ea typeface="Tahoma" panose="020B0604030504040204" pitchFamily="34" charset="0"/>
                <a:cs typeface="Tahoma" panose="020B0604030504040204" pitchFamily="34" charset="0"/>
              </a:rPr>
              <a:t>overlapping or underused routes</a:t>
            </a:r>
            <a:r>
              <a:rPr lang="en-US" dirty="0">
                <a:latin typeface="Tahoma" panose="020B0604030504040204" pitchFamily="34" charset="0"/>
                <a:ea typeface="Tahoma" panose="020B0604030504040204" pitchFamily="34" charset="0"/>
                <a:cs typeface="Tahoma" panose="020B0604030504040204" pitchFamily="34" charset="0"/>
              </a:rPr>
              <a:t>, helping management optimize their schedule.</a:t>
            </a:r>
          </a:p>
          <a:p>
            <a:pPr marL="285750" indent="-285750" algn="just">
              <a:lnSpc>
                <a:spcPct val="150000"/>
              </a:lnSpc>
              <a:buFont typeface="Wingdings" panose="05000000000000000000" pitchFamily="2" charset="2"/>
              <a:buChar char="v"/>
            </a:pPr>
            <a:endParaRPr lang="en-US" dirty="0"/>
          </a:p>
        </p:txBody>
      </p:sp>
      <p:sp>
        <p:nvSpPr>
          <p:cNvPr id="4" name="Rectangle: Single Corner Rounded 3">
            <a:extLst>
              <a:ext uri="{FF2B5EF4-FFF2-40B4-BE49-F238E27FC236}">
                <a16:creationId xmlns:a16="http://schemas.microsoft.com/office/drawing/2014/main" id="{B8E7172F-4E0E-7317-047B-CE847A5E64A0}"/>
              </a:ext>
            </a:extLst>
          </p:cNvPr>
          <p:cNvSpPr/>
          <p:nvPr/>
        </p:nvSpPr>
        <p:spPr>
          <a:xfrm>
            <a:off x="195632" y="822440"/>
            <a:ext cx="3771252" cy="737419"/>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000" b="1" dirty="0">
                <a:latin typeface="Arial Black" panose="020B0A04020102020204" pitchFamily="34" charset="0"/>
              </a:rPr>
              <a:t>📌 Goals of the Analysis:</a:t>
            </a:r>
            <a:endParaRPr lang="en-US" sz="2000" dirty="0">
              <a:latin typeface="Arial Black" panose="020B0A04020102020204" pitchFamily="34" charset="0"/>
            </a:endParaRPr>
          </a:p>
        </p:txBody>
      </p:sp>
    </p:spTree>
    <p:extLst>
      <p:ext uri="{BB962C8B-B14F-4D97-AF65-F5344CB8AC3E}">
        <p14:creationId xmlns:p14="http://schemas.microsoft.com/office/powerpoint/2010/main" val="1851514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6CB2DB-4971-C492-146C-471E7A98A20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31287F-F75C-6DFB-5AFA-06C5F4514B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578" y="980836"/>
            <a:ext cx="11402422" cy="1332059"/>
          </a:xfrm>
          <a:prstGeom prst="rect">
            <a:avLst/>
          </a:prstGeom>
        </p:spPr>
      </p:pic>
      <p:pic>
        <p:nvPicPr>
          <p:cNvPr id="9" name="Picture 8">
            <a:extLst>
              <a:ext uri="{FF2B5EF4-FFF2-40B4-BE49-F238E27FC236}">
                <a16:creationId xmlns:a16="http://schemas.microsoft.com/office/drawing/2014/main" id="{9D4493AF-4871-3476-1860-2B03A4A67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719" y="2179592"/>
            <a:ext cx="7315200" cy="4212282"/>
          </a:xfrm>
          <a:prstGeom prst="rect">
            <a:avLst/>
          </a:prstGeom>
        </p:spPr>
      </p:pic>
      <p:sp>
        <p:nvSpPr>
          <p:cNvPr id="10" name="Rectangle: Single Corner Rounded 9">
            <a:extLst>
              <a:ext uri="{FF2B5EF4-FFF2-40B4-BE49-F238E27FC236}">
                <a16:creationId xmlns:a16="http://schemas.microsoft.com/office/drawing/2014/main" id="{949303D7-E9ED-2F55-291A-205B36C35EA9}"/>
              </a:ext>
            </a:extLst>
          </p:cNvPr>
          <p:cNvSpPr/>
          <p:nvPr/>
        </p:nvSpPr>
        <p:spPr>
          <a:xfrm>
            <a:off x="891988" y="390536"/>
            <a:ext cx="11075894"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r>
              <a:rPr lang="en-US" sz="2000" b="1" kern="100" dirty="0">
                <a:latin typeface="Tahoma" panose="020B0604030504040204" pitchFamily="34" charset="0"/>
                <a:ea typeface="Tahoma" panose="020B0604030504040204" pitchFamily="34" charset="0"/>
                <a:cs typeface="Tahoma" panose="020B0604030504040204" pitchFamily="34" charset="0"/>
              </a:rPr>
              <a:t>1.	List all trips operated by '</a:t>
            </a:r>
            <a:r>
              <a:rPr lang="en-US" sz="2000" b="1" kern="100" dirty="0" err="1">
                <a:latin typeface="Tahoma" panose="020B0604030504040204" pitchFamily="34" charset="0"/>
                <a:ea typeface="Tahoma" panose="020B0604030504040204" pitchFamily="34" charset="0"/>
                <a:cs typeface="Tahoma" panose="020B0604030504040204" pitchFamily="34" charset="0"/>
              </a:rPr>
              <a:t>MetroTrans</a:t>
            </a:r>
            <a:r>
              <a:rPr lang="en-US" sz="2000" b="1" kern="100" dirty="0">
                <a:latin typeface="Tahoma" panose="020B0604030504040204" pitchFamily="34" charset="0"/>
                <a:ea typeface="Tahoma" panose="020B0604030504040204" pitchFamily="34" charset="0"/>
                <a:cs typeface="Tahoma" panose="020B0604030504040204" pitchFamily="34" charset="0"/>
              </a:rPr>
              <a:t>'.</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73031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F5856-DC70-E2CF-DA20-4EAAA151EE4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707EDC0-40E0-0E4A-7E9D-EAE6C1B733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6411" y="724455"/>
            <a:ext cx="8377518" cy="2351953"/>
          </a:xfrm>
          <a:prstGeom prst="rect">
            <a:avLst/>
          </a:prstGeom>
        </p:spPr>
      </p:pic>
      <p:pic>
        <p:nvPicPr>
          <p:cNvPr id="7" name="Picture 6">
            <a:extLst>
              <a:ext uri="{FF2B5EF4-FFF2-40B4-BE49-F238E27FC236}">
                <a16:creationId xmlns:a16="http://schemas.microsoft.com/office/drawing/2014/main" id="{0EB9AB92-55D3-8191-3EB4-2DE1A7E8AD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46410" y="3076408"/>
            <a:ext cx="5849471" cy="2841984"/>
          </a:xfrm>
          <a:prstGeom prst="rect">
            <a:avLst/>
          </a:prstGeom>
        </p:spPr>
      </p:pic>
      <p:sp>
        <p:nvSpPr>
          <p:cNvPr id="8" name="Rectangle: Single Corner Rounded 7">
            <a:extLst>
              <a:ext uri="{FF2B5EF4-FFF2-40B4-BE49-F238E27FC236}">
                <a16:creationId xmlns:a16="http://schemas.microsoft.com/office/drawing/2014/main" id="{FED86783-BCAD-5114-5C48-3104AA4B0D4D}"/>
              </a:ext>
            </a:extLst>
          </p:cNvPr>
          <p:cNvSpPr/>
          <p:nvPr/>
        </p:nvSpPr>
        <p:spPr>
          <a:xfrm>
            <a:off x="1618128" y="395415"/>
            <a:ext cx="8305801"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2.	Find the number of trips per operator.</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3600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F3ABD-1ADE-5F3C-1CF0-0CF691693B6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B3C661A-5A2A-E3B0-5416-AF22D2F5BB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0285" y="719814"/>
            <a:ext cx="7493373" cy="2101355"/>
          </a:xfrm>
          <a:prstGeom prst="rect">
            <a:avLst/>
          </a:prstGeom>
        </p:spPr>
      </p:pic>
      <p:pic>
        <p:nvPicPr>
          <p:cNvPr id="7" name="Picture 6">
            <a:extLst>
              <a:ext uri="{FF2B5EF4-FFF2-40B4-BE49-F238E27FC236}">
                <a16:creationId xmlns:a16="http://schemas.microsoft.com/office/drawing/2014/main" id="{6E5B518F-9477-3B9E-E984-69132D6CBA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00283" y="2849567"/>
            <a:ext cx="8141258" cy="2256891"/>
          </a:xfrm>
          <a:prstGeom prst="rect">
            <a:avLst/>
          </a:prstGeom>
        </p:spPr>
      </p:pic>
      <p:sp>
        <p:nvSpPr>
          <p:cNvPr id="8" name="Rectangle: Single Corner Rounded 7">
            <a:extLst>
              <a:ext uri="{FF2B5EF4-FFF2-40B4-BE49-F238E27FC236}">
                <a16:creationId xmlns:a16="http://schemas.microsoft.com/office/drawing/2014/main" id="{9595FB4D-7E90-A21B-46A9-0BB4D182C008}"/>
              </a:ext>
            </a:extLst>
          </p:cNvPr>
          <p:cNvSpPr/>
          <p:nvPr/>
        </p:nvSpPr>
        <p:spPr>
          <a:xfrm>
            <a:off x="1779493" y="169855"/>
            <a:ext cx="8141258"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3.	Identify the most common route.</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92614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9E304-C923-6515-3880-F809DAAF06D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FFC816A-A224-770E-BDA9-29A5F1182F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2156" y="1194165"/>
            <a:ext cx="8067687" cy="1640886"/>
          </a:xfrm>
          <a:prstGeom prst="rect">
            <a:avLst/>
          </a:prstGeom>
        </p:spPr>
      </p:pic>
      <p:pic>
        <p:nvPicPr>
          <p:cNvPr id="7" name="Picture 6">
            <a:extLst>
              <a:ext uri="{FF2B5EF4-FFF2-40B4-BE49-F238E27FC236}">
                <a16:creationId xmlns:a16="http://schemas.microsoft.com/office/drawing/2014/main" id="{0C3F2C3D-88A0-38BD-DDF6-41A9D4E989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2649" y="2579627"/>
            <a:ext cx="5914118" cy="3084207"/>
          </a:xfrm>
          <a:prstGeom prst="rect">
            <a:avLst/>
          </a:prstGeom>
        </p:spPr>
      </p:pic>
      <p:sp>
        <p:nvSpPr>
          <p:cNvPr id="8" name="Rectangle: Single Corner Rounded 7">
            <a:extLst>
              <a:ext uri="{FF2B5EF4-FFF2-40B4-BE49-F238E27FC236}">
                <a16:creationId xmlns:a16="http://schemas.microsoft.com/office/drawing/2014/main" id="{22464551-6604-B265-0CF7-4293095FF941}"/>
              </a:ext>
            </a:extLst>
          </p:cNvPr>
          <p:cNvSpPr/>
          <p:nvPr/>
        </p:nvSpPr>
        <p:spPr>
          <a:xfrm>
            <a:off x="2183331" y="503307"/>
            <a:ext cx="8776448"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4.	Get trips that originated from 'Abuja' and went to 'Lagos'.</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888101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19598-46DD-8D14-1A46-089192A470D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ACD455-C367-AE82-2A25-514968B840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2659" y="687092"/>
            <a:ext cx="8646460" cy="1477883"/>
          </a:xfrm>
          <a:prstGeom prst="rect">
            <a:avLst/>
          </a:prstGeom>
        </p:spPr>
      </p:pic>
      <p:pic>
        <p:nvPicPr>
          <p:cNvPr id="7" name="Picture 6">
            <a:extLst>
              <a:ext uri="{FF2B5EF4-FFF2-40B4-BE49-F238E27FC236}">
                <a16:creationId xmlns:a16="http://schemas.microsoft.com/office/drawing/2014/main" id="{86AE4906-4D70-FC93-124E-3A040ADBF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2660" y="2205315"/>
            <a:ext cx="7848810" cy="3378741"/>
          </a:xfrm>
          <a:prstGeom prst="rect">
            <a:avLst/>
          </a:prstGeom>
        </p:spPr>
      </p:pic>
      <p:sp>
        <p:nvSpPr>
          <p:cNvPr id="8" name="Rectangle: Single Corner Rounded 7">
            <a:extLst>
              <a:ext uri="{FF2B5EF4-FFF2-40B4-BE49-F238E27FC236}">
                <a16:creationId xmlns:a16="http://schemas.microsoft.com/office/drawing/2014/main" id="{1520C63A-4F40-7774-D30D-F03A1128D4C6}"/>
              </a:ext>
            </a:extLst>
          </p:cNvPr>
          <p:cNvSpPr/>
          <p:nvPr/>
        </p:nvSpPr>
        <p:spPr>
          <a:xfrm>
            <a:off x="1102659" y="150581"/>
            <a:ext cx="8520954"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5.	Find the earliest departure and latest arrival times per route.</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16328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3F544-18A2-BA15-4B98-39C415310D6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F5A14285-C8CC-DC98-BB64-48962E1FBB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929" y="672352"/>
            <a:ext cx="7982487" cy="1586753"/>
          </a:xfrm>
          <a:prstGeom prst="rect">
            <a:avLst/>
          </a:prstGeom>
        </p:spPr>
      </p:pic>
      <p:pic>
        <p:nvPicPr>
          <p:cNvPr id="7" name="Picture 6">
            <a:extLst>
              <a:ext uri="{FF2B5EF4-FFF2-40B4-BE49-F238E27FC236}">
                <a16:creationId xmlns:a16="http://schemas.microsoft.com/office/drawing/2014/main" id="{F0C08EEA-4377-C904-D428-8E6866C534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70848" y="2213936"/>
            <a:ext cx="4343400" cy="4490520"/>
          </a:xfrm>
          <a:prstGeom prst="rect">
            <a:avLst/>
          </a:prstGeom>
        </p:spPr>
      </p:pic>
      <p:sp>
        <p:nvSpPr>
          <p:cNvPr id="8" name="Rectangle: Single Corner Rounded 7">
            <a:extLst>
              <a:ext uri="{FF2B5EF4-FFF2-40B4-BE49-F238E27FC236}">
                <a16:creationId xmlns:a16="http://schemas.microsoft.com/office/drawing/2014/main" id="{5B873D27-5F21-3076-10F5-DAE0AA070CFA}"/>
              </a:ext>
            </a:extLst>
          </p:cNvPr>
          <p:cNvSpPr/>
          <p:nvPr/>
        </p:nvSpPr>
        <p:spPr>
          <a:xfrm>
            <a:off x="1922929" y="67235"/>
            <a:ext cx="7982487" cy="496171"/>
          </a:xfrm>
          <a:prstGeom prst="round1Rect">
            <a:avLst/>
          </a:prstGeom>
        </p:spPr>
        <p:style>
          <a:lnRef idx="0">
            <a:schemeClr val="dk1"/>
          </a:lnRef>
          <a:fillRef idx="3">
            <a:schemeClr val="dk1"/>
          </a:fillRef>
          <a:effectRef idx="3">
            <a:schemeClr val="dk1"/>
          </a:effectRef>
          <a:fontRef idx="minor">
            <a:schemeClr val="lt1"/>
          </a:fontRef>
        </p:style>
        <p:txBody>
          <a:bodyPr rtlCol="0" anchor="ctr"/>
          <a:lstStyle/>
          <a:p>
            <a:pPr marR="0" lvl="0">
              <a:lnSpc>
                <a:spcPct val="115000"/>
              </a:lnSpc>
              <a:spcAft>
                <a:spcPts val="800"/>
              </a:spcAft>
              <a:tabLst>
                <a:tab pos="457200" algn="l"/>
              </a:tabLst>
            </a:pPr>
            <a:r>
              <a:rPr lang="en-US" sz="2000" b="1" kern="100">
                <a:latin typeface="Tahoma" panose="020B0604030504040204" pitchFamily="34" charset="0"/>
                <a:ea typeface="Tahoma" panose="020B0604030504040204" pitchFamily="34" charset="0"/>
                <a:cs typeface="Tahoma" panose="020B0604030504040204" pitchFamily="34" charset="0"/>
              </a:rPr>
              <a:t>6.	Count how many trips occurred on each date.</a:t>
            </a:r>
            <a:endParaRPr lang="en-US" sz="2000" kern="1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38500000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4B4B4B"/>
      </a:dk2>
      <a:lt2>
        <a:srgbClr val="B5B5B5"/>
      </a:lt2>
      <a:accent1>
        <a:srgbClr val="9AC43E"/>
      </a:accent1>
      <a:accent2>
        <a:srgbClr val="44BA98"/>
      </a:accent2>
      <a:accent3>
        <a:srgbClr val="43A9D9"/>
      </a:accent3>
      <a:accent4>
        <a:srgbClr val="6274D8"/>
      </a:accent4>
      <a:accent5>
        <a:srgbClr val="AB54D7"/>
      </a:accent5>
      <a:accent6>
        <a:srgbClr val="D15B37"/>
      </a:accent6>
      <a:hlink>
        <a:srgbClr val="BFE962"/>
      </a:hlink>
      <a:folHlink>
        <a:srgbClr val="C0D591"/>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892FADA9-420D-4323-A7A4-C106016652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TM04033925[[fn=Droplet]]</Template>
  <TotalTime>1051</TotalTime>
  <Words>412</Words>
  <Application>Microsoft Office PowerPoint</Application>
  <PresentationFormat>Widescreen</PresentationFormat>
  <Paragraphs>32</Paragraphs>
  <Slides>15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Arial Black</vt:lpstr>
      <vt:lpstr>Britannic Bold</vt:lpstr>
      <vt:lpstr>Broadway</vt:lpstr>
      <vt:lpstr>Calibri</vt:lpstr>
      <vt:lpstr>Gill Sans Ultra Bold</vt:lpstr>
      <vt:lpstr>Tahoma</vt:lpstr>
      <vt:lpstr>Tw Cen MT</vt:lpstr>
      <vt:lpstr>Wingdings</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nene okogo</cp:lastModifiedBy>
  <cp:revision>43</cp:revision>
  <dcterms:created xsi:type="dcterms:W3CDTF">2025-07-10T19:50:40Z</dcterms:created>
  <dcterms:modified xsi:type="dcterms:W3CDTF">2025-10-29T02:19:55Z</dcterms:modified>
</cp:coreProperties>
</file>