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8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08" autoAdjust="0"/>
  </p:normalViewPr>
  <p:slideViewPr>
    <p:cSldViewPr>
      <p:cViewPr varScale="1">
        <p:scale>
          <a:sx n="63" d="100"/>
          <a:sy n="63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55BCE-1799-478B-84BF-B9165A96DA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C52CC7B-051E-48AE-8171-DDAE7F2C703A}">
      <dgm:prSet/>
      <dgm:spPr/>
      <dgm:t>
        <a:bodyPr/>
        <a:lstStyle/>
        <a:p>
          <a:pPr rtl="0"/>
          <a:r>
            <a:rPr lang="en-GB" smtClean="0"/>
            <a:t>Lihat contoh file dokumen SRS yang diberikan</a:t>
          </a:r>
          <a:endParaRPr lang="en-GB"/>
        </a:p>
      </dgm:t>
    </dgm:pt>
    <dgm:pt modelId="{47D2318A-7DDA-47C9-8740-757413032A28}" type="parTrans" cxnId="{D8991F13-CDE7-407E-ABE0-4AE74886D4F6}">
      <dgm:prSet/>
      <dgm:spPr/>
      <dgm:t>
        <a:bodyPr/>
        <a:lstStyle/>
        <a:p>
          <a:endParaRPr lang="en-GB"/>
        </a:p>
      </dgm:t>
    </dgm:pt>
    <dgm:pt modelId="{F979EFE1-AF51-4BA4-AAE5-8F38B049F257}" type="sibTrans" cxnId="{D8991F13-CDE7-407E-ABE0-4AE74886D4F6}">
      <dgm:prSet/>
      <dgm:spPr/>
      <dgm:t>
        <a:bodyPr/>
        <a:lstStyle/>
        <a:p>
          <a:endParaRPr lang="en-GB"/>
        </a:p>
      </dgm:t>
    </dgm:pt>
    <dgm:pt modelId="{CFA92BD3-77AD-4F37-9C53-C89DB345FCE7}" type="pres">
      <dgm:prSet presAssocID="{3DE55BCE-1799-478B-84BF-B9165A96DA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E1365B8-9A7E-41DA-8F74-ADC4FDA71B73}" type="pres">
      <dgm:prSet presAssocID="{BC52CC7B-051E-48AE-8171-DDAE7F2C70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8991F13-CDE7-407E-ABE0-4AE74886D4F6}" srcId="{3DE55BCE-1799-478B-84BF-B9165A96DA8F}" destId="{BC52CC7B-051E-48AE-8171-DDAE7F2C703A}" srcOrd="0" destOrd="0" parTransId="{47D2318A-7DDA-47C9-8740-757413032A28}" sibTransId="{F979EFE1-AF51-4BA4-AAE5-8F38B049F257}"/>
    <dgm:cxn modelId="{EA1B3DC6-F027-4985-AEC4-1D5F3037AED4}" type="presOf" srcId="{3DE55BCE-1799-478B-84BF-B9165A96DA8F}" destId="{CFA92BD3-77AD-4F37-9C53-C89DB345FCE7}" srcOrd="0" destOrd="0" presId="urn:microsoft.com/office/officeart/2005/8/layout/vList2"/>
    <dgm:cxn modelId="{AF868F19-6C09-4769-A110-792FF3EEF952}" type="presOf" srcId="{BC52CC7B-051E-48AE-8171-DDAE7F2C703A}" destId="{3E1365B8-9A7E-41DA-8F74-ADC4FDA71B73}" srcOrd="0" destOrd="0" presId="urn:microsoft.com/office/officeart/2005/8/layout/vList2"/>
    <dgm:cxn modelId="{88096E29-39B2-417D-B39B-0204CF058CF5}" type="presParOf" srcId="{CFA92BD3-77AD-4F37-9C53-C89DB345FCE7}" destId="{3E1365B8-9A7E-41DA-8F74-ADC4FDA71B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365B8-9A7E-41DA-8F74-ADC4FDA71B73}">
      <dsp:nvSpPr>
        <dsp:cNvPr id="0" name=""/>
        <dsp:cNvSpPr/>
      </dsp:nvSpPr>
      <dsp:spPr>
        <a:xfrm>
          <a:off x="0" y="9232"/>
          <a:ext cx="8458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smtClean="0"/>
            <a:t>Lihat contoh file dokumen SRS yang diberikan</a:t>
          </a:r>
          <a:endParaRPr lang="en-GB" sz="3100" kern="1200"/>
        </a:p>
      </dsp:txBody>
      <dsp:txXfrm>
        <a:off x="36296" y="45528"/>
        <a:ext cx="838560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E0BCF08-4614-47F8-B142-4AB7318DD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BCF08-4614-47F8-B142-4AB7318DD4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3C3D7-C9F1-4E5B-AE54-CE55853EDC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An Introduction to IEEE/EIA 12207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by Jim Wells - Software Engineering Process Office (SEPO - D12)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Software Process Improvement Working Group (SPIWG)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October 13, 1999</a:t>
            </a:r>
            <a:endParaRPr lang="en-GB" sz="1600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45AA4-D3F3-4183-AFB9-F649DE4DD59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An Introduction to IEEE/EIA 12207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by Jim Wells - Software Engineering Process Office (SEPO - D12)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Software Process Improvement Working Group (SPIWG)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October 13, 1999</a:t>
            </a:r>
            <a:endParaRPr lang="en-GB" sz="1600" b="1" smtClean="0">
              <a:latin typeface="Arial" charset="0"/>
            </a:endParaRP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1961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64081-F557-4C35-BE00-C2F947EF279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An Introduction to IEEE/EIA 12207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by Jim Wells - Software Engineering Process Office (SEPO - D12)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Software Process Improvement Working Group (SPIWG)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October 13, 1999</a:t>
            </a:r>
            <a:endParaRPr lang="en-GB" sz="1600" b="1" smtClean="0">
              <a:latin typeface="Arial" charset="0"/>
            </a:endParaRP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1899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0B62F-484A-4B80-A102-DAF7CD8698C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An Introduction to IEEE/EIA 12207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by Jim Wells - Software Engineering Process Office (SEPO - D12)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Software Process Improvement Working Group (SPIWG)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1600" b="1" smtClean="0">
                <a:latin typeface="Arial" charset="0"/>
              </a:rPr>
              <a:t>October 13, 1999</a:t>
            </a:r>
            <a:endParaRPr lang="en-GB" sz="1600" b="1" smtClean="0">
              <a:latin typeface="Arial" charset="0"/>
            </a:endParaRPr>
          </a:p>
          <a:p>
            <a:endParaRPr lang="en-US" smtClean="0"/>
          </a:p>
          <a:p>
            <a:r>
              <a:rPr lang="en-US" smtClean="0"/>
              <a:t>Animation - figures and text fly in from left automatically</a:t>
            </a:r>
          </a:p>
          <a:p>
            <a:endParaRPr lang="en-US" smtClean="0"/>
          </a:p>
          <a:p>
            <a:r>
              <a:rPr lang="en-US" smtClean="0"/>
              <a:t>This shows that 2167A and 7935A were combined and replaced by 498; 498 became the basis for J-STD-016 (along with portions of ISO 12207)</a:t>
            </a:r>
          </a:p>
          <a:p>
            <a:endParaRPr lang="en-US" smtClean="0"/>
          </a:p>
          <a:p>
            <a:r>
              <a:rPr lang="en-US" smtClean="0"/>
              <a:t>IEEE 12207 includes all of ISO 12207 and good parts of 016 (=498)</a:t>
            </a:r>
          </a:p>
          <a:p>
            <a:endParaRPr lang="en-US" smtClean="0"/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3021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28F4D-18FB-429B-85C5-A5EB094B04FE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5CB5B-5ED4-4177-913B-FA2F05F16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37A62-FC64-4307-98FF-9E22CDB5BDE2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F5FED-7200-4876-A839-1AB6D2164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0E62E-C1AD-4341-94CA-AC1F8D26C647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E2243-14E5-4A31-A5E2-B1D600DF4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BB2B-742F-4298-837D-695978A64B5B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B330A-803C-4C96-B9FE-24C563F1F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C7524-87AB-4C1B-85DD-35A33CD2DAA7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D1F76-6C98-4E4D-AAA5-79B8F3EC1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8BBC2-8EB4-4131-AA96-00FA178C1FEB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E2E2B-5938-4BE0-B47E-F1C78D1D6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7399C-A5DF-4F2D-ABCA-9E109ED5FE9A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BBAD3-269F-4B99-8229-96F46452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9EFD-EE4F-4A27-A5EC-E6276ACD6E0D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C58-2E95-4C42-B958-4A5326AA0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3362-AEE8-47D7-8CDA-A30878EE53D8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E5C0D-6CDA-4121-A235-137E366A6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83B4B-30B5-4F77-9C29-52655A1D0BF5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7A666-C046-4625-AAAF-C7DB73410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33DF2-4207-498C-82EB-3797C3982679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9B284-E6BE-400B-AAEC-83A53C922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1FF6B76-569B-4517-A66F-89A15AB0AEAB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5479AEB0-7BB1-47C7-AB72-575F624A7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0" r:id="rId2"/>
    <p:sldLayoutId id="2147483799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800" r:id="rId9"/>
    <p:sldLayoutId id="2147483796" r:id="rId10"/>
    <p:sldLayoutId id="214748379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 smtClean="0"/>
              <a:t>Rekayasa</a:t>
            </a:r>
            <a:r>
              <a:rPr lang="en-US" sz="3600" dirty="0" smtClean="0"/>
              <a:t> </a:t>
            </a:r>
            <a:r>
              <a:rPr lang="en-US" sz="3600" dirty="0" err="1" smtClean="0"/>
              <a:t>Perangkat</a:t>
            </a:r>
            <a:r>
              <a:rPr lang="en-US" sz="3600" dirty="0" smtClean="0"/>
              <a:t> </a:t>
            </a:r>
            <a:r>
              <a:rPr lang="en-US" sz="3600" dirty="0" err="1" smtClean="0"/>
              <a:t>Lunak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id-ID" sz="3200" dirty="0" smtClean="0"/>
              <a:t>Spesifikasi Kebutuhan P/L</a:t>
            </a:r>
            <a:endParaRPr lang="en-US" sz="4000" b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7848600" cy="1752600"/>
          </a:xfrm>
        </p:spPr>
        <p:txBody>
          <a:bodyPr/>
          <a:lstStyle/>
          <a:p>
            <a:pPr marR="0" algn="l" eaLnBrk="1" hangingPunct="1"/>
            <a:endParaRPr lang="id-ID" sz="2000" dirty="0" smtClean="0"/>
          </a:p>
          <a:p>
            <a:pPr marR="0" algn="l" eaLnBrk="1" hangingPunct="1"/>
            <a:endParaRPr lang="en-US" sz="2000" dirty="0" smtClean="0"/>
          </a:p>
          <a:p>
            <a:pPr marR="0" algn="l" eaLnBrk="1" hangingPunct="1"/>
            <a:endParaRPr lang="en-US" sz="2000" dirty="0" smtClean="0"/>
          </a:p>
          <a:p>
            <a:pPr marR="0" algn="l" eaLnBrk="1" hangingPunct="1"/>
            <a:r>
              <a:rPr lang="en-US" sz="1600" dirty="0" err="1" smtClean="0"/>
              <a:t>Sumber</a:t>
            </a:r>
            <a:r>
              <a:rPr lang="en-US" sz="1600" dirty="0" smtClean="0"/>
              <a:t>: </a:t>
            </a:r>
            <a:r>
              <a:rPr lang="en-AU" sz="1600" dirty="0" smtClean="0"/>
              <a:t>Roger S. Pressman; Software Engineering: A Practitioner's Approach (</a:t>
            </a:r>
            <a:r>
              <a:rPr lang="id-ID" sz="1600" dirty="0" smtClean="0"/>
              <a:t>7</a:t>
            </a:r>
            <a:r>
              <a:rPr lang="en-AU" sz="1600" baseline="30000" dirty="0" err="1" smtClean="0"/>
              <a:t>th</a:t>
            </a:r>
            <a:r>
              <a:rPr lang="en-AU" sz="1600" dirty="0" err="1" smtClean="0"/>
              <a:t>Ed</a:t>
            </a:r>
            <a:r>
              <a:rPr lang="en-AU" sz="1600" dirty="0" smtClean="0"/>
              <a:t>.);  Mc </a:t>
            </a:r>
            <a:r>
              <a:rPr lang="en-AU" sz="1600" dirty="0" err="1" smtClean="0"/>
              <a:t>Graw</a:t>
            </a:r>
            <a:r>
              <a:rPr lang="en-AU" sz="1600" dirty="0" smtClean="0"/>
              <a:t>-Hill, 20</a:t>
            </a:r>
            <a:r>
              <a:rPr lang="id-ID" sz="1600" dirty="0" smtClean="0"/>
              <a:t>10</a:t>
            </a:r>
            <a:endParaRPr lang="en-US" sz="1600" dirty="0" smtClean="0"/>
          </a:p>
          <a:p>
            <a:pPr marR="0" eaLnBrk="1" hangingPunct="1"/>
            <a:endParaRPr lang="en-US" sz="28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5725ED-D4CC-480E-8BCD-373B547319EE}" type="datetime1">
              <a:rPr lang="en-US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9A519-34AF-4F5F-9C69-9D7D92392383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040"/>
            <a:ext cx="8229600" cy="1143000"/>
          </a:xfrm>
        </p:spPr>
        <p:txBody>
          <a:bodyPr/>
          <a:lstStyle/>
          <a:p>
            <a:r>
              <a:rPr lang="en-GB" sz="3200" dirty="0" smtClean="0"/>
              <a:t>Template SRS</a:t>
            </a:r>
            <a:endParaRPr lang="en-GB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214" y="831751"/>
            <a:ext cx="5877580" cy="58897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BBB2B-742F-4298-837D-695978A64B5B}" type="datetime1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330A-803C-4C96-B9FE-24C563F1FEA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060"/>
            <a:ext cx="8229600" cy="1143000"/>
          </a:xfrm>
        </p:spPr>
        <p:txBody>
          <a:bodyPr/>
          <a:lstStyle/>
          <a:p>
            <a:r>
              <a:rPr lang="en-GB" sz="3200" dirty="0" smtClean="0"/>
              <a:t>Template SDD (Software Design Documentation)</a:t>
            </a:r>
            <a:endParaRPr lang="en-GB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518" y="1346539"/>
            <a:ext cx="6538462" cy="53014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BBB2B-742F-4298-837D-695978A64B5B}" type="datetime1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330A-803C-4C96-B9FE-24C563F1FEA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2438400" cy="2819400"/>
          </a:xfrm>
        </p:spPr>
        <p:txBody>
          <a:bodyPr/>
          <a:lstStyle/>
          <a:p>
            <a:r>
              <a:rPr lang="en-GB" sz="2400" dirty="0" smtClean="0"/>
              <a:t>Template SRS (</a:t>
            </a:r>
            <a:r>
              <a:rPr lang="en-GB" sz="2400" dirty="0" err="1" smtClean="0"/>
              <a:t>disesuaikan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Object Oriented - </a:t>
            </a:r>
            <a:r>
              <a:rPr lang="en-GB" sz="2400" dirty="0" err="1" smtClean="0"/>
              <a:t>contoh</a:t>
            </a:r>
            <a:r>
              <a:rPr lang="en-GB" sz="2400" dirty="0" smtClean="0"/>
              <a:t>)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BBB2B-742F-4298-837D-695978A64B5B}" type="datetime1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330A-803C-4C96-B9FE-24C563F1FEA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380" y="0"/>
            <a:ext cx="6068620" cy="68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1828800" cy="2743200"/>
          </a:xfrm>
        </p:spPr>
        <p:txBody>
          <a:bodyPr/>
          <a:lstStyle/>
          <a:p>
            <a:r>
              <a:rPr lang="en-GB" sz="2000" dirty="0" smtClean="0"/>
              <a:t>Template SDD (</a:t>
            </a:r>
            <a:r>
              <a:rPr lang="en-GB" sz="2000" dirty="0" err="1" smtClean="0"/>
              <a:t>diseuaikan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Object Oriented - </a:t>
            </a:r>
            <a:r>
              <a:rPr lang="en-GB" sz="2000" dirty="0" err="1" smtClean="0"/>
              <a:t>contoh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BBB2B-742F-4298-837D-695978A64B5B}" type="datetime1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330A-803C-4C96-B9FE-24C563F1FEA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983" y="0"/>
            <a:ext cx="6303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050"/>
            <a:ext cx="8229600" cy="1143000"/>
          </a:xfrm>
        </p:spPr>
        <p:txBody>
          <a:bodyPr/>
          <a:lstStyle/>
          <a:p>
            <a:r>
              <a:rPr lang="en-GB" sz="3200" dirty="0" smtClean="0"/>
              <a:t>Template </a:t>
            </a:r>
            <a:r>
              <a:rPr lang="en-GB" sz="3200" dirty="0" err="1" smtClean="0"/>
              <a:t>dan</a:t>
            </a:r>
            <a:r>
              <a:rPr lang="en-GB" sz="3200" dirty="0" smtClean="0"/>
              <a:t> </a:t>
            </a:r>
            <a:r>
              <a:rPr lang="en-GB" sz="3200" dirty="0" err="1" smtClean="0"/>
              <a:t>contoh</a:t>
            </a:r>
            <a:endParaRPr lang="en-GB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61474"/>
              </p:ext>
            </p:extLst>
          </p:nvPr>
        </p:nvGraphicFramePr>
        <p:xfrm>
          <a:off x="342900" y="2895600"/>
          <a:ext cx="84582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BBB2B-742F-4298-837D-695978A64B5B}" type="datetime1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330A-803C-4C96-B9FE-24C563F1FEA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6020" y="606425"/>
            <a:ext cx="7771960" cy="688975"/>
          </a:xfrm>
        </p:spPr>
        <p:txBody>
          <a:bodyPr/>
          <a:lstStyle/>
          <a:p>
            <a:r>
              <a:rPr lang="id-ID" dirty="0" smtClean="0"/>
              <a:t>IEEE Std 830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6020" y="1600200"/>
            <a:ext cx="7771960" cy="4800600"/>
          </a:xfrm>
        </p:spPr>
        <p:txBody>
          <a:bodyPr/>
          <a:lstStyle/>
          <a:p>
            <a:r>
              <a:rPr lang="id-ID" dirty="0" smtClean="0"/>
              <a:t>IEEE Std 830 – 1998 (Revision of IEEE Std 830 - 1993)</a:t>
            </a:r>
          </a:p>
          <a:p>
            <a:endParaRPr lang="id-ID" dirty="0" smtClean="0"/>
          </a:p>
          <a:p>
            <a:r>
              <a:rPr lang="id-ID" dirty="0" smtClean="0"/>
              <a:t>IEEE Recomended Practice for </a:t>
            </a:r>
            <a:r>
              <a:rPr lang="id-ID" u="sng" dirty="0" smtClean="0"/>
              <a:t>Software Requirements Specifications</a:t>
            </a:r>
          </a:p>
          <a:p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6020" y="1978026"/>
            <a:ext cx="7771960" cy="688975"/>
          </a:xfrm>
        </p:spPr>
        <p:txBody>
          <a:bodyPr/>
          <a:lstStyle/>
          <a:p>
            <a:r>
              <a:rPr lang="id-ID" dirty="0" smtClean="0"/>
              <a:t>Standard lain?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332" y="609600"/>
            <a:ext cx="7458267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844332" y="381000"/>
            <a:ext cx="6854335" cy="515938"/>
          </a:xfrm>
          <a:noFill/>
        </p:spPr>
        <p:txBody>
          <a:bodyPr lIns="90488" tIns="44450" rIns="90488" bIns="44450" anchor="t">
            <a:spAutoFit/>
          </a:bodyPr>
          <a:lstStyle/>
          <a:p>
            <a:r>
              <a:rPr lang="en-US" sz="2800" smtClean="0"/>
              <a:t>Don’t Get Caught in the Standards Quagmire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22166" y="5715000"/>
            <a:ext cx="843159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1100" b="1">
                <a:latin typeface="Arial" charset="0"/>
              </a:rPr>
              <a:t>From An Introduction to IEEE/EIA 12207 by Jim Wells - Software Engineering Process Office (SEPO - D12)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1100" b="1">
                <a:latin typeface="Arial" charset="0"/>
              </a:rPr>
              <a:t>Software Process Improvement Working Group (SPIWG) October 13,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943" y="457201"/>
            <a:ext cx="6048115" cy="859210"/>
          </a:xfrm>
          <a:noFill/>
        </p:spPr>
        <p:txBody>
          <a:bodyPr lIns="90488" tIns="44450" rIns="90488" bIns="44450" anchor="t">
            <a:spAutoFit/>
          </a:bodyPr>
          <a:lstStyle/>
          <a:p>
            <a:r>
              <a:rPr lang="en-US" dirty="0" smtClean="0"/>
              <a:t>Why Use Standards?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838" y="1484313"/>
            <a:ext cx="8309928" cy="4916487"/>
          </a:xfrm>
          <a:noFill/>
        </p:spPr>
        <p:txBody>
          <a:bodyPr lIns="90488" tIns="44450" rIns="90488" bIns="44450"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Establish uniform requirements for development and documentation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Define a common framework for software life cycle processes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Clarify the roles and interfaces of participants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Clarify the types and contents of documentation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Identify the tasks, phases, baselines, reviews, and documents needed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Follow the lessons learned and best practices of the industry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Avoid the pitfalls and problems of the past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22166" y="5676900"/>
            <a:ext cx="843159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1100" b="1">
                <a:latin typeface="Arial" charset="0"/>
              </a:rPr>
              <a:t>From An Introduction to IEEE/EIA 12207 by Jim Wells - Software Engineering Process Office (SEPO - D12)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1100" b="1">
                <a:latin typeface="Arial" charset="0"/>
              </a:rPr>
              <a:t>Software Process Improvement Working Group (SPIWG) October 13,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Standard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br>
              <a:rPr lang="en-US" dirty="0" smtClean="0"/>
            </a:br>
            <a:r>
              <a:rPr lang="en-US" i="1" dirty="0" smtClean="0"/>
              <a:t>Mandatory requirements employed and enforced to prescribe a disciplined uniform approach to software development, that is, mandatory conventions and practices are in fact standards </a:t>
            </a:r>
            <a:br>
              <a:rPr lang="en-US" i="1" dirty="0" smtClean="0"/>
            </a:br>
            <a:r>
              <a:rPr lang="en-US" i="1" dirty="0" smtClean="0"/>
              <a:t>(</a:t>
            </a:r>
            <a:r>
              <a:rPr lang="en-US" b="1" dirty="0" smtClean="0"/>
              <a:t>IEEE Standard Glossary of Software Engineering Terminology, 1990</a:t>
            </a:r>
            <a:r>
              <a:rPr lang="en-US" i="1" dirty="0" smtClean="0"/>
              <a:t>)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27386" y="6242050"/>
            <a:ext cx="1759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79013" y="442913"/>
            <a:ext cx="7662021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  <a:latin typeface="Tahoma" pitchFamily="34" charset="0"/>
              </a:rPr>
              <a:t>The Evolution of Standards </a:t>
            </a:r>
            <a:br>
              <a:rPr lang="en-US" dirty="0">
                <a:solidFill>
                  <a:srgbClr val="000099"/>
                </a:solidFill>
                <a:latin typeface="Tahoma" pitchFamily="34" charset="0"/>
              </a:rPr>
            </a:br>
            <a:r>
              <a:rPr lang="en-US" dirty="0">
                <a:solidFill>
                  <a:srgbClr val="000099"/>
                </a:solidFill>
                <a:latin typeface="Tahoma" pitchFamily="34" charset="0"/>
              </a:rPr>
              <a:t>Affecting </a:t>
            </a:r>
            <a:r>
              <a:rPr lang="en-US" u="sng" dirty="0">
                <a:solidFill>
                  <a:srgbClr val="000099"/>
                </a:solidFill>
                <a:latin typeface="Tahoma" pitchFamily="34" charset="0"/>
              </a:rPr>
              <a:t>DoD</a:t>
            </a:r>
            <a:r>
              <a:rPr lang="en-US" dirty="0">
                <a:solidFill>
                  <a:srgbClr val="000099"/>
                </a:solidFill>
                <a:latin typeface="Tahoma" pitchFamily="34" charset="0"/>
              </a:rPr>
              <a:t> Software Development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633249" y="1295400"/>
            <a:ext cx="7963988" cy="456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buFontTx/>
              <a:buChar char="•"/>
              <a:tabLst>
                <a:tab pos="2286000" algn="l"/>
                <a:tab pos="7429500" algn="l"/>
              </a:tabLst>
            </a:pPr>
            <a:r>
              <a:rPr lang="en-US" sz="1400" dirty="0">
                <a:latin typeface="Tahoma" pitchFamily="34" charset="0"/>
              </a:rPr>
              <a:t>MIL-STD-1679A	Software Development	1983</a:t>
            </a:r>
          </a:p>
          <a:p>
            <a:pPr marL="285750" indent="-285750">
              <a:spcBef>
                <a:spcPct val="20000"/>
              </a:spcBef>
              <a:buFontTx/>
              <a:buChar char="•"/>
              <a:tabLst>
                <a:tab pos="2286000" algn="l"/>
                <a:tab pos="7429500" algn="l"/>
              </a:tabLst>
            </a:pPr>
            <a:r>
              <a:rPr lang="en-US" sz="1400" dirty="0">
                <a:latin typeface="Tahoma" pitchFamily="34" charset="0"/>
              </a:rPr>
              <a:t>DOD-STD-2167A	Defense System Software Development	1988</a:t>
            </a:r>
          </a:p>
          <a:p>
            <a:pPr marL="285750" indent="-285750">
              <a:spcBef>
                <a:spcPct val="20000"/>
              </a:spcBef>
              <a:buFontTx/>
              <a:buChar char="•"/>
              <a:tabLst>
                <a:tab pos="2286000" algn="l"/>
                <a:tab pos="7429500" algn="l"/>
              </a:tabLst>
            </a:pPr>
            <a:r>
              <a:rPr lang="en-US" sz="1400" dirty="0">
                <a:latin typeface="Tahoma" pitchFamily="34" charset="0"/>
              </a:rPr>
              <a:t>DOD-STD-7935A	AIS Documentation Standards	1988</a:t>
            </a:r>
          </a:p>
          <a:p>
            <a:pPr marL="285750" indent="-285750">
              <a:spcBef>
                <a:spcPct val="20000"/>
              </a:spcBef>
              <a:buFontTx/>
              <a:buChar char="•"/>
              <a:tabLst>
                <a:tab pos="2286000" algn="l"/>
                <a:tab pos="7429500" algn="l"/>
              </a:tabLst>
            </a:pPr>
            <a:r>
              <a:rPr lang="en-US" sz="1400" dirty="0">
                <a:latin typeface="Tahoma" pitchFamily="34" charset="0"/>
              </a:rPr>
              <a:t>MIL-STD-498	Software Development and Documentation	1994</a:t>
            </a:r>
            <a:br>
              <a:rPr lang="en-US" sz="1400" dirty="0">
                <a:latin typeface="Tahoma" pitchFamily="34" charset="0"/>
              </a:rPr>
            </a:br>
            <a:r>
              <a:rPr lang="en-US" sz="1400" dirty="0">
                <a:latin typeface="Tahoma" pitchFamily="34" charset="0"/>
              </a:rPr>
              <a:t>                (</a:t>
            </a:r>
            <a:r>
              <a:rPr lang="en-US" sz="1400" dirty="0" err="1">
                <a:latin typeface="Tahoma" pitchFamily="34" charset="0"/>
              </a:rPr>
              <a:t>SecDef</a:t>
            </a:r>
            <a:r>
              <a:rPr lang="en-US" sz="1400" dirty="0">
                <a:latin typeface="Tahoma" pitchFamily="34" charset="0"/>
              </a:rPr>
              <a:t> Perry Memo - June 1994)</a:t>
            </a:r>
          </a:p>
          <a:p>
            <a:pPr marL="285750" indent="-285750">
              <a:spcBef>
                <a:spcPct val="20000"/>
              </a:spcBef>
              <a:buFontTx/>
              <a:buChar char="•"/>
              <a:tabLst>
                <a:tab pos="2286000" algn="l"/>
                <a:tab pos="7429500" algn="l"/>
              </a:tabLst>
            </a:pPr>
            <a:r>
              <a:rPr lang="en-US" sz="1400" dirty="0">
                <a:latin typeface="Tahoma" pitchFamily="34" charset="0"/>
              </a:rPr>
              <a:t>ISO 9000      (series - on Quality Management, etc.)	1991-</a:t>
            </a:r>
          </a:p>
          <a:p>
            <a:pPr marL="285750" indent="-285750">
              <a:spcBef>
                <a:spcPct val="20000"/>
              </a:spcBef>
              <a:buFontTx/>
              <a:buChar char="•"/>
              <a:tabLst>
                <a:tab pos="2286000" algn="l"/>
                <a:tab pos="7429500" algn="l"/>
              </a:tabLst>
            </a:pPr>
            <a:r>
              <a:rPr lang="en-US" sz="1400" dirty="0">
                <a:latin typeface="Tahoma" pitchFamily="34" charset="0"/>
              </a:rPr>
              <a:t>J-STD-016-1995	Software Development - 	1995</a:t>
            </a:r>
            <a:br>
              <a:rPr lang="en-US" sz="1400" dirty="0">
                <a:latin typeface="Tahoma" pitchFamily="34" charset="0"/>
              </a:rPr>
            </a:br>
            <a:r>
              <a:rPr lang="en-US" sz="1400" dirty="0">
                <a:latin typeface="Tahoma" pitchFamily="34" charset="0"/>
              </a:rPr>
              <a:t> 	Acquirer-Supplier Agreement</a:t>
            </a:r>
          </a:p>
          <a:p>
            <a:pPr marL="285750" indent="-285750">
              <a:spcBef>
                <a:spcPct val="20000"/>
              </a:spcBef>
              <a:buFontTx/>
              <a:buChar char="•"/>
              <a:tabLst>
                <a:tab pos="2286000" algn="l"/>
                <a:tab pos="7429500" algn="l"/>
              </a:tabLst>
            </a:pPr>
            <a:r>
              <a:rPr lang="en-US" sz="1400" dirty="0">
                <a:latin typeface="Tahoma" pitchFamily="34" charset="0"/>
              </a:rPr>
              <a:t>ISO/IEC 12207	Information Technology - Software Life 	1996</a:t>
            </a:r>
            <a:br>
              <a:rPr lang="en-US" sz="1400" dirty="0">
                <a:latin typeface="Tahoma" pitchFamily="34" charset="0"/>
              </a:rPr>
            </a:br>
            <a:r>
              <a:rPr lang="en-US" sz="1400" dirty="0">
                <a:latin typeface="Tahoma" pitchFamily="34" charset="0"/>
              </a:rPr>
              <a:t> 	           Cycle Processes</a:t>
            </a:r>
          </a:p>
          <a:p>
            <a:pPr marL="285750" indent="-285750">
              <a:spcBef>
                <a:spcPct val="50000"/>
              </a:spcBef>
              <a:buFontTx/>
              <a:buChar char="•"/>
              <a:tabLst>
                <a:tab pos="2286000" algn="l"/>
                <a:tab pos="7429500" algn="l"/>
              </a:tabLst>
            </a:pPr>
            <a:r>
              <a:rPr lang="en-US" sz="1400" dirty="0">
                <a:latin typeface="Tahoma" pitchFamily="34" charset="0"/>
              </a:rPr>
              <a:t>IEEE/EIA 12207	Software Life Cycle Processes	</a:t>
            </a:r>
            <a:r>
              <a:rPr lang="en-US" sz="1400" dirty="0" smtClean="0">
                <a:latin typeface="Tahoma" pitchFamily="34" charset="0"/>
              </a:rPr>
              <a:t>1998</a:t>
            </a:r>
          </a:p>
          <a:p>
            <a:pPr marL="285750" indent="-285750">
              <a:spcBef>
                <a:spcPct val="50000"/>
              </a:spcBef>
              <a:buFontTx/>
              <a:buChar char="•"/>
              <a:tabLst>
                <a:tab pos="2286000" algn="l"/>
                <a:tab pos="7429500" algn="l"/>
              </a:tabLst>
            </a:pPr>
            <a:endParaRPr lang="en-US" sz="1400" dirty="0">
              <a:latin typeface="Tahoma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22166" y="5943600"/>
            <a:ext cx="843159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1100" b="1" dirty="0">
                <a:latin typeface="Arial" charset="0"/>
              </a:rPr>
              <a:t>From An Introduction to IEEE/EIA 12207 by Jim Wells - Software Engineering Process Office (SEPO - D12)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1100" b="1" dirty="0">
                <a:latin typeface="Arial" charset="0"/>
              </a:rPr>
              <a:t>Software Process Improvement Working Group (SPIWG) October 13,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1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1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1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1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47943" y="228601"/>
            <a:ext cx="604811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200">
                <a:solidFill>
                  <a:srgbClr val="000099"/>
                </a:solidFill>
                <a:latin typeface="Tahoma" pitchFamily="34" charset="0"/>
              </a:rPr>
              <a:t>The Family Tree of Standards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9574" y="1400175"/>
            <a:ext cx="7097667" cy="2546350"/>
            <a:chOff x="314" y="1174"/>
            <a:chExt cx="4842" cy="1604"/>
          </a:xfrm>
        </p:grpSpPr>
        <p:sp>
          <p:nvSpPr>
            <p:cNvPr id="9227" name="Rectangle 4" descr="Wide upward diagonal"/>
            <p:cNvSpPr>
              <a:spLocks noChangeArrowheads="1"/>
            </p:cNvSpPr>
            <p:nvPr/>
          </p:nvSpPr>
          <p:spPr bwMode="auto">
            <a:xfrm>
              <a:off x="4953" y="1971"/>
              <a:ext cx="142" cy="425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F76681"/>
              </a:bgClr>
            </a:patt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8" name="Rectangle 5"/>
            <p:cNvSpPr>
              <a:spLocks noChangeArrowheads="1"/>
            </p:cNvSpPr>
            <p:nvPr/>
          </p:nvSpPr>
          <p:spPr bwMode="auto">
            <a:xfrm>
              <a:off x="4309" y="1967"/>
              <a:ext cx="456" cy="425"/>
            </a:xfrm>
            <a:prstGeom prst="rect">
              <a:avLst/>
            </a:prstGeom>
            <a:solidFill>
              <a:srgbClr val="CECECE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9" name="Rectangle 6" descr="Large grid"/>
            <p:cNvSpPr>
              <a:spLocks noChangeArrowheads="1"/>
            </p:cNvSpPr>
            <p:nvPr/>
          </p:nvSpPr>
          <p:spPr bwMode="auto">
            <a:xfrm>
              <a:off x="4682" y="1978"/>
              <a:ext cx="318" cy="413"/>
            </a:xfrm>
            <a:prstGeom prst="rect">
              <a:avLst/>
            </a:prstGeom>
            <a:pattFill prst="lgGrid">
              <a:fgClr>
                <a:schemeClr val="bg1"/>
              </a:fgClr>
              <a:bgClr>
                <a:srgbClr val="618FFD"/>
              </a:bgClr>
            </a:patt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30" name="Rectangle 7" descr="Light vertical"/>
            <p:cNvSpPr>
              <a:spLocks noChangeArrowheads="1"/>
            </p:cNvSpPr>
            <p:nvPr/>
          </p:nvSpPr>
          <p:spPr bwMode="auto">
            <a:xfrm>
              <a:off x="314" y="1589"/>
              <a:ext cx="805" cy="421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618FFD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31" name="Rectangle 8" descr="Large grid"/>
            <p:cNvSpPr>
              <a:spLocks noChangeArrowheads="1"/>
            </p:cNvSpPr>
            <p:nvPr/>
          </p:nvSpPr>
          <p:spPr bwMode="auto">
            <a:xfrm>
              <a:off x="1924" y="1964"/>
              <a:ext cx="528" cy="421"/>
            </a:xfrm>
            <a:prstGeom prst="rect">
              <a:avLst/>
            </a:prstGeom>
            <a:pattFill prst="lgGrid">
              <a:fgClr>
                <a:schemeClr val="bg1"/>
              </a:fgClr>
              <a:bgClr>
                <a:srgbClr val="618FFD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32" name="Rectangle 9"/>
            <p:cNvSpPr>
              <a:spLocks noChangeArrowheads="1"/>
            </p:cNvSpPr>
            <p:nvPr/>
          </p:nvSpPr>
          <p:spPr bwMode="auto">
            <a:xfrm>
              <a:off x="4297" y="1966"/>
              <a:ext cx="805" cy="4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33" name="Rectangle 10"/>
            <p:cNvSpPr>
              <a:spLocks noChangeArrowheads="1"/>
            </p:cNvSpPr>
            <p:nvPr/>
          </p:nvSpPr>
          <p:spPr bwMode="auto">
            <a:xfrm>
              <a:off x="1935" y="1174"/>
              <a:ext cx="1019" cy="409"/>
            </a:xfrm>
            <a:prstGeom prst="rect">
              <a:avLst/>
            </a:prstGeom>
            <a:solidFill>
              <a:srgbClr val="CECEC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34" name="Rectangle 11"/>
            <p:cNvSpPr>
              <a:spLocks noChangeArrowheads="1"/>
            </p:cNvSpPr>
            <p:nvPr/>
          </p:nvSpPr>
          <p:spPr bwMode="auto">
            <a:xfrm>
              <a:off x="398" y="1664"/>
              <a:ext cx="588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25000"/>
                </a:spcBef>
                <a:buClr>
                  <a:schemeClr val="tx2"/>
                </a:buClr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2167A</a:t>
              </a:r>
            </a:p>
          </p:txBody>
        </p:sp>
        <p:sp>
          <p:nvSpPr>
            <p:cNvPr id="9235" name="Rectangle 12" descr="Light horizontal"/>
            <p:cNvSpPr>
              <a:spLocks noChangeArrowheads="1"/>
            </p:cNvSpPr>
            <p:nvPr/>
          </p:nvSpPr>
          <p:spPr bwMode="auto">
            <a:xfrm>
              <a:off x="346" y="2357"/>
              <a:ext cx="805" cy="421"/>
            </a:xfrm>
            <a:prstGeom prst="rect">
              <a:avLst/>
            </a:prstGeom>
            <a:pattFill prst="ltHorz">
              <a:fgClr>
                <a:schemeClr val="bg1"/>
              </a:fgClr>
              <a:bgClr>
                <a:srgbClr val="618FFD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36" name="Rectangle 13"/>
            <p:cNvSpPr>
              <a:spLocks noChangeArrowheads="1"/>
            </p:cNvSpPr>
            <p:nvPr/>
          </p:nvSpPr>
          <p:spPr bwMode="auto">
            <a:xfrm>
              <a:off x="398" y="2432"/>
              <a:ext cx="588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25000"/>
                </a:spcBef>
                <a:buClr>
                  <a:schemeClr val="tx2"/>
                </a:buClr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7935A</a:t>
              </a:r>
            </a:p>
          </p:txBody>
        </p:sp>
        <p:sp>
          <p:nvSpPr>
            <p:cNvPr id="9237" name="Rectangle 14"/>
            <p:cNvSpPr>
              <a:spLocks noChangeArrowheads="1"/>
            </p:cNvSpPr>
            <p:nvPr/>
          </p:nvSpPr>
          <p:spPr bwMode="auto">
            <a:xfrm>
              <a:off x="1955" y="2038"/>
              <a:ext cx="387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25000"/>
                </a:spcBef>
                <a:buClr>
                  <a:schemeClr val="tx2"/>
                </a:buClr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498</a:t>
              </a:r>
            </a:p>
          </p:txBody>
        </p:sp>
        <p:sp>
          <p:nvSpPr>
            <p:cNvPr id="9238" name="Line 15"/>
            <p:cNvSpPr>
              <a:spLocks noChangeShapeType="1"/>
            </p:cNvSpPr>
            <p:nvPr/>
          </p:nvSpPr>
          <p:spPr bwMode="auto">
            <a:xfrm>
              <a:off x="1135" y="1791"/>
              <a:ext cx="773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39" name="Line 16"/>
            <p:cNvSpPr>
              <a:spLocks noChangeShapeType="1"/>
            </p:cNvSpPr>
            <p:nvPr/>
          </p:nvSpPr>
          <p:spPr bwMode="auto">
            <a:xfrm flipV="1">
              <a:off x="1167" y="2233"/>
              <a:ext cx="730" cy="3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40" name="Line 17"/>
            <p:cNvSpPr>
              <a:spLocks noChangeShapeType="1"/>
            </p:cNvSpPr>
            <p:nvPr/>
          </p:nvSpPr>
          <p:spPr bwMode="auto">
            <a:xfrm>
              <a:off x="2468" y="2157"/>
              <a:ext cx="6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41" name="Line 18"/>
            <p:cNvSpPr>
              <a:spLocks noChangeShapeType="1"/>
            </p:cNvSpPr>
            <p:nvPr/>
          </p:nvSpPr>
          <p:spPr bwMode="auto">
            <a:xfrm>
              <a:off x="3740" y="2157"/>
              <a:ext cx="5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42" name="Line 19"/>
            <p:cNvSpPr>
              <a:spLocks noChangeShapeType="1"/>
            </p:cNvSpPr>
            <p:nvPr/>
          </p:nvSpPr>
          <p:spPr bwMode="auto">
            <a:xfrm>
              <a:off x="4404" y="1599"/>
              <a:ext cx="64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43" name="Line 20"/>
            <p:cNvSpPr>
              <a:spLocks noChangeShapeType="1"/>
            </p:cNvSpPr>
            <p:nvPr/>
          </p:nvSpPr>
          <p:spPr bwMode="auto">
            <a:xfrm>
              <a:off x="2922" y="1605"/>
              <a:ext cx="1450" cy="3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44" name="Line 21"/>
            <p:cNvSpPr>
              <a:spLocks noChangeShapeType="1"/>
            </p:cNvSpPr>
            <p:nvPr/>
          </p:nvSpPr>
          <p:spPr bwMode="auto">
            <a:xfrm>
              <a:off x="2628" y="1599"/>
              <a:ext cx="1019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45" name="Rectangle 22"/>
            <p:cNvSpPr>
              <a:spLocks noChangeArrowheads="1"/>
            </p:cNvSpPr>
            <p:nvPr/>
          </p:nvSpPr>
          <p:spPr bwMode="auto">
            <a:xfrm>
              <a:off x="1939" y="1260"/>
              <a:ext cx="1059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25000"/>
                </a:spcBef>
                <a:buClr>
                  <a:schemeClr val="tx2"/>
                </a:buClr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ISO 12207</a:t>
              </a: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3406" y="1174"/>
              <a:ext cx="1038" cy="409"/>
              <a:chOff x="3406" y="1174"/>
              <a:chExt cx="1038" cy="409"/>
            </a:xfrm>
          </p:grpSpPr>
          <p:sp>
            <p:nvSpPr>
              <p:cNvPr id="9252" name="Rectangle 24" descr="Wide upward diagonal"/>
              <p:cNvSpPr>
                <a:spLocks noChangeArrowheads="1"/>
              </p:cNvSpPr>
              <p:nvPr/>
            </p:nvSpPr>
            <p:spPr bwMode="auto">
              <a:xfrm>
                <a:off x="3406" y="1174"/>
                <a:ext cx="1038" cy="409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F7668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53" name="Rectangle 25"/>
              <p:cNvSpPr>
                <a:spLocks noChangeArrowheads="1"/>
              </p:cNvSpPr>
              <p:nvPr/>
            </p:nvSpPr>
            <p:spPr bwMode="auto">
              <a:xfrm>
                <a:off x="3415" y="1247"/>
                <a:ext cx="868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25000"/>
                  </a:spcBef>
                  <a:buClr>
                    <a:schemeClr val="tx2"/>
                  </a:buClr>
                </a:pPr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IEEE Stds</a:t>
                </a:r>
              </a:p>
            </p:txBody>
          </p:sp>
        </p:grpSp>
        <p:sp>
          <p:nvSpPr>
            <p:cNvPr id="9247" name="Rectangle 26"/>
            <p:cNvSpPr>
              <a:spLocks noChangeArrowheads="1"/>
            </p:cNvSpPr>
            <p:nvPr/>
          </p:nvSpPr>
          <p:spPr bwMode="auto">
            <a:xfrm>
              <a:off x="4292" y="1985"/>
              <a:ext cx="864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25000"/>
                </a:spcBef>
                <a:buClr>
                  <a:schemeClr val="tx2"/>
                </a:buClr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IEEE/EIA</a:t>
              </a:r>
              <a:br>
                <a:rPr lang="en-US" sz="2000" b="1">
                  <a:solidFill>
                    <a:srgbClr val="000000"/>
                  </a:solidFill>
                  <a:latin typeface="Arial" charset="0"/>
                </a:rPr>
              </a:b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12207</a:t>
              </a:r>
            </a:p>
          </p:txBody>
        </p:sp>
        <p:sp>
          <p:nvSpPr>
            <p:cNvPr id="9248" name="Rectangle 27" descr="Large grid"/>
            <p:cNvSpPr>
              <a:spLocks noChangeArrowheads="1"/>
            </p:cNvSpPr>
            <p:nvPr/>
          </p:nvSpPr>
          <p:spPr bwMode="auto">
            <a:xfrm>
              <a:off x="3175" y="1986"/>
              <a:ext cx="437" cy="384"/>
            </a:xfrm>
            <a:prstGeom prst="rect">
              <a:avLst/>
            </a:prstGeom>
            <a:pattFill prst="lgGrid">
              <a:fgClr>
                <a:schemeClr val="bg1"/>
              </a:fgClr>
              <a:bgClr>
                <a:srgbClr val="618FFD"/>
              </a:bgClr>
            </a:patt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49" name="Rectangle 28"/>
            <p:cNvSpPr>
              <a:spLocks noChangeArrowheads="1"/>
            </p:cNvSpPr>
            <p:nvPr/>
          </p:nvSpPr>
          <p:spPr bwMode="auto">
            <a:xfrm>
              <a:off x="3604" y="1977"/>
              <a:ext cx="125" cy="425"/>
            </a:xfrm>
            <a:prstGeom prst="rect">
              <a:avLst/>
            </a:prstGeom>
            <a:solidFill>
              <a:srgbClr val="CECECE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50" name="Rectangle 29"/>
            <p:cNvSpPr>
              <a:spLocks noChangeArrowheads="1"/>
            </p:cNvSpPr>
            <p:nvPr/>
          </p:nvSpPr>
          <p:spPr bwMode="auto">
            <a:xfrm>
              <a:off x="3213" y="2050"/>
              <a:ext cx="387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25000"/>
                </a:spcBef>
                <a:buClr>
                  <a:schemeClr val="tx2"/>
                </a:buClr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016</a:t>
              </a:r>
            </a:p>
          </p:txBody>
        </p:sp>
        <p:sp>
          <p:nvSpPr>
            <p:cNvPr id="9251" name="Rectangle 30"/>
            <p:cNvSpPr>
              <a:spLocks noChangeArrowheads="1"/>
            </p:cNvSpPr>
            <p:nvPr/>
          </p:nvSpPr>
          <p:spPr bwMode="auto">
            <a:xfrm>
              <a:off x="3161" y="1965"/>
              <a:ext cx="571" cy="4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83679" name="Rectangle 31"/>
          <p:cNvSpPr>
            <a:spLocks noChangeArrowheads="1"/>
          </p:cNvSpPr>
          <p:nvPr/>
        </p:nvSpPr>
        <p:spPr bwMode="auto">
          <a:xfrm>
            <a:off x="803288" y="4214813"/>
            <a:ext cx="1543545" cy="164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DOD-STD-7935A “DoD Automated Information Systems (AIS) Documentation Standards”</a:t>
            </a:r>
            <a:br>
              <a:rPr lang="en-US" sz="1400" b="1">
                <a:solidFill>
                  <a:schemeClr val="tx2"/>
                </a:solidFill>
                <a:latin typeface="Arial" charset="0"/>
              </a:rPr>
            </a:br>
            <a:r>
              <a:rPr lang="en-US" sz="1400" b="1">
                <a:solidFill>
                  <a:schemeClr val="tx2"/>
                </a:solidFill>
                <a:latin typeface="Arial" charset="0"/>
              </a:rPr>
              <a:t>Oct 88</a:t>
            </a:r>
          </a:p>
        </p:txBody>
      </p:sp>
      <p:sp>
        <p:nvSpPr>
          <p:cNvPr id="283680" name="Rectangle 32"/>
          <p:cNvSpPr>
            <a:spLocks noChangeArrowheads="1"/>
          </p:cNvSpPr>
          <p:nvPr/>
        </p:nvSpPr>
        <p:spPr bwMode="auto">
          <a:xfrm>
            <a:off x="595137" y="1009650"/>
            <a:ext cx="1676937" cy="1049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DOD-STD-2167A “Defense System Software Development”</a:t>
            </a:r>
            <a:br>
              <a:rPr lang="en-US" sz="1400" b="1">
                <a:solidFill>
                  <a:schemeClr val="tx2"/>
                </a:solidFill>
                <a:latin typeface="Arial" charset="0"/>
              </a:rPr>
            </a:br>
            <a:r>
              <a:rPr lang="en-US" sz="1400" b="1">
                <a:solidFill>
                  <a:schemeClr val="tx2"/>
                </a:solidFill>
                <a:latin typeface="Arial" charset="0"/>
              </a:rPr>
              <a:t>Feb 88</a:t>
            </a:r>
          </a:p>
        </p:txBody>
      </p:sp>
      <p:sp>
        <p:nvSpPr>
          <p:cNvPr id="283681" name="Rectangle 33"/>
          <p:cNvSpPr>
            <a:spLocks noChangeArrowheads="1"/>
          </p:cNvSpPr>
          <p:nvPr/>
        </p:nvSpPr>
        <p:spPr bwMode="auto">
          <a:xfrm>
            <a:off x="2940505" y="739776"/>
            <a:ext cx="2115228" cy="665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ISO/IEC 12207 “Software Life Cycle Processes” Aug 95</a:t>
            </a:r>
          </a:p>
        </p:txBody>
      </p:sp>
      <p:sp>
        <p:nvSpPr>
          <p:cNvPr id="283682" name="Rectangle 34"/>
          <p:cNvSpPr>
            <a:spLocks noChangeArrowheads="1"/>
          </p:cNvSpPr>
          <p:nvPr/>
        </p:nvSpPr>
        <p:spPr bwMode="auto">
          <a:xfrm>
            <a:off x="4702461" y="3505201"/>
            <a:ext cx="1619770" cy="1748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J-STD-016-1995</a:t>
            </a:r>
          </a:p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(Trial Use)</a:t>
            </a:r>
          </a:p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“Software Life Cycle Processes, Software Development” </a:t>
            </a:r>
            <a:br>
              <a:rPr lang="en-US" sz="1400" b="1">
                <a:solidFill>
                  <a:schemeClr val="tx2"/>
                </a:solidFill>
                <a:latin typeface="Arial" charset="0"/>
              </a:rPr>
            </a:br>
            <a:r>
              <a:rPr lang="en-US" sz="1400" b="1">
                <a:solidFill>
                  <a:schemeClr val="tx2"/>
                </a:solidFill>
                <a:latin typeface="Arial" charset="0"/>
              </a:rPr>
              <a:t>Sep 95</a:t>
            </a:r>
          </a:p>
        </p:txBody>
      </p:sp>
      <p:sp>
        <p:nvSpPr>
          <p:cNvPr id="283683" name="Rectangle 35"/>
          <p:cNvSpPr>
            <a:spLocks noChangeArrowheads="1"/>
          </p:cNvSpPr>
          <p:nvPr/>
        </p:nvSpPr>
        <p:spPr bwMode="auto">
          <a:xfrm>
            <a:off x="6473214" y="3505201"/>
            <a:ext cx="2115228" cy="145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IEEE/EIA 12207.0-1996</a:t>
            </a:r>
          </a:p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IEEE/EIA 12207.1-1997</a:t>
            </a:r>
          </a:p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IEEE/EIA 12207.2-1997</a:t>
            </a:r>
          </a:p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“Software Life Cycle Processes”</a:t>
            </a:r>
          </a:p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Mar/Apr 98</a:t>
            </a:r>
          </a:p>
        </p:txBody>
      </p:sp>
      <p:sp>
        <p:nvSpPr>
          <p:cNvPr id="283684" name="Rectangle 36"/>
          <p:cNvSpPr>
            <a:spLocks noChangeArrowheads="1"/>
          </p:cNvSpPr>
          <p:nvPr/>
        </p:nvSpPr>
        <p:spPr bwMode="auto">
          <a:xfrm>
            <a:off x="2802713" y="3505200"/>
            <a:ext cx="1619770" cy="13070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MIL-STD-498</a:t>
            </a:r>
          </a:p>
          <a:p>
            <a:pPr indent="1588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</a:pPr>
            <a:r>
              <a:rPr lang="en-US" sz="1400" b="1">
                <a:solidFill>
                  <a:schemeClr val="tx2"/>
                </a:solidFill>
                <a:latin typeface="Arial" charset="0"/>
              </a:rPr>
              <a:t>“Software Development and Documentation” Dec 94</a:t>
            </a:r>
          </a:p>
        </p:txBody>
      </p:sp>
      <p:sp>
        <p:nvSpPr>
          <p:cNvPr id="9226" name="Text Box 37"/>
          <p:cNvSpPr txBox="1">
            <a:spLocks noChangeArrowheads="1"/>
          </p:cNvSpPr>
          <p:nvPr/>
        </p:nvSpPr>
        <p:spPr bwMode="auto">
          <a:xfrm>
            <a:off x="636205" y="5905500"/>
            <a:ext cx="843159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1100" b="1" dirty="0">
                <a:latin typeface="Arial" charset="0"/>
              </a:rPr>
              <a:t>From An Introduction to IEEE/EIA 12207 by Jim Wells - Software Engineering Process Office (SEPO - D12)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1100" b="1" dirty="0">
                <a:latin typeface="Arial" charset="0"/>
              </a:rPr>
              <a:t>Software Process Improvement Working Group (SPIWG) October 13,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3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9" grpId="0" autoUpdateAnimBg="0"/>
      <p:bldP spid="283680" grpId="0" autoUpdateAnimBg="0"/>
      <p:bldP spid="283681" grpId="0" autoUpdateAnimBg="0"/>
      <p:bldP spid="283682" grpId="0" autoUpdateAnimBg="0"/>
      <p:bldP spid="283683" grpId="0" autoUpdateAnimBg="0"/>
      <p:bldP spid="2836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</a:t>
            </a:r>
          </a:p>
          <a:p>
            <a:r>
              <a:rPr lang="en-US" dirty="0" smtClean="0"/>
              <a:t>Unambiguous</a:t>
            </a:r>
          </a:p>
          <a:p>
            <a:r>
              <a:rPr lang="en-US" dirty="0" smtClean="0"/>
              <a:t>Complete</a:t>
            </a:r>
            <a:endParaRPr lang="en-US" dirty="0"/>
          </a:p>
          <a:p>
            <a:r>
              <a:rPr lang="en-US" dirty="0"/>
              <a:t>Consistent</a:t>
            </a:r>
          </a:p>
          <a:p>
            <a:r>
              <a:rPr lang="en-US" dirty="0"/>
              <a:t>Ranked for importance and/or stability</a:t>
            </a:r>
          </a:p>
          <a:p>
            <a:r>
              <a:rPr lang="en-US" dirty="0"/>
              <a:t>Verifiable</a:t>
            </a:r>
          </a:p>
          <a:p>
            <a:r>
              <a:rPr lang="en-US" dirty="0"/>
              <a:t>Modifiable</a:t>
            </a:r>
          </a:p>
          <a:p>
            <a:r>
              <a:rPr lang="en-US" dirty="0"/>
              <a:t>Traceable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BBB2B-742F-4298-837D-695978A64B5B}" type="datetime1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330A-803C-4C96-B9FE-24C563F1FEA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3384</TotalTime>
  <Words>584</Words>
  <Application>Microsoft Office PowerPoint</Application>
  <PresentationFormat>On-screen Show (4:3)</PresentationFormat>
  <Paragraphs>115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Rekayasa Perangkat Lunak Spesifikasi Kebutuhan P/L</vt:lpstr>
      <vt:lpstr>IEEE Std 830</vt:lpstr>
      <vt:lpstr>Standard lain?</vt:lpstr>
      <vt:lpstr>Don’t Get Caught in the Standards Quagmire</vt:lpstr>
      <vt:lpstr>Why Use Standards?</vt:lpstr>
      <vt:lpstr>Software Standard</vt:lpstr>
      <vt:lpstr>PowerPoint Presentation</vt:lpstr>
      <vt:lpstr>PowerPoint Presentation</vt:lpstr>
      <vt:lpstr>Characteristics of a good SRS</vt:lpstr>
      <vt:lpstr>Template SRS</vt:lpstr>
      <vt:lpstr>Template SDD (Software Design Documentation)</vt:lpstr>
      <vt:lpstr>Template SRS (disesuaikan dengan Object Oriented - contoh)</vt:lpstr>
      <vt:lpstr>Template SDD (diseuaikan dengan Object Oriented - contoh)</vt:lpstr>
      <vt:lpstr>Template dan contoh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IF3291 Jaringan Komputer dan Pengamanannya 4 sks</dc:title>
  <dc:creator>bugi</dc:creator>
  <cp:lastModifiedBy>Rian Andrian</cp:lastModifiedBy>
  <cp:revision>131</cp:revision>
  <dcterms:created xsi:type="dcterms:W3CDTF">2006-02-06T06:43:55Z</dcterms:created>
  <dcterms:modified xsi:type="dcterms:W3CDTF">2016-09-25T06:29:18Z</dcterms:modified>
</cp:coreProperties>
</file>