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8" r:id="rId4"/>
    <p:sldId id="257" r:id="rId5"/>
    <p:sldId id="270" r:id="rId6"/>
    <p:sldId id="260" r:id="rId7"/>
    <p:sldId id="271" r:id="rId8"/>
    <p:sldId id="258" r:id="rId9"/>
    <p:sldId id="259" r:id="rId10"/>
    <p:sldId id="261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钱 能" initials="钱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8T22:31:53.250" idx="1">
    <p:pos x="10" y="10"/>
    <p:text>could explain more for each use case, why we think they are useful.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D11F-B028-47CD-9289-6A3465CD3940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9C250-EC48-470E-BC4C-FD9B9B6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F584F62-45B8-47EF-94FD-6722724E96FE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18A0-E1D8-41A2-8067-84F5BA28E0AC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B9A-638C-4EB6-B4B6-7F50A53287A5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0BB2-C7B6-4FE6-880D-1F50AAC2997F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F056-ED84-4C23-B353-5643D6E5EFE3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88C0-10A2-454B-85F2-7252AF6FFE1A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86F0-C78F-4EE9-9016-FF912F527105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DFA8-E448-4862-8922-0F3564E2AC36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3316-0393-47C4-9444-DECC9D6817F9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1E57-3FF5-43C5-9A3D-6B87E965F06F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73FE-E92F-44D8-AAC0-B90932B5B073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5B091E-60F9-4EBB-B719-B8B361837BA0}" type="datetime1">
              <a:rPr lang="en-US" smtClean="0"/>
              <a:t>8/22/18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96DDF-F033-4AB3-A0A0-D89F80ECF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TexT</a:t>
            </a:r>
            <a:r>
              <a:rPr lang="en-US" altLang="zh-CN" dirty="0"/>
              <a:t> MINING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96AC48-74B6-4F33-A317-4A24D3BB7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Neng</a:t>
            </a:r>
            <a:endParaRPr lang="en-US" sz="2400" dirty="0"/>
          </a:p>
          <a:p>
            <a:r>
              <a:rPr lang="en-US" sz="2400" dirty="0"/>
              <a:t>Chen-Ching</a:t>
            </a:r>
          </a:p>
          <a:p>
            <a:r>
              <a:rPr lang="en-US" sz="2400" dirty="0"/>
              <a:t>Mikhail</a:t>
            </a:r>
          </a:p>
        </p:txBody>
      </p:sp>
    </p:spTree>
    <p:extLst>
      <p:ext uri="{BB962C8B-B14F-4D97-AF65-F5344CB8AC3E}">
        <p14:creationId xmlns:p14="http://schemas.microsoft.com/office/powerpoint/2010/main" val="51857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=""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9E51DD-6446-44A8-8CCE-D7E66887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0A2E02-CF96-4FA6-AB05-048BF124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CommerzBank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Annual Report 2016.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 249.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15A90C-ABF7-4A9B-BA1C-575536E0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14" y="640080"/>
            <a:ext cx="7961402" cy="54432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523D82-ED79-4182-A1BF-27AB9A5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E5687-2331-40A8-B23B-F2469F38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 TOPIC </a:t>
            </a:r>
            <a:r>
              <a:rPr lang="en-US" dirty="0" err="1">
                <a:solidFill>
                  <a:schemeClr val="bg1"/>
                </a:solidFill>
              </a:rPr>
              <a:t>trendS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="" xmlns:a16="http://schemas.microsoft.com/office/drawing/2014/main" id="{A24A153C-9BEC-46E7-9AA4-DFC65A2B1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B20829-8724-44AC-8765-A4594D0E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Use machine learning technique to find how topic distribution evolved throughout years for certain companies</a:t>
            </a:r>
          </a:p>
          <a:p>
            <a:pPr marL="128016" lvl="1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D1EE0E-588A-496C-9E17-AD5F8EB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4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06385-685C-4225-8B00-99530682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Extract Topic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F54189-D435-4885-B504-0E86953A1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2000" dirty="0"/>
              <a:t>Findings: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BayerischeLandesbank</a:t>
            </a:r>
            <a:endParaRPr lang="en-US" sz="2000" dirty="0"/>
          </a:p>
          <a:p>
            <a:pPr marL="630936" lvl="1" indent="-457200">
              <a:buFont typeface="+mj-lt"/>
              <a:buAutoNum type="arabicPeriod"/>
            </a:pPr>
            <a:r>
              <a:rPr lang="en-US" sz="1600" dirty="0"/>
              <a:t>2013 – 2014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DeutscheBank</a:t>
            </a:r>
            <a:endParaRPr lang="en-US" sz="2000" dirty="0"/>
          </a:p>
          <a:p>
            <a:pPr marL="630936" lvl="1" indent="-457200">
              <a:buFont typeface="+mj-lt"/>
              <a:buAutoNum type="arabicPeriod"/>
            </a:pPr>
            <a:r>
              <a:rPr lang="en-US" sz="1600" dirty="0"/>
              <a:t>2014 – 2015 change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217EF9-9065-47EC-AECA-C8D444B5D235}"/>
              </a:ext>
            </a:extLst>
          </p:cNvPr>
          <p:cNvSpPr/>
          <p:nvPr/>
        </p:nvSpPr>
        <p:spPr>
          <a:xfrm>
            <a:off x="6845825" y="5134898"/>
            <a:ext cx="23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Topic: risk management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B0692ED-1FF2-4CEF-96B1-EF8C328C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419CF0F0-671E-4DD1-A8FE-7C593700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7" y="585216"/>
            <a:ext cx="7245790" cy="45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49C1A-70C6-45D3-A449-703FE445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="" xmlns:a16="http://schemas.microsoft.com/office/drawing/2014/main" id="{A24A153C-9BEC-46E7-9AA4-DFC65A2B1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2F5CC8-3989-4AC5-A43B-E81D523D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TF-IDF: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Simple, but powerful for finding “hot” words in the documents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LDA: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More complicated, but allows topic detection instead of single words.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Shortages of LDA: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Topic labeling should be done manually, but only once per set of documents.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D22FAC-1E66-455E-BFA3-F5F56FBA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CD6ACA-EF9E-4EB5-B09E-EED5A5A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of content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="" xmlns:a16="http://schemas.microsoft.com/office/drawing/2014/main" id="{A24A153C-9BEC-46E7-9AA4-DFC65A2B1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0EE69D1-B29A-47B5-8E88-98679F5B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Motivation.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000" dirty="0">
                <a:solidFill>
                  <a:srgbClr val="FFFFFF"/>
                </a:solidFill>
              </a:rPr>
              <a:t>Introduction to TF-IDF.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000" dirty="0">
                <a:solidFill>
                  <a:srgbClr val="FFFFFF"/>
                </a:solidFill>
              </a:rPr>
              <a:t>Use TF-IDF to identify important words.</a:t>
            </a:r>
            <a:endParaRPr lang="en-US" sz="3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Introduction to LDA (Latent Dirichlet Allocation).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Use LDA to extract topics of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Use LDA to extract topics’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FFFFFF"/>
                </a:solidFill>
              </a:rPr>
              <a:t>Summary.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727B85-F0D6-41F8-8C74-C75EE2AE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CD6ACA-EF9E-4EB5-B09E-EED5A5A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="" xmlns:a16="http://schemas.microsoft.com/office/drawing/2014/main" id="{A24A153C-9BEC-46E7-9AA4-DFC65A2B1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0EE69D1-B29A-47B5-8E88-98679F5B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Business reports have to be issued regularly.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Reports consist of many pages: reading them costs a lot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Different companies can organize their reports in different ways.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People may only need to consider some pages related to topics of interest.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F31B80-E543-47DF-9FA3-B4FEF47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2748E0-74F6-4063-9543-68D3BC53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TF -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7A3DF-26BA-4E3A-AC5D-1099E0F7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Intended to reflect how important a word is for a document in a collection of documents.</a:t>
            </a:r>
          </a:p>
          <a:p>
            <a:pPr marL="0" indent="0">
              <a:buNone/>
            </a:pPr>
            <a:r>
              <a:rPr lang="en-US" sz="2800" dirty="0"/>
              <a:t>TF – Term Frequency</a:t>
            </a:r>
          </a:p>
          <a:p>
            <a:pPr marL="0" indent="0">
              <a:buNone/>
            </a:pPr>
            <a:r>
              <a:rPr lang="en-US" sz="2800" dirty="0"/>
              <a:t>IDF – Inverse Document Frequency</a:t>
            </a:r>
          </a:p>
          <a:p>
            <a:pPr marL="0" indent="0">
              <a:buNone/>
            </a:pPr>
            <a:r>
              <a:rPr lang="en-US" sz="2800" dirty="0"/>
              <a:t>TF-IDF = TF * IDF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7D7B666-D5E6-48CE-B26A-FB5E5C34AF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6EE670A-A41A-44AD-BC1C-2090365EB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1861E9-2268-4071-BF97-221E56A4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D1F46-96E1-41DD-83E2-8AE6E26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TF-IDF.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FE38F-AD92-47EF-970A-2B40E5FE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Autofit/>
          </a:bodyPr>
          <a:lstStyle/>
          <a:p>
            <a:r>
              <a:rPr lang="en-US" sz="2000" dirty="0"/>
              <a:t>Simple, but working approach:</a:t>
            </a:r>
          </a:p>
          <a:p>
            <a:r>
              <a:rPr lang="en-US" sz="2000" dirty="0"/>
              <a:t>BMW reports:</a:t>
            </a:r>
          </a:p>
          <a:p>
            <a:pPr lvl="1"/>
            <a:r>
              <a:rPr lang="en-US" sz="1600" dirty="0"/>
              <a:t>CO2</a:t>
            </a:r>
          </a:p>
          <a:p>
            <a:pPr lvl="1"/>
            <a:r>
              <a:rPr lang="en-US" sz="1600" dirty="0"/>
              <a:t>Brexit</a:t>
            </a:r>
          </a:p>
          <a:p>
            <a:pPr lvl="1"/>
            <a:endParaRPr lang="en-US" sz="1600" dirty="0"/>
          </a:p>
          <a:p>
            <a:pPr marL="128016" lvl="1" indent="0">
              <a:buNone/>
            </a:pPr>
            <a:r>
              <a:rPr lang="en-US" sz="1600" dirty="0" err="1"/>
              <a:t>DeutscheBank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DeutscheBank</a:t>
            </a:r>
            <a:r>
              <a:rPr lang="en-US" sz="1600" dirty="0"/>
              <a:t> USA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964D0CB-22CA-4554-A370-54DA74EC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BB11B47E-325E-492F-A01E-44562DEA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130" y="1098171"/>
            <a:ext cx="7813889" cy="5172103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89FDA11D-8A23-4311-81C2-C250D951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30" y="1098171"/>
            <a:ext cx="7813889" cy="5033565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3D58875D-534B-4B45-930A-912FDC49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23" y="867870"/>
            <a:ext cx="812048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E5DF9-9D68-4CE2-B140-363C0EA3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Latent Dirichlet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8DC160-6D29-4C9F-8CA4-DEADB702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mature topic modelling approach.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Well tested and well known approach.</a:t>
            </a:r>
          </a:p>
          <a:p>
            <a:pPr marL="457200" indent="-457200">
              <a:buAutoNum type="arabicPeriod"/>
            </a:pPr>
            <a:r>
              <a:rPr lang="en-US" sz="2800" dirty="0"/>
              <a:t>Automatically extract topics from documents.</a:t>
            </a:r>
          </a:p>
          <a:p>
            <a:pPr marL="457200" indent="-457200">
              <a:buAutoNum type="arabicPeriod"/>
            </a:pPr>
            <a:r>
              <a:rPr lang="en-US" sz="2800" dirty="0"/>
              <a:t>Can be directly applied to a new document.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7D7B666-D5E6-48CE-B26A-FB5E5C34AF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6EE670A-A41A-44AD-BC1C-2090365EB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CB7A720-950F-45E3-8A47-36AB4809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E5DF9-9D68-4CE2-B140-363C0EA3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Lda. The way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8DC160-6D29-4C9F-8CA4-DEADB702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40"/>
            <a:ext cx="3133580" cy="39319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Each document is seen as a mixture of various topics.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Each word in the document is assigned to the topics with the certain probabilities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Each topic is seen as a set of words with assigned probabilities.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Person should assign topic-names himself, but only once.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CBFF0F4-6EC8-44EB-9835-E32B0562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606599"/>
            <a:ext cx="6909577" cy="36448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58B501-702A-40D3-AF06-7856CADB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8CEF1C-4ECC-474A-9B32-D61DA63B6690}"/>
              </a:ext>
            </a:extLst>
          </p:cNvPr>
          <p:cNvSpPr txBox="1"/>
          <p:nvPr/>
        </p:nvSpPr>
        <p:spPr>
          <a:xfrm>
            <a:off x="5755526" y="5385402"/>
            <a:ext cx="619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intuition </a:t>
            </a:r>
            <a:r>
              <a:rPr lang="en-US" dirty="0"/>
              <a:t>behind latent Dirichlet allocation.  </a:t>
            </a:r>
          </a:p>
          <a:p>
            <a:r>
              <a:rPr lang="en-US" dirty="0"/>
              <a:t>Adapted from Probabilistic Topic Models, by David M. </a:t>
            </a:r>
            <a:r>
              <a:rPr lang="en-US" dirty="0" err="1"/>
              <a:t>Blei</a:t>
            </a:r>
            <a:r>
              <a:rPr lang="en-US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31661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Freeform 16">
            <a:extLst>
              <a:ext uri="{FF2B5EF4-FFF2-40B4-BE49-F238E27FC236}">
                <a16:creationId xmlns="" xmlns:a16="http://schemas.microsoft.com/office/drawing/2014/main" id="{A10C41F2-1746-4431-9B52-B9F147A89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984928E-D694-4849-BBAD-D7C7DC405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77F24-0754-49F8-9B8C-46CE5BB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 topics of Pages</a:t>
            </a:r>
          </a:p>
        </p:txBody>
      </p:sp>
      <p:sp>
        <p:nvSpPr>
          <p:cNvPr id="45" name="Freeform 18">
            <a:extLst>
              <a:ext uri="{FF2B5EF4-FFF2-40B4-BE49-F238E27FC236}">
                <a16:creationId xmlns="" xmlns:a16="http://schemas.microsoft.com/office/drawing/2014/main" id="{A24A153C-9BEC-46E7-9AA4-DFC65A2B1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50BB6D-5B42-4F6D-A7BE-80210E83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ctr">
            <a:noAutofit/>
          </a:bodyPr>
          <a:lstStyle/>
          <a:p>
            <a:pPr marL="128016" lvl="1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Use machine learning technique to recommend pages highly related to topics of interest.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99237721-19CF-41B1-AA0A-E1E1A828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35849F-5A1F-4255-B80A-2DD89472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D1F46-96E1-41DD-83E2-8AE6E262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Extract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FE38F-AD92-47EF-970A-2B40E5FE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Autofit/>
          </a:bodyPr>
          <a:lstStyle/>
          <a:p>
            <a:r>
              <a:rPr lang="en-US" sz="2000" dirty="0"/>
              <a:t>Approach:</a:t>
            </a:r>
          </a:p>
          <a:p>
            <a:pPr lvl="1"/>
            <a:r>
              <a:rPr lang="en-US" sz="2000" dirty="0"/>
              <a:t>Train LDA model by using 127 bank documents. Get 9 topics.</a:t>
            </a:r>
          </a:p>
          <a:p>
            <a:pPr lvl="1"/>
            <a:r>
              <a:rPr lang="en-US" sz="2000" dirty="0"/>
              <a:t>Input a new document.</a:t>
            </a:r>
          </a:p>
          <a:p>
            <a:pPr lvl="1"/>
            <a:r>
              <a:rPr lang="en-US" sz="2000" dirty="0"/>
              <a:t>For each paragraph in this document, calculate its probability of belonging to each topic. </a:t>
            </a:r>
          </a:p>
          <a:p>
            <a:pPr lvl="1"/>
            <a:r>
              <a:rPr lang="en-US" sz="2000" dirty="0"/>
              <a:t>Specify one topic, output most related paragraphs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group </a:t>
            </a:r>
            <a:r>
              <a:rPr lang="zh-CN" altLang="en-US" sz="2000" dirty="0"/>
              <a:t> </a:t>
            </a:r>
            <a:r>
              <a:rPr lang="en-US" altLang="zh-CN" sz="2000" dirty="0"/>
              <a:t>them to</a:t>
            </a:r>
            <a:r>
              <a:rPr lang="zh-CN" altLang="en-US" sz="2000" dirty="0"/>
              <a:t> </a:t>
            </a:r>
            <a:r>
              <a:rPr lang="en-US" sz="2000" dirty="0"/>
              <a:t>pages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863E72D-914C-4F7F-8944-8E694A77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48" y="341376"/>
            <a:ext cx="6194289" cy="4300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1399AA-BCD1-4914-971B-E5348EB13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3" t="-694" r="11912" b="12395"/>
          <a:stretch/>
        </p:blipFill>
        <p:spPr>
          <a:xfrm>
            <a:off x="5164817" y="5160357"/>
            <a:ext cx="5738949" cy="874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E61B6F-9F03-4A23-A330-EC543D7CA137}"/>
              </a:ext>
            </a:extLst>
          </p:cNvPr>
          <p:cNvSpPr txBox="1"/>
          <p:nvPr/>
        </p:nvSpPr>
        <p:spPr>
          <a:xfrm>
            <a:off x="6989263" y="822960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risk management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B6EE257B-598D-4831-95F9-5DBEAC5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ED09074-79C8-4102-9962-4F7E1B31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366" y="5269389"/>
            <a:ext cx="5657850" cy="695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037C3C3-EA1A-48A3-A8F9-A90540C35629}"/>
              </a:ext>
            </a:extLst>
          </p:cNvPr>
          <p:cNvSpPr txBox="1"/>
          <p:nvPr/>
        </p:nvSpPr>
        <p:spPr>
          <a:xfrm>
            <a:off x="7930000" y="4364545"/>
            <a:ext cx="79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3470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433</Words>
  <Application>Microsoft Macintosh PowerPoint</Application>
  <PresentationFormat>Широкоэкранный</PresentationFormat>
  <Paragraphs>86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 3</vt:lpstr>
      <vt:lpstr>华文仿宋</vt:lpstr>
      <vt:lpstr>Integral</vt:lpstr>
      <vt:lpstr>TexT MINING Project</vt:lpstr>
      <vt:lpstr>Table of content</vt:lpstr>
      <vt:lpstr>MOtivation</vt:lpstr>
      <vt:lpstr>TF - IDF</vt:lpstr>
      <vt:lpstr>TF-IDF. Results</vt:lpstr>
      <vt:lpstr>Latent Dirichlet allocation</vt:lpstr>
      <vt:lpstr>Lda. The way it Works</vt:lpstr>
      <vt:lpstr>Extract topics of Pages</vt:lpstr>
      <vt:lpstr>Extract topic</vt:lpstr>
      <vt:lpstr>Result</vt:lpstr>
      <vt:lpstr>Extract TOPIC trendS</vt:lpstr>
      <vt:lpstr>Extract Topic trends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</dc:title>
  <dc:creator>钱 能</dc:creator>
  <cp:lastModifiedBy>Борисов Михаил Юрьевич</cp:lastModifiedBy>
  <cp:revision>16</cp:revision>
  <dcterms:created xsi:type="dcterms:W3CDTF">2018-08-09T13:44:15Z</dcterms:created>
  <dcterms:modified xsi:type="dcterms:W3CDTF">2018-08-22T19:06:58Z</dcterms:modified>
</cp:coreProperties>
</file>