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7" r:id="rId5"/>
    <p:sldId id="258" r:id="rId6"/>
    <p:sldId id="262" r:id="rId7"/>
    <p:sldId id="259" r:id="rId8"/>
    <p:sldId id="261" r:id="rId9"/>
    <p:sldId id="260" r:id="rId10"/>
    <p:sldId id="270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Logistic Regression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Yanjun PU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set Introduction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45965" cy="4351655"/>
          </a:xfrm>
          <a:solidFill>
            <a:schemeClr val="bg2"/>
          </a:solidFill>
        </p:spPr>
        <p:txBody>
          <a:bodyPr/>
          <a:p>
            <a:pPr marL="0" indent="0">
              <a:buNone/>
            </a:pPr>
            <a:r>
              <a:rPr lang="en-US" altLang="zh-CN"/>
              <a:t>Data set: </a:t>
            </a:r>
            <a:r>
              <a:rPr lang="en-US" altLang="zh-CN" sz="1800"/>
              <a:t>SPAM E-mail Database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Features: 57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Label:  0/1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Number of spam instances: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1,813   39.4%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Number of non-spam instance: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2,788   60.6%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Total of records :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4,601</a:t>
            </a: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6269355" y="2076450"/>
            <a:ext cx="311658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526905" y="2080895"/>
            <a:ext cx="30861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67525" y="2580005"/>
            <a:ext cx="192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57  columns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994775" y="2580005"/>
            <a:ext cx="176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column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913245" y="1635760"/>
            <a:ext cx="121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features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330055" y="1523365"/>
            <a:ext cx="1104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label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Logistics Regression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8385" y="1691005"/>
            <a:ext cx="7018020" cy="1288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90" y="3590290"/>
            <a:ext cx="4864100" cy="2143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5245" y="3169285"/>
            <a:ext cx="1751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.Derivatives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65" y="3272790"/>
            <a:ext cx="5678805" cy="1769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Standardize - pyspark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2475230"/>
            <a:ext cx="8095615" cy="3983355"/>
          </a:xfrm>
          <a:solidFill>
            <a:schemeClr val="bg2"/>
          </a:solidFill>
        </p:spPr>
        <p:txBody>
          <a:bodyPr>
            <a:normAutofit fontScale="60000"/>
          </a:bodyPr>
          <a:p>
            <a:r>
              <a:rPr lang="zh-CN" altLang="en-US"/>
              <a:t>def standardize (RDD_Xy):</a:t>
            </a:r>
            <a:endParaRPr lang="zh-CN" altLang="en-US"/>
          </a:p>
          <a:p>
            <a:r>
              <a:rPr lang="zh-CN" altLang="en-US"/>
              <a:t>    global col_sum           </a:t>
            </a:r>
            <a:r>
              <a:rPr lang="en-US" altLang="zh-CN" b="1"/>
              <a:t>-&gt; record the sum of each column</a:t>
            </a:r>
            <a:endParaRPr lang="zh-CN" altLang="en-US"/>
          </a:p>
          <a:p>
            <a:r>
              <a:rPr lang="zh-CN" altLang="en-US"/>
              <a:t>    global averages          </a:t>
            </a:r>
            <a:r>
              <a:rPr lang="en-US" altLang="zh-CN" b="1"/>
              <a:t>-&gt; record the average of each column</a:t>
            </a:r>
            <a:endParaRPr lang="zh-CN" altLang="en-US" b="1"/>
          </a:p>
          <a:p>
            <a:r>
              <a:rPr lang="zh-CN" altLang="en-US"/>
              <a:t>    global stds                  </a:t>
            </a:r>
            <a:r>
              <a:rPr lang="en-US" altLang="zh-CN" b="1"/>
              <a:t>-&gt; record the standard Deviation of each colum</a:t>
            </a:r>
            <a:endParaRPr lang="zh-CN" altLang="en-US"/>
          </a:p>
          <a:p>
            <a:r>
              <a:rPr lang="zh-CN" altLang="en-US"/>
              <a:t>    col_sum = RDD_Xy.reduce(sumReducer)[0]</a:t>
            </a:r>
            <a:endParaRPr lang="zh-CN" altLang="en-US"/>
          </a:p>
          <a:p>
            <a:r>
              <a:rPr lang="zh-CN" altLang="en-US"/>
              <a:t>    averages =  calculate_averages(N_COLS,N_ROWS,col_sum)</a:t>
            </a:r>
            <a:endParaRPr lang="zh-CN" altLang="en-US"/>
          </a:p>
          <a:p>
            <a:r>
              <a:rPr lang="zh-CN" altLang="en-US"/>
              <a:t>    sigmas = RDD_Xy.map(residuesMapper).reduce(sumReducer)[0]</a:t>
            </a:r>
            <a:endParaRPr lang="zh-CN" altLang="en-US"/>
          </a:p>
          <a:p>
            <a:r>
              <a:rPr lang="zh-CN" altLang="en-US"/>
              <a:t>    stds = calculate_stds(N_COLS,N_ROWS,sigmas)</a:t>
            </a:r>
            <a:endParaRPr lang="zh-CN" altLang="en-US"/>
          </a:p>
          <a:p>
            <a:r>
              <a:rPr lang="zh-CN" altLang="en-US"/>
              <a:t>    rdd = RDD_Xy.map(standardizeMapper)</a:t>
            </a:r>
            <a:endParaRPr lang="zh-CN" altLang="en-US"/>
          </a:p>
          <a:p>
            <a:r>
              <a:rPr lang="zh-CN" altLang="en-US"/>
              <a:t>    rdd.count()</a:t>
            </a:r>
            <a:endParaRPr lang="zh-CN" altLang="en-US"/>
          </a:p>
          <a:p>
            <a:r>
              <a:rPr lang="zh-CN" altLang="en-US"/>
              <a:t>    return rdd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38200" y="1691005"/>
            <a:ext cx="2927350" cy="609600"/>
            <a:chOff x="11920" y="3550"/>
            <a:chExt cx="4610" cy="960"/>
          </a:xfrm>
        </p:grpSpPr>
        <p:sp>
          <p:nvSpPr>
            <p:cNvPr id="4" name="文本框 3"/>
            <p:cNvSpPr txBox="1"/>
            <p:nvPr/>
          </p:nvSpPr>
          <p:spPr>
            <a:xfrm>
              <a:off x="14770" y="3550"/>
              <a:ext cx="17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x- mean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770" y="3550"/>
              <a:ext cx="17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_______</a:t>
              </a:r>
              <a:endParaRPr lang="en-US" altLang="zh-CN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120" y="3930"/>
              <a:ext cx="106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std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920" y="3773"/>
              <a:ext cx="34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x_standardized =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Cross Valiation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675" y="4632325"/>
            <a:ext cx="2422525" cy="4908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000"/>
              <a:t>Train and Test Split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  <p:grpSp>
        <p:nvGrpSpPr>
          <p:cNvPr id="18" name="组合 17"/>
          <p:cNvGrpSpPr/>
          <p:nvPr/>
        </p:nvGrpSpPr>
        <p:grpSpPr>
          <a:xfrm>
            <a:off x="662305" y="5078730"/>
            <a:ext cx="6817360" cy="1221380"/>
            <a:chOff x="1614" y="3775"/>
            <a:chExt cx="14087" cy="3501"/>
          </a:xfrm>
        </p:grpSpPr>
        <p:sp>
          <p:nvSpPr>
            <p:cNvPr id="15" name="矩形 14"/>
            <p:cNvSpPr/>
            <p:nvPr/>
          </p:nvSpPr>
          <p:spPr>
            <a:xfrm>
              <a:off x="14134" y="3775"/>
              <a:ext cx="1346" cy="1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614" y="3793"/>
              <a:ext cx="11832" cy="13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263" y="3902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777" y="3902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102" y="3902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409" y="3902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716" y="3902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040" y="3902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365" y="3902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681" y="3902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996" y="3902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2250" y="3902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447" y="5427"/>
              <a:ext cx="2396" cy="1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Train Set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134" y="5427"/>
              <a:ext cx="1567" cy="1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Test set</a:t>
              </a:r>
              <a:endParaRPr lang="en-US" altLang="zh-CN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21335" y="1691005"/>
            <a:ext cx="2125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sz="2000"/>
              <a:t>Shuffle Data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447675" y="3197860"/>
            <a:ext cx="3515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/>
              <a:t>Split to K - folds</a:t>
            </a:r>
            <a:endParaRPr lang="en-US" altLang="zh-CN" sz="2000"/>
          </a:p>
        </p:txBody>
      </p:sp>
      <p:grpSp>
        <p:nvGrpSpPr>
          <p:cNvPr id="36" name="组合 35"/>
          <p:cNvGrpSpPr/>
          <p:nvPr/>
        </p:nvGrpSpPr>
        <p:grpSpPr>
          <a:xfrm>
            <a:off x="758825" y="3813810"/>
            <a:ext cx="6221730" cy="398780"/>
            <a:chOff x="1846" y="4959"/>
            <a:chExt cx="12855" cy="1144"/>
          </a:xfrm>
        </p:grpSpPr>
        <p:sp>
          <p:nvSpPr>
            <p:cNvPr id="24" name="矩形 23"/>
            <p:cNvSpPr/>
            <p:nvPr/>
          </p:nvSpPr>
          <p:spPr>
            <a:xfrm>
              <a:off x="13631" y="4959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46" y="4959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171" y="4959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478" y="4959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85" y="4959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09" y="4959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434" y="4959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9750" y="4959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065" y="4959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319" y="4959"/>
              <a:ext cx="1071" cy="1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826000" y="1721485"/>
            <a:ext cx="5948680" cy="147637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p>
            <a:r>
              <a:rPr lang="zh-CN" altLang="en-US"/>
              <a:t>def shuffle_transfrom(RDD_Xy:pyspark.RDD,k_fold = 10):</a:t>
            </a:r>
            <a:endParaRPr lang="zh-CN" altLang="en-US"/>
          </a:p>
          <a:p>
            <a:r>
              <a:rPr lang="zh-CN" altLang="en-US"/>
              <a:t>    weights = np.ones(k_fold)</a:t>
            </a:r>
            <a:endParaRPr lang="zh-CN" altLang="en-US"/>
          </a:p>
          <a:p>
            <a:r>
              <a:rPr lang="zh-CN" altLang="en-US"/>
              <a:t>    weights = weights.tolist()</a:t>
            </a:r>
            <a:endParaRPr lang="zh-CN" altLang="en-US"/>
          </a:p>
          <a:p>
            <a:r>
              <a:rPr lang="zh-CN" altLang="en-US"/>
              <a:t>    RDD_folds = </a:t>
            </a:r>
            <a:r>
              <a:rPr lang="zh-CN" altLang="en-US" b="1" u="sng"/>
              <a:t>RDD_Xy.randomSplit(weights,6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    return RDD_folds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2305" y="2275840"/>
            <a:ext cx="2340610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Shuffle Data in Spark</a:t>
            </a:r>
            <a:endParaRPr lang="en-US" altLang="zh-CN"/>
          </a:p>
        </p:txBody>
      </p:sp>
      <p:sp>
        <p:nvSpPr>
          <p:cNvPr id="40" name="右箭头 39"/>
          <p:cNvSpPr/>
          <p:nvPr/>
        </p:nvSpPr>
        <p:spPr>
          <a:xfrm>
            <a:off x="3152140" y="2435860"/>
            <a:ext cx="142430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Training- procedure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2925"/>
            <a:ext cx="5513070" cy="4605655"/>
          </a:xfrm>
          <a:solidFill>
            <a:schemeClr val="bg2"/>
          </a:solidFill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initialize weights and bias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training iteration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#propagation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RDD_Xzy = RDD_Xy.map(y_estimated_mapper)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#calculate Cost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cost = calculate_cost(RDD_Xzy,lambda_reg)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r>
              <a:rPr lang="en-US" altLang="zh-CN"/>
              <a:t>#calculate deviation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	dw = calculate_gradients(RDD_Xzy,lambda_reg)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	 db = calculate_db(RDD_Xzy)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#gradient descent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w,b = update_weights(w,b,dw,db,learning_rate)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Centralized Version</a:t>
            </a:r>
            <a:r>
              <a:rPr lang="en-US" altLang="zh-CN"/>
              <a:t>-performance</a:t>
            </a:r>
            <a:endParaRPr lang="en-US" altLang="zh-CN"/>
          </a:p>
        </p:txBody>
      </p:sp>
      <p:pic>
        <p:nvPicPr>
          <p:cNvPr id="4" name="内容占位符 3" descr="c_tra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475" y="1526540"/>
            <a:ext cx="6031865" cy="435165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6551930" y="2066925"/>
          <a:ext cx="3369945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245"/>
                <a:gridCol w="1130300"/>
                <a:gridCol w="1168400"/>
              </a:tblGrid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cs typeface="Calibri" charset="0"/>
                        </a:rPr>
                        <a:t>iteration</a:t>
                      </a:r>
                      <a:endParaRPr lang="zh-CN" altLang="en-US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cs typeface="Calibri" charset="0"/>
                        </a:rPr>
                        <a:t>Learning_rate</a:t>
                      </a:r>
                      <a:endParaRPr lang="zh-CN" altLang="en-US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cs typeface="Calibri" charset="0"/>
                        </a:rPr>
                        <a:t>Lambda_reg</a:t>
                      </a:r>
                      <a:endParaRPr lang="zh-CN" altLang="en-US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cs typeface="Calibri" charset="0"/>
                        </a:rPr>
                        <a:t>20</a:t>
                      </a:r>
                      <a:endParaRPr lang="zh-CN" altLang="en-US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cs typeface="Calibri" charset="0"/>
                        </a:rPr>
                        <a:t>0.7</a:t>
                      </a:r>
                      <a:endParaRPr lang="zh-CN" altLang="en-US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cs typeface="Calibri" charset="0"/>
                        </a:rPr>
                        <a:t>0.2</a:t>
                      </a:r>
                      <a:endParaRPr lang="zh-CN" altLang="en-US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551930" y="3380105"/>
            <a:ext cx="278511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time cost</a:t>
            </a:r>
            <a:r>
              <a:rPr lang="en-US" altLang="zh-CN"/>
              <a:t>(s)</a:t>
            </a:r>
            <a:r>
              <a:rPr lang="zh-CN" altLang="en-US"/>
              <a:t> 14.756101846694946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51930" y="4330065"/>
            <a:ext cx="2237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accuracy 0.86333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Spark</a:t>
            </a:r>
            <a:r>
              <a:rPr lang="zh-CN" altLang="en-US">
                <a:sym typeface="+mn-ea"/>
              </a:rPr>
              <a:t> Version</a:t>
            </a:r>
            <a:r>
              <a:rPr lang="en-US" altLang="zh-CN">
                <a:sym typeface="+mn-ea"/>
              </a:rPr>
              <a:t>-performance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4" name="内容占位符 3" descr="cost_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935" y="1402080"/>
            <a:ext cx="5801995" cy="435165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6551930" y="2066925"/>
          <a:ext cx="3369945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245"/>
                <a:gridCol w="1130300"/>
                <a:gridCol w="1168400"/>
              </a:tblGrid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cs typeface="Calibri" charset="0"/>
                        </a:rPr>
                        <a:t>iteration</a:t>
                      </a:r>
                      <a:endParaRPr lang="zh-CN" altLang="en-US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cs typeface="Calibri" charset="0"/>
                        </a:rPr>
                        <a:t>Learning_rate</a:t>
                      </a:r>
                      <a:endParaRPr lang="zh-CN" altLang="en-US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cs typeface="Calibri" charset="0"/>
                        </a:rPr>
                        <a:t>Lambda_reg</a:t>
                      </a:r>
                      <a:endParaRPr lang="zh-CN" altLang="en-US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cs typeface="Calibri" charset="0"/>
                        </a:rPr>
                        <a:t>30</a:t>
                      </a:r>
                      <a:endParaRPr lang="zh-CN" altLang="en-US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cs typeface="Calibri" charset="0"/>
                        </a:rPr>
                        <a:t>0.7</a:t>
                      </a:r>
                      <a:endParaRPr lang="zh-CN" altLang="en-US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cs typeface="Calibri" charset="0"/>
                        </a:rPr>
                        <a:t>0.2</a:t>
                      </a:r>
                      <a:endParaRPr lang="zh-CN" altLang="en-US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6551930" y="3184525"/>
          <a:ext cx="3369945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245"/>
                <a:gridCol w="1130300"/>
              </a:tblGrid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ea typeface="Calibri" charset="0"/>
                          <a:cs typeface="Calibri" charset="0"/>
                        </a:rPr>
                        <a:t>cross validation</a:t>
                      </a:r>
                      <a:endParaRPr lang="en-US" altLang="zh-CN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ea typeface="Calibri" charset="0"/>
                          <a:cs typeface="Calibri" charset="0"/>
                        </a:rPr>
                        <a:t>k-fold</a:t>
                      </a:r>
                      <a:endParaRPr lang="en-US" altLang="zh-CN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ea typeface="Calibri" charset="0"/>
                          <a:cs typeface="Calibri" charset="0"/>
                        </a:rPr>
                        <a:t>Average Accuracy</a:t>
                      </a:r>
                      <a:endParaRPr lang="en-US" altLang="zh-CN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cs typeface="Calibri" charset="0"/>
                        </a:rPr>
                        <a:t>10</a:t>
                      </a:r>
                      <a:endParaRPr lang="en-US" altLang="zh-CN" sz="1000" b="0">
                        <a:latin typeface="Calibri" charset="0"/>
                        <a:cs typeface="Calibri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ea typeface="Calibri" charset="0"/>
                          <a:cs typeface="Calibri" charset="0"/>
                        </a:rPr>
                        <a:t>one-hot</a:t>
                      </a:r>
                      <a:endParaRPr lang="en-US" altLang="zh-CN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0">
                          <a:latin typeface="Calibri" charset="0"/>
                          <a:cs typeface="Calibri" charset="0"/>
                        </a:rPr>
                        <a:t>0.85673</a:t>
                      </a:r>
                      <a:endParaRPr lang="zh-CN" altLang="en-US" sz="1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Perfomance Curve with n workers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561455" y="2132965"/>
            <a:ext cx="46621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laptop running this program only has 4 cores.</a:t>
            </a:r>
            <a:endParaRPr lang="en-US" altLang="zh-CN"/>
          </a:p>
          <a:p>
            <a:r>
              <a:rPr lang="en-US" altLang="zh-CN"/>
              <a:t>So, The performance improve with the increase of number or workers.But when the number of workers is more than 4. </a:t>
            </a:r>
            <a:endParaRPr lang="en-US" altLang="zh-CN"/>
          </a:p>
          <a:p>
            <a:r>
              <a:rPr lang="en-US" altLang="zh-CN"/>
              <a:t>The performance donesn't improve but even become worse.</a:t>
            </a:r>
            <a:endParaRPr lang="en-US" altLang="zh-CN"/>
          </a:p>
        </p:txBody>
      </p:sp>
      <p:pic>
        <p:nvPicPr>
          <p:cNvPr id="10" name="内容占位符 9" descr="pe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185" y="1527175"/>
            <a:ext cx="5801995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1978</Words>
  <Application>WPS 演示</Application>
  <PresentationFormat>宽屏</PresentationFormat>
  <Paragraphs>139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方正书宋_GBK</vt:lpstr>
      <vt:lpstr>Wingdings</vt:lpstr>
      <vt:lpstr>Wingdings</vt:lpstr>
      <vt:lpstr>Calibri</vt:lpstr>
      <vt:lpstr>Helvetica Neue</vt:lpstr>
      <vt:lpstr>Calibri Light</vt:lpstr>
      <vt:lpstr>微软雅黑</vt:lpstr>
      <vt:lpstr>汉仪旗黑KW</vt:lpstr>
      <vt:lpstr>宋体</vt:lpstr>
      <vt:lpstr>Arial Unicode MS</vt:lpstr>
      <vt:lpstr>汉仪书宋二KW</vt:lpstr>
      <vt:lpstr>Office 主题</vt:lpstr>
      <vt:lpstr>Logistic Regression</vt:lpstr>
      <vt:lpstr>Data set Introduction </vt:lpstr>
      <vt:lpstr>Logistics Regression</vt:lpstr>
      <vt:lpstr>Standardize - pyspark</vt:lpstr>
      <vt:lpstr>Cross Valiation</vt:lpstr>
      <vt:lpstr>Training- procedure</vt:lpstr>
      <vt:lpstr>Centralized Version-performance</vt:lpstr>
      <vt:lpstr>Spark Version-performance </vt:lpstr>
      <vt:lpstr>Perfomance Curve with n workers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nenkon</dc:creator>
  <cp:lastModifiedBy>nenkon</cp:lastModifiedBy>
  <cp:revision>8</cp:revision>
  <dcterms:created xsi:type="dcterms:W3CDTF">2019-12-10T18:10:34Z</dcterms:created>
  <dcterms:modified xsi:type="dcterms:W3CDTF">2019-12-10T18:10:34Z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2052-1.8.1.2821</vt:lpwstr>
  </property>
</Properties>
</file>