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8" r:id="rId6"/>
    <p:sldId id="273" r:id="rId7"/>
    <p:sldId id="260" r:id="rId8"/>
    <p:sldId id="262" r:id="rId9"/>
    <p:sldId id="275" r:id="rId10"/>
    <p:sldId id="279" r:id="rId11"/>
    <p:sldId id="280" r:id="rId12"/>
    <p:sldId id="283" r:id="rId13"/>
    <p:sldId id="264" r:id="rId14"/>
    <p:sldId id="284" r:id="rId15"/>
    <p:sldId id="286" r:id="rId16"/>
    <p:sldId id="266" r:id="rId17"/>
    <p:sldId id="27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90B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F8983-3BFA-4748-884C-B3606E56E1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B7D6BD-7A20-4F38-8D49-62CF6D8271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When an enterprise needs to send the data of its users to another company (e.g., analysts), it is necessary to </a:t>
          </a:r>
          <a:r>
            <a:rPr lang="en-US" sz="2000" b="1" dirty="0"/>
            <a:t>anonymize</a:t>
          </a:r>
          <a:r>
            <a:rPr lang="en-US" sz="2000" dirty="0"/>
            <a:t> their identities, as </a:t>
          </a:r>
          <a:r>
            <a:rPr lang="en-US" sz="2000" b="1" dirty="0"/>
            <a:t>attackers</a:t>
          </a:r>
          <a:r>
            <a:rPr lang="en-US" sz="2000" dirty="0"/>
            <a:t> may attempt to derive sensitive information.</a:t>
          </a:r>
        </a:p>
      </dgm:t>
    </dgm:pt>
    <dgm:pt modelId="{FF7D6731-4F3D-4276-92ED-A8614E1A4480}" type="parTrans" cxnId="{2FB54006-4D1B-4EAC-97D8-A52A4B2237CF}">
      <dgm:prSet/>
      <dgm:spPr/>
      <dgm:t>
        <a:bodyPr/>
        <a:lstStyle/>
        <a:p>
          <a:endParaRPr lang="en-US"/>
        </a:p>
      </dgm:t>
    </dgm:pt>
    <dgm:pt modelId="{ABC6D3A4-0A01-44CE-8A95-455A11FB3A5C}" type="sibTrans" cxnId="{2FB54006-4D1B-4EAC-97D8-A52A4B2237CF}">
      <dgm:prSet/>
      <dgm:spPr/>
      <dgm:t>
        <a:bodyPr/>
        <a:lstStyle/>
        <a:p>
          <a:endParaRPr lang="en-US"/>
        </a:p>
      </dgm:t>
    </dgm:pt>
    <dgm:pt modelId="{DBF4C3ED-6992-4120-A558-7824F41A53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What we propose is </a:t>
          </a:r>
          <a:r>
            <a:rPr lang="en-US" sz="2000" b="1" dirty="0"/>
            <a:t>a</a:t>
          </a:r>
          <a:r>
            <a:rPr lang="en-US" sz="2000" dirty="0"/>
            <a:t> </a:t>
          </a:r>
          <a:r>
            <a:rPr lang="en-US" sz="2000" b="1" dirty="0"/>
            <a:t>model for data anonymization</a:t>
          </a:r>
          <a:r>
            <a:rPr lang="en-US" sz="2000" dirty="0"/>
            <a:t> based on masking the identities of social network users.</a:t>
          </a:r>
        </a:p>
      </dgm:t>
    </dgm:pt>
    <dgm:pt modelId="{D5167051-C8C2-4589-AC4C-C76FC6A8BED2}" type="parTrans" cxnId="{659405BF-8895-4C2E-840C-8A373AC8EF04}">
      <dgm:prSet/>
      <dgm:spPr/>
      <dgm:t>
        <a:bodyPr/>
        <a:lstStyle/>
        <a:p>
          <a:endParaRPr lang="en-US"/>
        </a:p>
      </dgm:t>
    </dgm:pt>
    <dgm:pt modelId="{3FA21336-EDD2-489F-9A8B-7D365471BEC1}" type="sibTrans" cxnId="{659405BF-8895-4C2E-840C-8A373AC8EF04}">
      <dgm:prSet/>
      <dgm:spPr/>
      <dgm:t>
        <a:bodyPr/>
        <a:lstStyle/>
        <a:p>
          <a:endParaRPr lang="en-US"/>
        </a:p>
      </dgm:t>
    </dgm:pt>
    <dgm:pt modelId="{4552E1A0-4395-4088-88D4-A6607866D820}" type="pres">
      <dgm:prSet presAssocID="{48FF8983-3BFA-4748-884C-B3606E56E158}" presName="root" presStyleCnt="0">
        <dgm:presLayoutVars>
          <dgm:dir/>
          <dgm:resizeHandles val="exact"/>
        </dgm:presLayoutVars>
      </dgm:prSet>
      <dgm:spPr/>
    </dgm:pt>
    <dgm:pt modelId="{6B86801B-C3B2-48D0-B0B7-7BD30D52CE2F}" type="pres">
      <dgm:prSet presAssocID="{8AB7D6BD-7A20-4F38-8D49-62CF6D8271D3}" presName="compNode" presStyleCnt="0"/>
      <dgm:spPr/>
    </dgm:pt>
    <dgm:pt modelId="{FA47DD5D-A0A9-46E1-9E07-79132EE49821}" type="pres">
      <dgm:prSet presAssocID="{8AB7D6BD-7A20-4F38-8D49-62CF6D8271D3}" presName="iconRect" presStyleLbl="node1" presStyleIdx="0" presStyleCnt="2" custLinFactNeighborX="-4245" custLinFactNeighborY="368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D17070F-FCC5-4647-B520-A820EE3A5FBC}" type="pres">
      <dgm:prSet presAssocID="{8AB7D6BD-7A20-4F38-8D49-62CF6D8271D3}" presName="spaceRect" presStyleCnt="0"/>
      <dgm:spPr/>
    </dgm:pt>
    <dgm:pt modelId="{00B16214-FB4C-4D17-B824-DE2AE73750F0}" type="pres">
      <dgm:prSet presAssocID="{8AB7D6BD-7A20-4F38-8D49-62CF6D8271D3}" presName="textRect" presStyleLbl="revTx" presStyleIdx="0" presStyleCnt="2" custScaleX="249953" custScaleY="133117" custLinFactNeighborX="-1910" custLinFactNeighborY="37377">
        <dgm:presLayoutVars>
          <dgm:chMax val="1"/>
          <dgm:chPref val="1"/>
        </dgm:presLayoutVars>
      </dgm:prSet>
      <dgm:spPr/>
    </dgm:pt>
    <dgm:pt modelId="{F2FB06B4-2425-41D9-897D-3A1D91194F26}" type="pres">
      <dgm:prSet presAssocID="{ABC6D3A4-0A01-44CE-8A95-455A11FB3A5C}" presName="sibTrans" presStyleCnt="0"/>
      <dgm:spPr/>
    </dgm:pt>
    <dgm:pt modelId="{AA79751C-E7D8-429E-9AD8-C945D9FD8399}" type="pres">
      <dgm:prSet presAssocID="{DBF4C3ED-6992-4120-A558-7824F41A538F}" presName="compNode" presStyleCnt="0"/>
      <dgm:spPr/>
    </dgm:pt>
    <dgm:pt modelId="{1A0685FE-B99F-4562-90AB-9EF63661D6CF}" type="pres">
      <dgm:prSet presAssocID="{DBF4C3ED-6992-4120-A558-7824F41A538F}" presName="iconRect" presStyleLbl="node1" presStyleIdx="1" presStyleCnt="2" custLinFactNeighborX="-3035" custLinFactNeighborY="131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22376E35-5773-41B6-9427-21E056D39FC1}" type="pres">
      <dgm:prSet presAssocID="{DBF4C3ED-6992-4120-A558-7824F41A538F}" presName="spaceRect" presStyleCnt="0"/>
      <dgm:spPr/>
    </dgm:pt>
    <dgm:pt modelId="{0A4913CF-ECA5-4AD7-A57E-BB939E1604CF}" type="pres">
      <dgm:prSet presAssocID="{DBF4C3ED-6992-4120-A558-7824F41A538F}" presName="textRect" presStyleLbl="revTx" presStyleIdx="1" presStyleCnt="2" custScaleX="254627" custScaleY="119989" custLinFactNeighborX="-1483" custLinFactNeighborY="-6391">
        <dgm:presLayoutVars>
          <dgm:chMax val="1"/>
          <dgm:chPref val="1"/>
        </dgm:presLayoutVars>
      </dgm:prSet>
      <dgm:spPr/>
    </dgm:pt>
  </dgm:ptLst>
  <dgm:cxnLst>
    <dgm:cxn modelId="{2FB54006-4D1B-4EAC-97D8-A52A4B2237CF}" srcId="{48FF8983-3BFA-4748-884C-B3606E56E158}" destId="{8AB7D6BD-7A20-4F38-8D49-62CF6D8271D3}" srcOrd="0" destOrd="0" parTransId="{FF7D6731-4F3D-4276-92ED-A8614E1A4480}" sibTransId="{ABC6D3A4-0A01-44CE-8A95-455A11FB3A5C}"/>
    <dgm:cxn modelId="{E6C5B20E-AB28-4563-AD58-587FE87D55DF}" type="presOf" srcId="{DBF4C3ED-6992-4120-A558-7824F41A538F}" destId="{0A4913CF-ECA5-4AD7-A57E-BB939E1604CF}" srcOrd="0" destOrd="0" presId="urn:microsoft.com/office/officeart/2018/2/layout/IconLabelList"/>
    <dgm:cxn modelId="{1A943258-37A3-4FC1-8464-7B0F26C49371}" type="presOf" srcId="{48FF8983-3BFA-4748-884C-B3606E56E158}" destId="{4552E1A0-4395-4088-88D4-A6607866D820}" srcOrd="0" destOrd="0" presId="urn:microsoft.com/office/officeart/2018/2/layout/IconLabelList"/>
    <dgm:cxn modelId="{659405BF-8895-4C2E-840C-8A373AC8EF04}" srcId="{48FF8983-3BFA-4748-884C-B3606E56E158}" destId="{DBF4C3ED-6992-4120-A558-7824F41A538F}" srcOrd="1" destOrd="0" parTransId="{D5167051-C8C2-4589-AC4C-C76FC6A8BED2}" sibTransId="{3FA21336-EDD2-489F-9A8B-7D365471BEC1}"/>
    <dgm:cxn modelId="{D6905BEE-A885-4534-B45A-5F243F5C7B5F}" type="presOf" srcId="{8AB7D6BD-7A20-4F38-8D49-62CF6D8271D3}" destId="{00B16214-FB4C-4D17-B824-DE2AE73750F0}" srcOrd="0" destOrd="0" presId="urn:microsoft.com/office/officeart/2018/2/layout/IconLabelList"/>
    <dgm:cxn modelId="{697CDC2E-E7FB-498C-8BBA-792FBD4A3903}" type="presParOf" srcId="{4552E1A0-4395-4088-88D4-A6607866D820}" destId="{6B86801B-C3B2-48D0-B0B7-7BD30D52CE2F}" srcOrd="0" destOrd="0" presId="urn:microsoft.com/office/officeart/2018/2/layout/IconLabelList"/>
    <dgm:cxn modelId="{DA219D65-A63A-4787-9C1C-4380EADC8AB2}" type="presParOf" srcId="{6B86801B-C3B2-48D0-B0B7-7BD30D52CE2F}" destId="{FA47DD5D-A0A9-46E1-9E07-79132EE49821}" srcOrd="0" destOrd="0" presId="urn:microsoft.com/office/officeart/2018/2/layout/IconLabelList"/>
    <dgm:cxn modelId="{FAC7EC68-1BF4-45AA-9845-E921ECD86716}" type="presParOf" srcId="{6B86801B-C3B2-48D0-B0B7-7BD30D52CE2F}" destId="{1D17070F-FCC5-4647-B520-A820EE3A5FBC}" srcOrd="1" destOrd="0" presId="urn:microsoft.com/office/officeart/2018/2/layout/IconLabelList"/>
    <dgm:cxn modelId="{1371BC9B-04B5-44DD-8985-6F6D25BF25A4}" type="presParOf" srcId="{6B86801B-C3B2-48D0-B0B7-7BD30D52CE2F}" destId="{00B16214-FB4C-4D17-B824-DE2AE73750F0}" srcOrd="2" destOrd="0" presId="urn:microsoft.com/office/officeart/2018/2/layout/IconLabelList"/>
    <dgm:cxn modelId="{BAD35C4A-4252-4B75-9168-F6A853C257BE}" type="presParOf" srcId="{4552E1A0-4395-4088-88D4-A6607866D820}" destId="{F2FB06B4-2425-41D9-897D-3A1D91194F26}" srcOrd="1" destOrd="0" presId="urn:microsoft.com/office/officeart/2018/2/layout/IconLabelList"/>
    <dgm:cxn modelId="{F87A7EE8-A92F-4B42-A7BA-828272240078}" type="presParOf" srcId="{4552E1A0-4395-4088-88D4-A6607866D820}" destId="{AA79751C-E7D8-429E-9AD8-C945D9FD8399}" srcOrd="2" destOrd="0" presId="urn:microsoft.com/office/officeart/2018/2/layout/IconLabelList"/>
    <dgm:cxn modelId="{CD27BEE5-9D08-4D78-897D-A50B08177452}" type="presParOf" srcId="{AA79751C-E7D8-429E-9AD8-C945D9FD8399}" destId="{1A0685FE-B99F-4562-90AB-9EF63661D6CF}" srcOrd="0" destOrd="0" presId="urn:microsoft.com/office/officeart/2018/2/layout/IconLabelList"/>
    <dgm:cxn modelId="{DE835EB5-83A4-4504-8CF5-22E0A89A5A0F}" type="presParOf" srcId="{AA79751C-E7D8-429E-9AD8-C945D9FD8399}" destId="{22376E35-5773-41B6-9427-21E056D39FC1}" srcOrd="1" destOrd="0" presId="urn:microsoft.com/office/officeart/2018/2/layout/IconLabelList"/>
    <dgm:cxn modelId="{5BE064A1-8776-413E-926E-581868888CC1}" type="presParOf" srcId="{AA79751C-E7D8-429E-9AD8-C945D9FD8399}" destId="{0A4913CF-ECA5-4AD7-A57E-BB939E1604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9E7BA-45D1-4C16-A28F-0F2637173B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32D01A-7DCF-40FD-B319-C10E5798598E}">
      <dgm:prSet custT="1"/>
      <dgm:spPr/>
      <dgm:t>
        <a:bodyPr/>
        <a:lstStyle/>
        <a:p>
          <a:r>
            <a:rPr lang="en-US" sz="2000" dirty="0"/>
            <a:t>Class-based anonymization is an algorithm that exploits features typical of naive approaches and clustering approaches.</a:t>
          </a:r>
        </a:p>
      </dgm:t>
    </dgm:pt>
    <dgm:pt modelId="{904DEB5D-723F-4638-8F63-637A2776D64A}" type="parTrans" cxnId="{F37DC099-94A9-4765-9838-BD9E962FFBB0}">
      <dgm:prSet/>
      <dgm:spPr/>
      <dgm:t>
        <a:bodyPr/>
        <a:lstStyle/>
        <a:p>
          <a:endParaRPr lang="en-US"/>
        </a:p>
      </dgm:t>
    </dgm:pt>
    <dgm:pt modelId="{5512CD9E-A111-4D34-B2D6-BB3C78C04F04}" type="sibTrans" cxnId="{F37DC099-94A9-4765-9838-BD9E962FFBB0}">
      <dgm:prSet/>
      <dgm:spPr/>
      <dgm:t>
        <a:bodyPr/>
        <a:lstStyle/>
        <a:p>
          <a:endParaRPr lang="en-US"/>
        </a:p>
      </dgm:t>
    </dgm:pt>
    <dgm:pt modelId="{6EDC4C5E-B14E-4081-B05E-1EEE4E992E58}">
      <dgm:prSet/>
      <dgm:spPr/>
      <dgm:t>
        <a:bodyPr/>
        <a:lstStyle/>
        <a:p>
          <a:r>
            <a:rPr lang="en-US" dirty="0"/>
            <a:t>More specifically exploits the creation of subgroups ( = classes) that do not allow third parties to distinguish the identity of each user belonging to the same class.</a:t>
          </a:r>
        </a:p>
      </dgm:t>
    </dgm:pt>
    <dgm:pt modelId="{A27A9E23-8097-4F90-8FD7-AA325B49913A}" type="parTrans" cxnId="{70899DB8-686D-4B84-93F6-78B93AEAD8CC}">
      <dgm:prSet/>
      <dgm:spPr/>
      <dgm:t>
        <a:bodyPr/>
        <a:lstStyle/>
        <a:p>
          <a:endParaRPr lang="en-US"/>
        </a:p>
      </dgm:t>
    </dgm:pt>
    <dgm:pt modelId="{4DB37272-FD99-4D54-973C-AF82AA1BAF9D}" type="sibTrans" cxnId="{70899DB8-686D-4B84-93F6-78B93AEAD8CC}">
      <dgm:prSet/>
      <dgm:spPr/>
      <dgm:t>
        <a:bodyPr/>
        <a:lstStyle/>
        <a:p>
          <a:endParaRPr lang="en-US"/>
        </a:p>
      </dgm:t>
    </dgm:pt>
    <dgm:pt modelId="{4CF56471-8A9E-4515-97FA-7EE2660B0B26}" type="pres">
      <dgm:prSet presAssocID="{D039E7BA-45D1-4C16-A28F-0F2637173B39}" presName="root" presStyleCnt="0">
        <dgm:presLayoutVars>
          <dgm:dir/>
          <dgm:resizeHandles val="exact"/>
        </dgm:presLayoutVars>
      </dgm:prSet>
      <dgm:spPr/>
    </dgm:pt>
    <dgm:pt modelId="{D6CE2281-F49A-4CFD-BCB0-0C8B9D3BF336}" type="pres">
      <dgm:prSet presAssocID="{0932D01A-7DCF-40FD-B319-C10E5798598E}" presName="compNode" presStyleCnt="0"/>
      <dgm:spPr/>
    </dgm:pt>
    <dgm:pt modelId="{0AC05975-9A4C-4BAB-BDC7-9A5891C07CE4}" type="pres">
      <dgm:prSet presAssocID="{0932D01A-7DCF-40FD-B319-C10E579859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43B5C8CE-58D7-474B-9685-8544FF3C67CB}" type="pres">
      <dgm:prSet presAssocID="{0932D01A-7DCF-40FD-B319-C10E5798598E}" presName="spaceRect" presStyleCnt="0"/>
      <dgm:spPr/>
    </dgm:pt>
    <dgm:pt modelId="{F83867A8-1E32-4CC5-AC8C-CDB5B296C39A}" type="pres">
      <dgm:prSet presAssocID="{0932D01A-7DCF-40FD-B319-C10E5798598E}" presName="textRect" presStyleLbl="revTx" presStyleIdx="0" presStyleCnt="2" custScaleY="113857" custLinFactNeighborX="-888" custLinFactNeighborY="-11289">
        <dgm:presLayoutVars>
          <dgm:chMax val="1"/>
          <dgm:chPref val="1"/>
        </dgm:presLayoutVars>
      </dgm:prSet>
      <dgm:spPr/>
    </dgm:pt>
    <dgm:pt modelId="{5CBDFAE8-D5AF-4DD0-B761-8F711750EA33}" type="pres">
      <dgm:prSet presAssocID="{5512CD9E-A111-4D34-B2D6-BB3C78C04F04}" presName="sibTrans" presStyleCnt="0"/>
      <dgm:spPr/>
    </dgm:pt>
    <dgm:pt modelId="{3EA90EA4-528C-44B2-ACAA-793A00020755}" type="pres">
      <dgm:prSet presAssocID="{6EDC4C5E-B14E-4081-B05E-1EEE4E992E58}" presName="compNode" presStyleCnt="0"/>
      <dgm:spPr/>
    </dgm:pt>
    <dgm:pt modelId="{EF8A62C0-B4E0-4EF6-A1C2-37D73B727612}" type="pres">
      <dgm:prSet presAssocID="{6EDC4C5E-B14E-4081-B05E-1EEE4E992E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F0B1FA1D-90D3-451E-B576-0A659A5BA4B9}" type="pres">
      <dgm:prSet presAssocID="{6EDC4C5E-B14E-4081-B05E-1EEE4E992E58}" presName="spaceRect" presStyleCnt="0"/>
      <dgm:spPr/>
    </dgm:pt>
    <dgm:pt modelId="{1FF2DF70-6278-40F9-A228-07A4BDF0BC34}" type="pres">
      <dgm:prSet presAssocID="{6EDC4C5E-B14E-4081-B05E-1EEE4E992E58}" presName="textRect" presStyleLbl="revTx" presStyleIdx="1" presStyleCnt="2" custScaleY="127104">
        <dgm:presLayoutVars>
          <dgm:chMax val="1"/>
          <dgm:chPref val="1"/>
        </dgm:presLayoutVars>
      </dgm:prSet>
      <dgm:spPr/>
    </dgm:pt>
  </dgm:ptLst>
  <dgm:cxnLst>
    <dgm:cxn modelId="{176EC556-6C4E-4995-BA9E-F7C3C82764C2}" type="presOf" srcId="{0932D01A-7DCF-40FD-B319-C10E5798598E}" destId="{F83867A8-1E32-4CC5-AC8C-CDB5B296C39A}" srcOrd="0" destOrd="0" presId="urn:microsoft.com/office/officeart/2018/2/layout/IconLabelList"/>
    <dgm:cxn modelId="{F37DC099-94A9-4765-9838-BD9E962FFBB0}" srcId="{D039E7BA-45D1-4C16-A28F-0F2637173B39}" destId="{0932D01A-7DCF-40FD-B319-C10E5798598E}" srcOrd="0" destOrd="0" parTransId="{904DEB5D-723F-4638-8F63-637A2776D64A}" sibTransId="{5512CD9E-A111-4D34-B2D6-BB3C78C04F04}"/>
    <dgm:cxn modelId="{70899DB8-686D-4B84-93F6-78B93AEAD8CC}" srcId="{D039E7BA-45D1-4C16-A28F-0F2637173B39}" destId="{6EDC4C5E-B14E-4081-B05E-1EEE4E992E58}" srcOrd="1" destOrd="0" parTransId="{A27A9E23-8097-4F90-8FD7-AA325B49913A}" sibTransId="{4DB37272-FD99-4D54-973C-AF82AA1BAF9D}"/>
    <dgm:cxn modelId="{CBB492BA-A1D8-4DF7-B2A3-B1F741E74831}" type="presOf" srcId="{6EDC4C5E-B14E-4081-B05E-1EEE4E992E58}" destId="{1FF2DF70-6278-40F9-A228-07A4BDF0BC34}" srcOrd="0" destOrd="0" presId="urn:microsoft.com/office/officeart/2018/2/layout/IconLabelList"/>
    <dgm:cxn modelId="{911D8DF0-87A4-4F6A-832A-899EF0582DBC}" type="presOf" srcId="{D039E7BA-45D1-4C16-A28F-0F2637173B39}" destId="{4CF56471-8A9E-4515-97FA-7EE2660B0B26}" srcOrd="0" destOrd="0" presId="urn:microsoft.com/office/officeart/2018/2/layout/IconLabelList"/>
    <dgm:cxn modelId="{905DF890-2BF9-4415-AAB6-F28849EFE204}" type="presParOf" srcId="{4CF56471-8A9E-4515-97FA-7EE2660B0B26}" destId="{D6CE2281-F49A-4CFD-BCB0-0C8B9D3BF336}" srcOrd="0" destOrd="0" presId="urn:microsoft.com/office/officeart/2018/2/layout/IconLabelList"/>
    <dgm:cxn modelId="{911E0FBA-5BAD-42D3-9DD9-10743BB911E7}" type="presParOf" srcId="{D6CE2281-F49A-4CFD-BCB0-0C8B9D3BF336}" destId="{0AC05975-9A4C-4BAB-BDC7-9A5891C07CE4}" srcOrd="0" destOrd="0" presId="urn:microsoft.com/office/officeart/2018/2/layout/IconLabelList"/>
    <dgm:cxn modelId="{CCA9E19D-6DEC-433D-9F7A-3470CB82B1C5}" type="presParOf" srcId="{D6CE2281-F49A-4CFD-BCB0-0C8B9D3BF336}" destId="{43B5C8CE-58D7-474B-9685-8544FF3C67CB}" srcOrd="1" destOrd="0" presId="urn:microsoft.com/office/officeart/2018/2/layout/IconLabelList"/>
    <dgm:cxn modelId="{DC6675A0-F9D7-4C5A-99F8-12A173D4FB78}" type="presParOf" srcId="{D6CE2281-F49A-4CFD-BCB0-0C8B9D3BF336}" destId="{F83867A8-1E32-4CC5-AC8C-CDB5B296C39A}" srcOrd="2" destOrd="0" presId="urn:microsoft.com/office/officeart/2018/2/layout/IconLabelList"/>
    <dgm:cxn modelId="{E78FF3EA-729C-4DFE-A25D-D47869D6CFC2}" type="presParOf" srcId="{4CF56471-8A9E-4515-97FA-7EE2660B0B26}" destId="{5CBDFAE8-D5AF-4DD0-B761-8F711750EA33}" srcOrd="1" destOrd="0" presId="urn:microsoft.com/office/officeart/2018/2/layout/IconLabelList"/>
    <dgm:cxn modelId="{E7147B3C-B98E-4669-9CE2-B83893A5FC3C}" type="presParOf" srcId="{4CF56471-8A9E-4515-97FA-7EE2660B0B26}" destId="{3EA90EA4-528C-44B2-ACAA-793A00020755}" srcOrd="2" destOrd="0" presId="urn:microsoft.com/office/officeart/2018/2/layout/IconLabelList"/>
    <dgm:cxn modelId="{F959AFF1-0FF8-4087-9FB5-7A4EAD38BEED}" type="presParOf" srcId="{3EA90EA4-528C-44B2-ACAA-793A00020755}" destId="{EF8A62C0-B4E0-4EF6-A1C2-37D73B727612}" srcOrd="0" destOrd="0" presId="urn:microsoft.com/office/officeart/2018/2/layout/IconLabelList"/>
    <dgm:cxn modelId="{76B33BF4-0619-4A5B-8694-5BD1668D60F2}" type="presParOf" srcId="{3EA90EA4-528C-44B2-ACAA-793A00020755}" destId="{F0B1FA1D-90D3-451E-B576-0A659A5BA4B9}" srcOrd="1" destOrd="0" presId="urn:microsoft.com/office/officeart/2018/2/layout/IconLabelList"/>
    <dgm:cxn modelId="{0E6E2DF7-C0D5-468F-802D-F1D51A55265D}" type="presParOf" srcId="{3EA90EA4-528C-44B2-ACAA-793A00020755}" destId="{1FF2DF70-6278-40F9-A228-07A4BDF0BC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96428-E84A-41FE-8D19-5CAECB2EAF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BBF03-BA91-47E0-A245-1A9ED88C52F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100" b="1" dirty="0"/>
            <a:t>Label</a:t>
          </a:r>
          <a:r>
            <a:rPr lang="it-IT" sz="2100" dirty="0"/>
            <a:t> </a:t>
          </a:r>
          <a:r>
            <a:rPr lang="it-IT" sz="2100" b="1" dirty="0"/>
            <a:t>lists</a:t>
          </a:r>
          <a:r>
            <a:rPr lang="it-IT" sz="2100" dirty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000" dirty="0"/>
            <a:t>(</a:t>
          </a:r>
          <a:r>
            <a:rPr lang="it-IT" sz="2000" b="1" dirty="0" err="1"/>
            <a:t>Arbitrary</a:t>
          </a:r>
          <a:r>
            <a:rPr lang="it-IT" sz="2000" b="1" dirty="0"/>
            <a:t> lists </a:t>
          </a:r>
          <a:r>
            <a:rPr lang="it-IT" sz="2000" b="1" dirty="0" err="1"/>
            <a:t>approach</a:t>
          </a:r>
          <a:r>
            <a:rPr lang="it-IT" sz="2000" dirty="0"/>
            <a:t>)</a:t>
          </a:r>
          <a:endParaRPr lang="en-US" sz="2000" dirty="0"/>
        </a:p>
      </dgm:t>
    </dgm:pt>
    <dgm:pt modelId="{8EE14A39-D040-4E7C-BA34-C8D7C2CC0C2E}" type="parTrans" cxnId="{5F7F4785-B11E-41FD-9DAB-B5C5F9D93FB0}">
      <dgm:prSet/>
      <dgm:spPr/>
      <dgm:t>
        <a:bodyPr/>
        <a:lstStyle/>
        <a:p>
          <a:endParaRPr lang="en-US"/>
        </a:p>
      </dgm:t>
    </dgm:pt>
    <dgm:pt modelId="{66659D37-60F5-4E6B-8D09-D117E7102AB6}" type="sibTrans" cxnId="{5F7F4785-B11E-41FD-9DAB-B5C5F9D93FB0}">
      <dgm:prSet/>
      <dgm:spPr/>
      <dgm:t>
        <a:bodyPr/>
        <a:lstStyle/>
        <a:p>
          <a:endParaRPr lang="en-US"/>
        </a:p>
      </dgm:t>
    </dgm:pt>
    <dgm:pt modelId="{E8B4D1E7-E0EA-4D99-9114-1C4870DEEC0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200" b="1" dirty="0"/>
            <a:t>Label</a:t>
          </a:r>
          <a:r>
            <a:rPr lang="it-IT" sz="2200" dirty="0"/>
            <a:t> </a:t>
          </a:r>
          <a:r>
            <a:rPr lang="it-IT" sz="2200" b="1" dirty="0"/>
            <a:t>lists</a:t>
          </a:r>
          <a:r>
            <a:rPr lang="it-IT" sz="2200" dirty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100" dirty="0"/>
            <a:t>(</a:t>
          </a:r>
          <a:r>
            <a:rPr lang="it-IT" sz="2100" b="1" dirty="0" err="1"/>
            <a:t>uniform</a:t>
          </a:r>
          <a:r>
            <a:rPr lang="it-IT" sz="2100" b="1" dirty="0"/>
            <a:t> lists </a:t>
          </a:r>
          <a:r>
            <a:rPr lang="it-IT" sz="2100" b="1" dirty="0" err="1"/>
            <a:t>approach</a:t>
          </a:r>
          <a:r>
            <a:rPr lang="it-IT" sz="2100" dirty="0"/>
            <a:t>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200" dirty="0"/>
            <a:t>[</a:t>
          </a:r>
          <a:r>
            <a:rPr lang="it-IT" sz="2200" b="1" dirty="0"/>
            <a:t>full pattern case</a:t>
          </a:r>
          <a:r>
            <a:rPr lang="it-IT" sz="2200" dirty="0"/>
            <a:t>]</a:t>
          </a:r>
          <a:endParaRPr lang="en-US" sz="2200" dirty="0"/>
        </a:p>
      </dgm:t>
    </dgm:pt>
    <dgm:pt modelId="{0224C34D-799C-47B5-8E41-DEC7545F4585}" type="parTrans" cxnId="{96D01D11-AD04-4EC7-A596-0334F4C0BF3F}">
      <dgm:prSet/>
      <dgm:spPr/>
      <dgm:t>
        <a:bodyPr/>
        <a:lstStyle/>
        <a:p>
          <a:endParaRPr lang="en-US"/>
        </a:p>
      </dgm:t>
    </dgm:pt>
    <dgm:pt modelId="{1721C727-A6F4-433C-A817-FB8117646ECA}" type="sibTrans" cxnId="{96D01D11-AD04-4EC7-A596-0334F4C0BF3F}">
      <dgm:prSet/>
      <dgm:spPr/>
      <dgm:t>
        <a:bodyPr/>
        <a:lstStyle/>
        <a:p>
          <a:endParaRPr lang="en-US"/>
        </a:p>
      </dgm:t>
    </dgm:pt>
    <dgm:pt modelId="{CFBD4EE4-4323-4E1D-8E16-3D107F297C5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200" b="1" dirty="0" err="1"/>
            <a:t>Partitioning</a:t>
          </a:r>
          <a:r>
            <a:rPr lang="it-IT" sz="2200" b="1" dirty="0"/>
            <a:t> </a:t>
          </a:r>
          <a:r>
            <a:rPr lang="it-IT" sz="2200" b="1" dirty="0" err="1"/>
            <a:t>approach</a:t>
          </a:r>
          <a:endParaRPr lang="en-US" sz="2200" dirty="0"/>
        </a:p>
      </dgm:t>
    </dgm:pt>
    <dgm:pt modelId="{7D16F413-B168-4162-9AC0-1B83DEA596B8}" type="parTrans" cxnId="{45EE74E5-1F4B-4826-AC8E-6FC03D2BDD8E}">
      <dgm:prSet/>
      <dgm:spPr/>
      <dgm:t>
        <a:bodyPr/>
        <a:lstStyle/>
        <a:p>
          <a:endParaRPr lang="en-US"/>
        </a:p>
      </dgm:t>
    </dgm:pt>
    <dgm:pt modelId="{D65B3D3B-0810-4785-971F-DF4396378621}" type="sibTrans" cxnId="{45EE74E5-1F4B-4826-AC8E-6FC03D2BDD8E}">
      <dgm:prSet/>
      <dgm:spPr/>
      <dgm:t>
        <a:bodyPr/>
        <a:lstStyle/>
        <a:p>
          <a:endParaRPr lang="en-US"/>
        </a:p>
      </dgm:t>
    </dgm:pt>
    <dgm:pt modelId="{F0107038-B5D7-4CA6-B5B1-E005637B874B}" type="pres">
      <dgm:prSet presAssocID="{E9896428-E84A-41FE-8D19-5CAECB2EAF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19A161-444A-4ACA-8747-8E2DAB66B84B}" type="pres">
      <dgm:prSet presAssocID="{82BBBF03-BA91-47E0-A245-1A9ED88C52FF}" presName="hierRoot1" presStyleCnt="0"/>
      <dgm:spPr/>
    </dgm:pt>
    <dgm:pt modelId="{F8791C0B-D9B7-4595-B173-F1134D65B331}" type="pres">
      <dgm:prSet presAssocID="{82BBBF03-BA91-47E0-A245-1A9ED88C52FF}" presName="composite" presStyleCnt="0"/>
      <dgm:spPr/>
    </dgm:pt>
    <dgm:pt modelId="{0019EE35-C0EE-45CC-9277-DB778403BFAD}" type="pres">
      <dgm:prSet presAssocID="{82BBBF03-BA91-47E0-A245-1A9ED88C52FF}" presName="background" presStyleLbl="node0" presStyleIdx="0" presStyleCnt="3"/>
      <dgm:spPr>
        <a:solidFill>
          <a:srgbClr val="62A0AA"/>
        </a:solidFill>
      </dgm:spPr>
    </dgm:pt>
    <dgm:pt modelId="{828EAF11-B4FB-4641-A66C-BC96AC07CF28}" type="pres">
      <dgm:prSet presAssocID="{82BBBF03-BA91-47E0-A245-1A9ED88C52FF}" presName="text" presStyleLbl="fgAcc0" presStyleIdx="0" presStyleCnt="3">
        <dgm:presLayoutVars>
          <dgm:chPref val="3"/>
        </dgm:presLayoutVars>
      </dgm:prSet>
      <dgm:spPr/>
    </dgm:pt>
    <dgm:pt modelId="{7CE954E3-7A47-4B46-AE03-0B58911337E9}" type="pres">
      <dgm:prSet presAssocID="{82BBBF03-BA91-47E0-A245-1A9ED88C52FF}" presName="hierChild2" presStyleCnt="0"/>
      <dgm:spPr/>
    </dgm:pt>
    <dgm:pt modelId="{AF2555BE-66B7-4327-B8AD-87AB222222FF}" type="pres">
      <dgm:prSet presAssocID="{E8B4D1E7-E0EA-4D99-9114-1C4870DEEC05}" presName="hierRoot1" presStyleCnt="0"/>
      <dgm:spPr/>
    </dgm:pt>
    <dgm:pt modelId="{9D7051C6-5CA5-4ED5-A19C-DFC4F32444A0}" type="pres">
      <dgm:prSet presAssocID="{E8B4D1E7-E0EA-4D99-9114-1C4870DEEC05}" presName="composite" presStyleCnt="0"/>
      <dgm:spPr/>
    </dgm:pt>
    <dgm:pt modelId="{73457FEB-0E6D-4E6A-B25A-89FF515EC716}" type="pres">
      <dgm:prSet presAssocID="{E8B4D1E7-E0EA-4D99-9114-1C4870DEEC05}" presName="background" presStyleLbl="node0" presStyleIdx="1" presStyleCnt="3"/>
      <dgm:spPr>
        <a:solidFill>
          <a:srgbClr val="62A0AA"/>
        </a:solidFill>
      </dgm:spPr>
    </dgm:pt>
    <dgm:pt modelId="{AE49B409-3305-45EB-80D6-2C904906791C}" type="pres">
      <dgm:prSet presAssocID="{E8B4D1E7-E0EA-4D99-9114-1C4870DEEC05}" presName="text" presStyleLbl="fgAcc0" presStyleIdx="1" presStyleCnt="3">
        <dgm:presLayoutVars>
          <dgm:chPref val="3"/>
        </dgm:presLayoutVars>
      </dgm:prSet>
      <dgm:spPr/>
    </dgm:pt>
    <dgm:pt modelId="{0935134A-7873-45D6-B899-D175F345810F}" type="pres">
      <dgm:prSet presAssocID="{E8B4D1E7-E0EA-4D99-9114-1C4870DEEC05}" presName="hierChild2" presStyleCnt="0"/>
      <dgm:spPr/>
    </dgm:pt>
    <dgm:pt modelId="{E9333C3D-1370-4734-80A5-3671E898CF3B}" type="pres">
      <dgm:prSet presAssocID="{CFBD4EE4-4323-4E1D-8E16-3D107F297C50}" presName="hierRoot1" presStyleCnt="0"/>
      <dgm:spPr/>
    </dgm:pt>
    <dgm:pt modelId="{E12A6804-6BC4-4F25-886F-0E5AF95F4E01}" type="pres">
      <dgm:prSet presAssocID="{CFBD4EE4-4323-4E1D-8E16-3D107F297C50}" presName="composite" presStyleCnt="0"/>
      <dgm:spPr/>
    </dgm:pt>
    <dgm:pt modelId="{7336168C-79A0-4FA6-8791-999ECED83406}" type="pres">
      <dgm:prSet presAssocID="{CFBD4EE4-4323-4E1D-8E16-3D107F297C50}" presName="background" presStyleLbl="node0" presStyleIdx="2" presStyleCnt="3"/>
      <dgm:spPr>
        <a:solidFill>
          <a:srgbClr val="62A0AA"/>
        </a:solidFill>
      </dgm:spPr>
    </dgm:pt>
    <dgm:pt modelId="{A9D7FEA0-8F56-440F-BE10-961651AD1B01}" type="pres">
      <dgm:prSet presAssocID="{CFBD4EE4-4323-4E1D-8E16-3D107F297C50}" presName="text" presStyleLbl="fgAcc0" presStyleIdx="2" presStyleCnt="3">
        <dgm:presLayoutVars>
          <dgm:chPref val="3"/>
        </dgm:presLayoutVars>
      </dgm:prSet>
      <dgm:spPr/>
    </dgm:pt>
    <dgm:pt modelId="{241943C6-5D94-4B86-995F-695D247E3248}" type="pres">
      <dgm:prSet presAssocID="{CFBD4EE4-4323-4E1D-8E16-3D107F297C50}" presName="hierChild2" presStyleCnt="0"/>
      <dgm:spPr/>
    </dgm:pt>
  </dgm:ptLst>
  <dgm:cxnLst>
    <dgm:cxn modelId="{96D01D11-AD04-4EC7-A596-0334F4C0BF3F}" srcId="{E9896428-E84A-41FE-8D19-5CAECB2EAF32}" destId="{E8B4D1E7-E0EA-4D99-9114-1C4870DEEC05}" srcOrd="1" destOrd="0" parTransId="{0224C34D-799C-47B5-8E41-DEC7545F4585}" sibTransId="{1721C727-A6F4-433C-A817-FB8117646ECA}"/>
    <dgm:cxn modelId="{A3888513-A808-42A9-8FB5-A3E98B4BC786}" type="presOf" srcId="{82BBBF03-BA91-47E0-A245-1A9ED88C52FF}" destId="{828EAF11-B4FB-4641-A66C-BC96AC07CF28}" srcOrd="0" destOrd="0" presId="urn:microsoft.com/office/officeart/2005/8/layout/hierarchy1"/>
    <dgm:cxn modelId="{E5BA7D3A-AAB0-4E7B-9A2F-A99AE0A47B84}" type="presOf" srcId="{E8B4D1E7-E0EA-4D99-9114-1C4870DEEC05}" destId="{AE49B409-3305-45EB-80D6-2C904906791C}" srcOrd="0" destOrd="0" presId="urn:microsoft.com/office/officeart/2005/8/layout/hierarchy1"/>
    <dgm:cxn modelId="{5F7F4785-B11E-41FD-9DAB-B5C5F9D93FB0}" srcId="{E9896428-E84A-41FE-8D19-5CAECB2EAF32}" destId="{82BBBF03-BA91-47E0-A245-1A9ED88C52FF}" srcOrd="0" destOrd="0" parTransId="{8EE14A39-D040-4E7C-BA34-C8D7C2CC0C2E}" sibTransId="{66659D37-60F5-4E6B-8D09-D117E7102AB6}"/>
    <dgm:cxn modelId="{3D552187-162B-400E-A880-9EF6B76C0CA0}" type="presOf" srcId="{E9896428-E84A-41FE-8D19-5CAECB2EAF32}" destId="{F0107038-B5D7-4CA6-B5B1-E005637B874B}" srcOrd="0" destOrd="0" presId="urn:microsoft.com/office/officeart/2005/8/layout/hierarchy1"/>
    <dgm:cxn modelId="{5346F695-1CD1-4EA4-920A-20FCE078D024}" type="presOf" srcId="{CFBD4EE4-4323-4E1D-8E16-3D107F297C50}" destId="{A9D7FEA0-8F56-440F-BE10-961651AD1B01}" srcOrd="0" destOrd="0" presId="urn:microsoft.com/office/officeart/2005/8/layout/hierarchy1"/>
    <dgm:cxn modelId="{45EE74E5-1F4B-4826-AC8E-6FC03D2BDD8E}" srcId="{E9896428-E84A-41FE-8D19-5CAECB2EAF32}" destId="{CFBD4EE4-4323-4E1D-8E16-3D107F297C50}" srcOrd="2" destOrd="0" parTransId="{7D16F413-B168-4162-9AC0-1B83DEA596B8}" sibTransId="{D65B3D3B-0810-4785-971F-DF4396378621}"/>
    <dgm:cxn modelId="{0D8A0041-B4EA-4B10-A53B-04D04B7DFB31}" type="presParOf" srcId="{F0107038-B5D7-4CA6-B5B1-E005637B874B}" destId="{3319A161-444A-4ACA-8747-8E2DAB66B84B}" srcOrd="0" destOrd="0" presId="urn:microsoft.com/office/officeart/2005/8/layout/hierarchy1"/>
    <dgm:cxn modelId="{66DFE055-BC7A-437E-A092-6BD634357230}" type="presParOf" srcId="{3319A161-444A-4ACA-8747-8E2DAB66B84B}" destId="{F8791C0B-D9B7-4595-B173-F1134D65B331}" srcOrd="0" destOrd="0" presId="urn:microsoft.com/office/officeart/2005/8/layout/hierarchy1"/>
    <dgm:cxn modelId="{EADBE980-075A-45D5-AFDD-209E36DE54F2}" type="presParOf" srcId="{F8791C0B-D9B7-4595-B173-F1134D65B331}" destId="{0019EE35-C0EE-45CC-9277-DB778403BFAD}" srcOrd="0" destOrd="0" presId="urn:microsoft.com/office/officeart/2005/8/layout/hierarchy1"/>
    <dgm:cxn modelId="{CB11F54C-804B-496D-90AB-AB5F206B8613}" type="presParOf" srcId="{F8791C0B-D9B7-4595-B173-F1134D65B331}" destId="{828EAF11-B4FB-4641-A66C-BC96AC07CF28}" srcOrd="1" destOrd="0" presId="urn:microsoft.com/office/officeart/2005/8/layout/hierarchy1"/>
    <dgm:cxn modelId="{437DABDE-BD6F-47FF-9A19-E11F8AF86004}" type="presParOf" srcId="{3319A161-444A-4ACA-8747-8E2DAB66B84B}" destId="{7CE954E3-7A47-4B46-AE03-0B58911337E9}" srcOrd="1" destOrd="0" presId="urn:microsoft.com/office/officeart/2005/8/layout/hierarchy1"/>
    <dgm:cxn modelId="{BD281631-A2BD-4EF0-886D-B248F0BBD0EF}" type="presParOf" srcId="{F0107038-B5D7-4CA6-B5B1-E005637B874B}" destId="{AF2555BE-66B7-4327-B8AD-87AB222222FF}" srcOrd="1" destOrd="0" presId="urn:microsoft.com/office/officeart/2005/8/layout/hierarchy1"/>
    <dgm:cxn modelId="{9B7C0899-EFA5-40A1-A63A-53D5250169DE}" type="presParOf" srcId="{AF2555BE-66B7-4327-B8AD-87AB222222FF}" destId="{9D7051C6-5CA5-4ED5-A19C-DFC4F32444A0}" srcOrd="0" destOrd="0" presId="urn:microsoft.com/office/officeart/2005/8/layout/hierarchy1"/>
    <dgm:cxn modelId="{36F5F4B2-9063-477D-B296-D13133B9FD5F}" type="presParOf" srcId="{9D7051C6-5CA5-4ED5-A19C-DFC4F32444A0}" destId="{73457FEB-0E6D-4E6A-B25A-89FF515EC716}" srcOrd="0" destOrd="0" presId="urn:microsoft.com/office/officeart/2005/8/layout/hierarchy1"/>
    <dgm:cxn modelId="{67AE04E1-71CB-4BB1-9113-956F92AFFAE5}" type="presParOf" srcId="{9D7051C6-5CA5-4ED5-A19C-DFC4F32444A0}" destId="{AE49B409-3305-45EB-80D6-2C904906791C}" srcOrd="1" destOrd="0" presId="urn:microsoft.com/office/officeart/2005/8/layout/hierarchy1"/>
    <dgm:cxn modelId="{78A03B4E-1BD9-42E4-80AF-3F115FA51BCD}" type="presParOf" srcId="{AF2555BE-66B7-4327-B8AD-87AB222222FF}" destId="{0935134A-7873-45D6-B899-D175F345810F}" srcOrd="1" destOrd="0" presId="urn:microsoft.com/office/officeart/2005/8/layout/hierarchy1"/>
    <dgm:cxn modelId="{1BEBBC7C-C9B7-4B8C-ACB8-0F119EB13219}" type="presParOf" srcId="{F0107038-B5D7-4CA6-B5B1-E005637B874B}" destId="{E9333C3D-1370-4734-80A5-3671E898CF3B}" srcOrd="2" destOrd="0" presId="urn:microsoft.com/office/officeart/2005/8/layout/hierarchy1"/>
    <dgm:cxn modelId="{5C845F25-E9A7-4AAA-B75F-78E5EE333170}" type="presParOf" srcId="{E9333C3D-1370-4734-80A5-3671E898CF3B}" destId="{E12A6804-6BC4-4F25-886F-0E5AF95F4E01}" srcOrd="0" destOrd="0" presId="urn:microsoft.com/office/officeart/2005/8/layout/hierarchy1"/>
    <dgm:cxn modelId="{6DC5A745-4764-414B-83CE-F8680CC0E064}" type="presParOf" srcId="{E12A6804-6BC4-4F25-886F-0E5AF95F4E01}" destId="{7336168C-79A0-4FA6-8791-999ECED83406}" srcOrd="0" destOrd="0" presId="urn:microsoft.com/office/officeart/2005/8/layout/hierarchy1"/>
    <dgm:cxn modelId="{2450D646-CFF0-430A-AD18-79507A61F80A}" type="presParOf" srcId="{E12A6804-6BC4-4F25-886F-0E5AF95F4E01}" destId="{A9D7FEA0-8F56-440F-BE10-961651AD1B01}" srcOrd="1" destOrd="0" presId="urn:microsoft.com/office/officeart/2005/8/layout/hierarchy1"/>
    <dgm:cxn modelId="{EC0326EC-6A2A-4EFA-A7B8-2ED0EC21A21E}" type="presParOf" srcId="{E9333C3D-1370-4734-80A5-3671E898CF3B}" destId="{241943C6-5D94-4B86-995F-695D247E32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9605E-0DE5-4622-9DA8-E1CA0FD8B5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C07DD1-6692-488B-89E2-78BD598797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Here we generate sets of lists which are more </a:t>
          </a:r>
          <a:r>
            <a:rPr lang="en-US" b="1" dirty="0"/>
            <a:t>structured</a:t>
          </a:r>
          <a:r>
            <a:rPr lang="en-US" dirty="0"/>
            <a:t>, avoiding “static” attacks, and retaining privacy in the face of attacks based on background knowledge</a:t>
          </a:r>
        </a:p>
      </dgm:t>
    </dgm:pt>
    <dgm:pt modelId="{DC21E4C0-9D1F-46C0-976F-7962331529FF}" type="parTrans" cxnId="{C0270215-E79D-4069-B646-1B482406C9BD}">
      <dgm:prSet/>
      <dgm:spPr/>
      <dgm:t>
        <a:bodyPr/>
        <a:lstStyle/>
        <a:p>
          <a:endParaRPr lang="en-US"/>
        </a:p>
      </dgm:t>
    </dgm:pt>
    <dgm:pt modelId="{B5373819-E3EC-4A73-8977-B9DE02682384}" type="sibTrans" cxnId="{C0270215-E79D-4069-B646-1B482406C9BD}">
      <dgm:prSet/>
      <dgm:spPr/>
      <dgm:t>
        <a:bodyPr/>
        <a:lstStyle/>
        <a:p>
          <a:endParaRPr lang="en-US"/>
        </a:p>
      </dgm:t>
    </dgm:pt>
    <dgm:pt modelId="{C2B9E81F-61FF-4BC3-8A4C-D9740E1AB2E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Nodes</a:t>
          </a:r>
          <a:r>
            <a:rPr lang="it-IT" dirty="0"/>
            <a:t> </a:t>
          </a:r>
          <a:r>
            <a:rPr lang="it-IT" dirty="0" err="1"/>
            <a:t>now</a:t>
          </a:r>
          <a:r>
            <a:rPr lang="it-IT" dirty="0"/>
            <a:t> are </a:t>
          </a:r>
          <a:r>
            <a:rPr lang="it-IT" dirty="0" err="1"/>
            <a:t>divided</a:t>
          </a:r>
          <a:r>
            <a:rPr lang="it-IT" dirty="0"/>
            <a:t> in </a:t>
          </a:r>
          <a:r>
            <a:rPr lang="it-IT" b="1" dirty="0"/>
            <a:t>classes</a:t>
          </a:r>
          <a:r>
            <a:rPr lang="it-IT" dirty="0"/>
            <a:t> of size m, </a:t>
          </a:r>
          <a:r>
            <a:rPr lang="it-IT" dirty="0" err="1"/>
            <a:t>then</a:t>
          </a:r>
          <a:r>
            <a:rPr lang="it-IT" dirty="0"/>
            <a:t> </a:t>
          </a:r>
          <a:r>
            <a:rPr lang="it-IT" dirty="0" err="1"/>
            <a:t>we</a:t>
          </a:r>
          <a:r>
            <a:rPr lang="it-IT" dirty="0"/>
            <a:t> create for </a:t>
          </a:r>
          <a:r>
            <a:rPr lang="it-IT" dirty="0" err="1"/>
            <a:t>each</a:t>
          </a:r>
          <a:r>
            <a:rPr lang="it-IT" dirty="0"/>
            <a:t> class a set of lists (one per </a:t>
          </a:r>
          <a:r>
            <a:rPr lang="it-IT" dirty="0" err="1"/>
            <a:t>node</a:t>
          </a:r>
          <a:r>
            <a:rPr lang="it-IT" dirty="0"/>
            <a:t>), </a:t>
          </a:r>
          <a:r>
            <a:rPr lang="it-IT" dirty="0" err="1"/>
            <a:t>based</a:t>
          </a:r>
          <a:r>
            <a:rPr lang="it-IT" dirty="0"/>
            <a:t> on a </a:t>
          </a:r>
          <a:r>
            <a:rPr lang="it-IT" dirty="0" err="1"/>
            <a:t>parameter</a:t>
          </a:r>
          <a:r>
            <a:rPr lang="it-IT" dirty="0"/>
            <a:t> k ≤ m</a:t>
          </a:r>
          <a:endParaRPr lang="en-US" dirty="0"/>
        </a:p>
      </dgm:t>
    </dgm:pt>
    <dgm:pt modelId="{8C12CDA8-06E2-41E3-89D2-C0653012B112}" type="parTrans" cxnId="{02E7130A-BE0D-431D-B7FF-605823A728A5}">
      <dgm:prSet/>
      <dgm:spPr/>
      <dgm:t>
        <a:bodyPr/>
        <a:lstStyle/>
        <a:p>
          <a:endParaRPr lang="en-US"/>
        </a:p>
      </dgm:t>
    </dgm:pt>
    <dgm:pt modelId="{3CD68217-080F-497F-8914-5922A9287E72}" type="sibTrans" cxnId="{02E7130A-BE0D-431D-B7FF-605823A728A5}">
      <dgm:prSet/>
      <dgm:spPr/>
      <dgm:t>
        <a:bodyPr/>
        <a:lstStyle/>
        <a:p>
          <a:endParaRPr lang="en-US"/>
        </a:p>
      </dgm:t>
    </dgm:pt>
    <dgm:pt modelId="{2D9E320B-8FCC-4DF7-BF06-1C14BAF7BE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Lists are </a:t>
          </a:r>
          <a:r>
            <a:rPr lang="it-IT" dirty="0" err="1"/>
            <a:t>built</a:t>
          </a:r>
          <a:r>
            <a:rPr lang="it-IT" dirty="0"/>
            <a:t> </a:t>
          </a:r>
          <a:r>
            <a:rPr lang="it-IT" b="1" dirty="0" err="1"/>
            <a:t>deterministically</a:t>
          </a:r>
          <a:r>
            <a:rPr lang="it-IT" dirty="0"/>
            <a:t> from the set of </a:t>
          </a:r>
          <a:r>
            <a:rPr lang="it-IT" dirty="0" err="1"/>
            <a:t>nodes</a:t>
          </a:r>
          <a:r>
            <a:rPr lang="it-IT" dirty="0"/>
            <a:t> in the class so </a:t>
          </a:r>
          <a:r>
            <a:rPr lang="it-IT" dirty="0" err="1"/>
            <a:t>that</a:t>
          </a:r>
          <a:r>
            <a:rPr lang="it-IT" dirty="0"/>
            <a:t> an </a:t>
          </a:r>
          <a:r>
            <a:rPr lang="it-IT" dirty="0" err="1"/>
            <a:t>attacker</a:t>
          </a:r>
          <a:r>
            <a:rPr lang="it-IT" dirty="0"/>
            <a:t> </a:t>
          </a:r>
          <a:r>
            <a:rPr lang="it-IT" dirty="0" err="1"/>
            <a:t>has</a:t>
          </a:r>
          <a:r>
            <a:rPr lang="it-IT" dirty="0"/>
            <a:t> a low </a:t>
          </a:r>
          <a:r>
            <a:rPr lang="it-IT" dirty="0" err="1"/>
            <a:t>probability</a:t>
          </a:r>
          <a:r>
            <a:rPr lang="it-IT" dirty="0"/>
            <a:t> of </a:t>
          </a:r>
          <a:r>
            <a:rPr lang="it-IT" dirty="0" err="1"/>
            <a:t>guessing</a:t>
          </a:r>
          <a:r>
            <a:rPr lang="it-IT" dirty="0"/>
            <a:t> the </a:t>
          </a:r>
          <a:r>
            <a:rPr lang="it-IT" dirty="0" err="1"/>
            <a:t>correct</a:t>
          </a:r>
          <a:r>
            <a:rPr lang="it-IT" dirty="0"/>
            <a:t> label</a:t>
          </a:r>
          <a:endParaRPr lang="en-US" dirty="0"/>
        </a:p>
      </dgm:t>
    </dgm:pt>
    <dgm:pt modelId="{4E284A8E-14E2-4576-A0F0-E302F9742B99}" type="parTrans" cxnId="{DDAE5A87-7895-4E5A-9B7A-D83F2A29EC2B}">
      <dgm:prSet/>
      <dgm:spPr/>
      <dgm:t>
        <a:bodyPr/>
        <a:lstStyle/>
        <a:p>
          <a:endParaRPr lang="en-US"/>
        </a:p>
      </dgm:t>
    </dgm:pt>
    <dgm:pt modelId="{2730835A-F452-4752-B981-AB4752BE0F52}" type="sibTrans" cxnId="{DDAE5A87-7895-4E5A-9B7A-D83F2A29EC2B}">
      <dgm:prSet/>
      <dgm:spPr/>
      <dgm:t>
        <a:bodyPr/>
        <a:lstStyle/>
        <a:p>
          <a:endParaRPr lang="en-US"/>
        </a:p>
      </dgm:t>
    </dgm:pt>
    <dgm:pt modelId="{7D685F81-32E1-4E55-AB19-BE4371069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values chosen for m and k, we face the trade off between utility and privacy, so the choice may vary depending on context and need</a:t>
          </a:r>
        </a:p>
      </dgm:t>
    </dgm:pt>
    <dgm:pt modelId="{7E6A85CB-F424-4E38-939C-7A58A7673398}" type="parTrans" cxnId="{FF83889E-BAFD-4870-B563-1D2CD02C3178}">
      <dgm:prSet/>
      <dgm:spPr/>
      <dgm:t>
        <a:bodyPr/>
        <a:lstStyle/>
        <a:p>
          <a:endParaRPr lang="it-IT"/>
        </a:p>
      </dgm:t>
    </dgm:pt>
    <dgm:pt modelId="{0C3A8DD0-E1FA-4924-ADEA-A7A267EE5829}" type="sibTrans" cxnId="{FF83889E-BAFD-4870-B563-1D2CD02C3178}">
      <dgm:prSet/>
      <dgm:spPr/>
      <dgm:t>
        <a:bodyPr/>
        <a:lstStyle/>
        <a:p>
          <a:endParaRPr lang="it-IT"/>
        </a:p>
      </dgm:t>
    </dgm:pt>
    <dgm:pt modelId="{2763FD04-31D6-4C90-A9BE-211A8CE16256}" type="pres">
      <dgm:prSet presAssocID="{9A79605E-0DE5-4622-9DA8-E1CA0FD8B5F5}" presName="root" presStyleCnt="0">
        <dgm:presLayoutVars>
          <dgm:dir/>
          <dgm:resizeHandles val="exact"/>
        </dgm:presLayoutVars>
      </dgm:prSet>
      <dgm:spPr/>
    </dgm:pt>
    <dgm:pt modelId="{EF3085DF-2FD7-4217-948F-0795C1D19249}" type="pres">
      <dgm:prSet presAssocID="{A8C07DD1-6692-488B-89E2-78BD59879736}" presName="compNode" presStyleCnt="0"/>
      <dgm:spPr/>
    </dgm:pt>
    <dgm:pt modelId="{42FCFE5E-CE60-43AE-BC1E-BEC9FC933969}" type="pres">
      <dgm:prSet presAssocID="{A8C07DD1-6692-488B-89E2-78BD59879736}" presName="bgRect" presStyleLbl="bgShp" presStyleIdx="0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71360AAA-DA8F-499C-92A2-6AC57AFD8A73}" type="pres">
      <dgm:prSet presAssocID="{A8C07DD1-6692-488B-89E2-78BD598797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blocca"/>
        </a:ext>
      </dgm:extLst>
    </dgm:pt>
    <dgm:pt modelId="{D92879B7-DB1B-4437-881B-5DC4FA9B2E1E}" type="pres">
      <dgm:prSet presAssocID="{A8C07DD1-6692-488B-89E2-78BD59879736}" presName="spaceRect" presStyleCnt="0"/>
      <dgm:spPr/>
    </dgm:pt>
    <dgm:pt modelId="{A0AC6061-026D-41BC-AA01-58230C709D1A}" type="pres">
      <dgm:prSet presAssocID="{A8C07DD1-6692-488B-89E2-78BD59879736}" presName="parTx" presStyleLbl="revTx" presStyleIdx="0" presStyleCnt="4">
        <dgm:presLayoutVars>
          <dgm:chMax val="0"/>
          <dgm:chPref val="0"/>
        </dgm:presLayoutVars>
      </dgm:prSet>
      <dgm:spPr/>
    </dgm:pt>
    <dgm:pt modelId="{90AF121A-EE59-4907-9300-3EDBEF9D1AA1}" type="pres">
      <dgm:prSet presAssocID="{B5373819-E3EC-4A73-8977-B9DE02682384}" presName="sibTrans" presStyleCnt="0"/>
      <dgm:spPr/>
    </dgm:pt>
    <dgm:pt modelId="{E69C2F46-BD19-4654-99FF-717ED2DA40F0}" type="pres">
      <dgm:prSet presAssocID="{C2B9E81F-61FF-4BC3-8A4C-D9740E1AB2EB}" presName="compNode" presStyleCnt="0"/>
      <dgm:spPr/>
    </dgm:pt>
    <dgm:pt modelId="{CD7157A1-5BA4-4873-A82D-61030168F9EE}" type="pres">
      <dgm:prSet presAssocID="{C2B9E81F-61FF-4BC3-8A4C-D9740E1AB2EB}" presName="bgRect" presStyleLbl="bgShp" presStyleIdx="1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85EC6B89-E26B-4459-8858-39F1DBA4E6E9}" type="pres">
      <dgm:prSet presAssocID="{C2B9E81F-61FF-4BC3-8A4C-D9740E1AB2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6A2263E6-DCC7-4166-981F-6C3DE9C6FD78}" type="pres">
      <dgm:prSet presAssocID="{C2B9E81F-61FF-4BC3-8A4C-D9740E1AB2EB}" presName="spaceRect" presStyleCnt="0"/>
      <dgm:spPr/>
    </dgm:pt>
    <dgm:pt modelId="{22101677-808C-4D9B-B8DB-DB74478EC279}" type="pres">
      <dgm:prSet presAssocID="{C2B9E81F-61FF-4BC3-8A4C-D9740E1AB2EB}" presName="parTx" presStyleLbl="revTx" presStyleIdx="1" presStyleCnt="4">
        <dgm:presLayoutVars>
          <dgm:chMax val="0"/>
          <dgm:chPref val="0"/>
        </dgm:presLayoutVars>
      </dgm:prSet>
      <dgm:spPr/>
    </dgm:pt>
    <dgm:pt modelId="{A0D29E7E-9A83-4212-95AC-90A54DDB54E9}" type="pres">
      <dgm:prSet presAssocID="{3CD68217-080F-497F-8914-5922A9287E72}" presName="sibTrans" presStyleCnt="0"/>
      <dgm:spPr/>
    </dgm:pt>
    <dgm:pt modelId="{63E0BA0C-3A41-42BA-9384-BC954B279A63}" type="pres">
      <dgm:prSet presAssocID="{2D9E320B-8FCC-4DF7-BF06-1C14BAF7BE5F}" presName="compNode" presStyleCnt="0"/>
      <dgm:spPr/>
    </dgm:pt>
    <dgm:pt modelId="{3E519972-603D-48D8-A475-76908446FE28}" type="pres">
      <dgm:prSet presAssocID="{2D9E320B-8FCC-4DF7-BF06-1C14BAF7BE5F}" presName="bgRect" presStyleLbl="bgShp" presStyleIdx="2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29521DEF-216B-46C9-A19A-CEDEDEE1BCB4}" type="pres">
      <dgm:prSet presAssocID="{2D9E320B-8FCC-4DF7-BF06-1C14BAF7B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2D5C9B2B-D598-4E17-ADBE-723B680641FC}" type="pres">
      <dgm:prSet presAssocID="{2D9E320B-8FCC-4DF7-BF06-1C14BAF7BE5F}" presName="spaceRect" presStyleCnt="0"/>
      <dgm:spPr/>
    </dgm:pt>
    <dgm:pt modelId="{A6D9D041-311E-40B2-8AEE-187F0935FC6D}" type="pres">
      <dgm:prSet presAssocID="{2D9E320B-8FCC-4DF7-BF06-1C14BAF7BE5F}" presName="parTx" presStyleLbl="revTx" presStyleIdx="2" presStyleCnt="4">
        <dgm:presLayoutVars>
          <dgm:chMax val="0"/>
          <dgm:chPref val="0"/>
        </dgm:presLayoutVars>
      </dgm:prSet>
      <dgm:spPr/>
    </dgm:pt>
    <dgm:pt modelId="{854407AC-D8E8-4915-B641-40ABF97EEED7}" type="pres">
      <dgm:prSet presAssocID="{2730835A-F452-4752-B981-AB4752BE0F52}" presName="sibTrans" presStyleCnt="0"/>
      <dgm:spPr/>
    </dgm:pt>
    <dgm:pt modelId="{26604C5A-A0F7-4F63-BBB6-F2D08A8F1CB2}" type="pres">
      <dgm:prSet presAssocID="{7D685F81-32E1-4E55-AB19-BE4371069247}" presName="compNode" presStyleCnt="0"/>
      <dgm:spPr/>
    </dgm:pt>
    <dgm:pt modelId="{73E34DFA-8910-4849-86B1-9337A0140A37}" type="pres">
      <dgm:prSet presAssocID="{7D685F81-32E1-4E55-AB19-BE4371069247}" presName="bgRect" presStyleLbl="bgShp" presStyleIdx="3" presStyleCnt="4"/>
      <dgm:spPr>
        <a:solidFill>
          <a:srgbClr val="90BCC3"/>
        </a:solidFill>
      </dgm:spPr>
    </dgm:pt>
    <dgm:pt modelId="{8B0DC5E6-CF77-4CC9-8A74-DFBC4EDC8809}" type="pres">
      <dgm:prSet presAssocID="{7D685F81-32E1-4E55-AB19-BE43710692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circolare con riempimento a tinta unita"/>
        </a:ext>
      </dgm:extLst>
    </dgm:pt>
    <dgm:pt modelId="{DC58882A-76CD-4DA5-AC3A-7216AAF13288}" type="pres">
      <dgm:prSet presAssocID="{7D685F81-32E1-4E55-AB19-BE4371069247}" presName="spaceRect" presStyleCnt="0"/>
      <dgm:spPr/>
    </dgm:pt>
    <dgm:pt modelId="{919BCBED-7CA6-4CC9-A8D9-A16B84A0F73A}" type="pres">
      <dgm:prSet presAssocID="{7D685F81-32E1-4E55-AB19-BE43710692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A88608-D667-4D05-988F-E3F9721FB0ED}" type="presOf" srcId="{2D9E320B-8FCC-4DF7-BF06-1C14BAF7BE5F}" destId="{A6D9D041-311E-40B2-8AEE-187F0935FC6D}" srcOrd="0" destOrd="0" presId="urn:microsoft.com/office/officeart/2018/2/layout/IconVerticalSolidList"/>
    <dgm:cxn modelId="{02E7130A-BE0D-431D-B7FF-605823A728A5}" srcId="{9A79605E-0DE5-4622-9DA8-E1CA0FD8B5F5}" destId="{C2B9E81F-61FF-4BC3-8A4C-D9740E1AB2EB}" srcOrd="1" destOrd="0" parTransId="{8C12CDA8-06E2-41E3-89D2-C0653012B112}" sibTransId="{3CD68217-080F-497F-8914-5922A9287E72}"/>
    <dgm:cxn modelId="{C0270215-E79D-4069-B646-1B482406C9BD}" srcId="{9A79605E-0DE5-4622-9DA8-E1CA0FD8B5F5}" destId="{A8C07DD1-6692-488B-89E2-78BD59879736}" srcOrd="0" destOrd="0" parTransId="{DC21E4C0-9D1F-46C0-976F-7962331529FF}" sibTransId="{B5373819-E3EC-4A73-8977-B9DE02682384}"/>
    <dgm:cxn modelId="{89716B3B-7E5C-4B7C-B821-5B40F3A79A3A}" type="presOf" srcId="{C2B9E81F-61FF-4BC3-8A4C-D9740E1AB2EB}" destId="{22101677-808C-4D9B-B8DB-DB74478EC279}" srcOrd="0" destOrd="0" presId="urn:microsoft.com/office/officeart/2018/2/layout/IconVerticalSolidList"/>
    <dgm:cxn modelId="{DDAE5A87-7895-4E5A-9B7A-D83F2A29EC2B}" srcId="{9A79605E-0DE5-4622-9DA8-E1CA0FD8B5F5}" destId="{2D9E320B-8FCC-4DF7-BF06-1C14BAF7BE5F}" srcOrd="2" destOrd="0" parTransId="{4E284A8E-14E2-4576-A0F0-E302F9742B99}" sibTransId="{2730835A-F452-4752-B981-AB4752BE0F52}"/>
    <dgm:cxn modelId="{FF83889E-BAFD-4870-B563-1D2CD02C3178}" srcId="{9A79605E-0DE5-4622-9DA8-E1CA0FD8B5F5}" destId="{7D685F81-32E1-4E55-AB19-BE4371069247}" srcOrd="3" destOrd="0" parTransId="{7E6A85CB-F424-4E38-939C-7A58A7673398}" sibTransId="{0C3A8DD0-E1FA-4924-ADEA-A7A267EE5829}"/>
    <dgm:cxn modelId="{2FD01CCC-639D-4C05-883C-5934C145F9B6}" type="presOf" srcId="{9A79605E-0DE5-4622-9DA8-E1CA0FD8B5F5}" destId="{2763FD04-31D6-4C90-A9BE-211A8CE16256}" srcOrd="0" destOrd="0" presId="urn:microsoft.com/office/officeart/2018/2/layout/IconVerticalSolidList"/>
    <dgm:cxn modelId="{B325BBDA-11EA-48A3-9468-D0AD2E4171B4}" type="presOf" srcId="{7D685F81-32E1-4E55-AB19-BE4371069247}" destId="{919BCBED-7CA6-4CC9-A8D9-A16B84A0F73A}" srcOrd="0" destOrd="0" presId="urn:microsoft.com/office/officeart/2018/2/layout/IconVerticalSolidList"/>
    <dgm:cxn modelId="{810B5CDF-B548-4612-932C-BD0BC1DE5750}" type="presOf" srcId="{A8C07DD1-6692-488B-89E2-78BD59879736}" destId="{A0AC6061-026D-41BC-AA01-58230C709D1A}" srcOrd="0" destOrd="0" presId="urn:microsoft.com/office/officeart/2018/2/layout/IconVerticalSolidList"/>
    <dgm:cxn modelId="{0E17201C-1399-4D3F-8B9B-1DE1C5C9A318}" type="presParOf" srcId="{2763FD04-31D6-4C90-A9BE-211A8CE16256}" destId="{EF3085DF-2FD7-4217-948F-0795C1D19249}" srcOrd="0" destOrd="0" presId="urn:microsoft.com/office/officeart/2018/2/layout/IconVerticalSolidList"/>
    <dgm:cxn modelId="{2A7EA50D-5682-4BE4-B166-40EAAAB1768D}" type="presParOf" srcId="{EF3085DF-2FD7-4217-948F-0795C1D19249}" destId="{42FCFE5E-CE60-43AE-BC1E-BEC9FC933969}" srcOrd="0" destOrd="0" presId="urn:microsoft.com/office/officeart/2018/2/layout/IconVerticalSolidList"/>
    <dgm:cxn modelId="{EEF9F114-0F0C-4D53-A1F5-A812EBA4BD97}" type="presParOf" srcId="{EF3085DF-2FD7-4217-948F-0795C1D19249}" destId="{71360AAA-DA8F-499C-92A2-6AC57AFD8A73}" srcOrd="1" destOrd="0" presId="urn:microsoft.com/office/officeart/2018/2/layout/IconVerticalSolidList"/>
    <dgm:cxn modelId="{C5113757-1256-4CE4-BA6E-B1CA4C464CB4}" type="presParOf" srcId="{EF3085DF-2FD7-4217-948F-0795C1D19249}" destId="{D92879B7-DB1B-4437-881B-5DC4FA9B2E1E}" srcOrd="2" destOrd="0" presId="urn:microsoft.com/office/officeart/2018/2/layout/IconVerticalSolidList"/>
    <dgm:cxn modelId="{E3167432-7926-43DE-9BEB-D9BF22F8B07F}" type="presParOf" srcId="{EF3085DF-2FD7-4217-948F-0795C1D19249}" destId="{A0AC6061-026D-41BC-AA01-58230C709D1A}" srcOrd="3" destOrd="0" presId="urn:microsoft.com/office/officeart/2018/2/layout/IconVerticalSolidList"/>
    <dgm:cxn modelId="{C4E6B9FC-E016-45F8-9BAD-E8CFA6ED9852}" type="presParOf" srcId="{2763FD04-31D6-4C90-A9BE-211A8CE16256}" destId="{90AF121A-EE59-4907-9300-3EDBEF9D1AA1}" srcOrd="1" destOrd="0" presId="urn:microsoft.com/office/officeart/2018/2/layout/IconVerticalSolidList"/>
    <dgm:cxn modelId="{47C1D79E-9182-467F-A43C-9DD07FB117CD}" type="presParOf" srcId="{2763FD04-31D6-4C90-A9BE-211A8CE16256}" destId="{E69C2F46-BD19-4654-99FF-717ED2DA40F0}" srcOrd="2" destOrd="0" presId="urn:microsoft.com/office/officeart/2018/2/layout/IconVerticalSolidList"/>
    <dgm:cxn modelId="{B69C25ED-3EA2-4397-A3B3-4DA2EDBC0802}" type="presParOf" srcId="{E69C2F46-BD19-4654-99FF-717ED2DA40F0}" destId="{CD7157A1-5BA4-4873-A82D-61030168F9EE}" srcOrd="0" destOrd="0" presId="urn:microsoft.com/office/officeart/2018/2/layout/IconVerticalSolidList"/>
    <dgm:cxn modelId="{F4FCDF8B-88C0-412E-A743-4A5F496047BB}" type="presParOf" srcId="{E69C2F46-BD19-4654-99FF-717ED2DA40F0}" destId="{85EC6B89-E26B-4459-8858-39F1DBA4E6E9}" srcOrd="1" destOrd="0" presId="urn:microsoft.com/office/officeart/2018/2/layout/IconVerticalSolidList"/>
    <dgm:cxn modelId="{C88950D3-17A7-4376-82DB-073A6FC7DE0E}" type="presParOf" srcId="{E69C2F46-BD19-4654-99FF-717ED2DA40F0}" destId="{6A2263E6-DCC7-4166-981F-6C3DE9C6FD78}" srcOrd="2" destOrd="0" presId="urn:microsoft.com/office/officeart/2018/2/layout/IconVerticalSolidList"/>
    <dgm:cxn modelId="{95C8D283-783D-4914-966D-E34CECCBA59C}" type="presParOf" srcId="{E69C2F46-BD19-4654-99FF-717ED2DA40F0}" destId="{22101677-808C-4D9B-B8DB-DB74478EC279}" srcOrd="3" destOrd="0" presId="urn:microsoft.com/office/officeart/2018/2/layout/IconVerticalSolidList"/>
    <dgm:cxn modelId="{EF97562F-B2CA-4B4D-8911-EC5D82323D55}" type="presParOf" srcId="{2763FD04-31D6-4C90-A9BE-211A8CE16256}" destId="{A0D29E7E-9A83-4212-95AC-90A54DDB54E9}" srcOrd="3" destOrd="0" presId="urn:microsoft.com/office/officeart/2018/2/layout/IconVerticalSolidList"/>
    <dgm:cxn modelId="{ED8F1378-F739-4DF1-951A-856757317D2B}" type="presParOf" srcId="{2763FD04-31D6-4C90-A9BE-211A8CE16256}" destId="{63E0BA0C-3A41-42BA-9384-BC954B279A63}" srcOrd="4" destOrd="0" presId="urn:microsoft.com/office/officeart/2018/2/layout/IconVerticalSolidList"/>
    <dgm:cxn modelId="{7AF0D04F-F54C-410D-B877-8D53F3628DEE}" type="presParOf" srcId="{63E0BA0C-3A41-42BA-9384-BC954B279A63}" destId="{3E519972-603D-48D8-A475-76908446FE28}" srcOrd="0" destOrd="0" presId="urn:microsoft.com/office/officeart/2018/2/layout/IconVerticalSolidList"/>
    <dgm:cxn modelId="{6340F4FA-0134-49C8-B099-D7CF4DDF8B63}" type="presParOf" srcId="{63E0BA0C-3A41-42BA-9384-BC954B279A63}" destId="{29521DEF-216B-46C9-A19A-CEDEDEE1BCB4}" srcOrd="1" destOrd="0" presId="urn:microsoft.com/office/officeart/2018/2/layout/IconVerticalSolidList"/>
    <dgm:cxn modelId="{D43CE538-8E13-4740-AEEE-D763D1741078}" type="presParOf" srcId="{63E0BA0C-3A41-42BA-9384-BC954B279A63}" destId="{2D5C9B2B-D598-4E17-ADBE-723B680641FC}" srcOrd="2" destOrd="0" presId="urn:microsoft.com/office/officeart/2018/2/layout/IconVerticalSolidList"/>
    <dgm:cxn modelId="{6A3BDB08-3EF7-442A-BB88-076EFDBD76B7}" type="presParOf" srcId="{63E0BA0C-3A41-42BA-9384-BC954B279A63}" destId="{A6D9D041-311E-40B2-8AEE-187F0935FC6D}" srcOrd="3" destOrd="0" presId="urn:microsoft.com/office/officeart/2018/2/layout/IconVerticalSolidList"/>
    <dgm:cxn modelId="{4C9BE1D2-B626-4DDE-B7A0-BD7A7C3052D3}" type="presParOf" srcId="{2763FD04-31D6-4C90-A9BE-211A8CE16256}" destId="{854407AC-D8E8-4915-B641-40ABF97EEED7}" srcOrd="5" destOrd="0" presId="urn:microsoft.com/office/officeart/2018/2/layout/IconVerticalSolidList"/>
    <dgm:cxn modelId="{21D8A39B-C7A9-47DE-A48B-BFDED563D11A}" type="presParOf" srcId="{2763FD04-31D6-4C90-A9BE-211A8CE16256}" destId="{26604C5A-A0F7-4F63-BBB6-F2D08A8F1CB2}" srcOrd="6" destOrd="0" presId="urn:microsoft.com/office/officeart/2018/2/layout/IconVerticalSolidList"/>
    <dgm:cxn modelId="{831BAE6E-5714-48C6-9351-A9E8805CAEF7}" type="presParOf" srcId="{26604C5A-A0F7-4F63-BBB6-F2D08A8F1CB2}" destId="{73E34DFA-8910-4849-86B1-9337A0140A37}" srcOrd="0" destOrd="0" presId="urn:microsoft.com/office/officeart/2018/2/layout/IconVerticalSolidList"/>
    <dgm:cxn modelId="{F115CE90-3B3F-43C2-9DAC-9845579EACEE}" type="presParOf" srcId="{26604C5A-A0F7-4F63-BBB6-F2D08A8F1CB2}" destId="{8B0DC5E6-CF77-4CC9-8A74-DFBC4EDC8809}" srcOrd="1" destOrd="0" presId="urn:microsoft.com/office/officeart/2018/2/layout/IconVerticalSolidList"/>
    <dgm:cxn modelId="{0CA0F48C-49EA-4834-A993-DF1B58A61385}" type="presParOf" srcId="{26604C5A-A0F7-4F63-BBB6-F2D08A8F1CB2}" destId="{DC58882A-76CD-4DA5-AC3A-7216AAF13288}" srcOrd="2" destOrd="0" presId="urn:microsoft.com/office/officeart/2018/2/layout/IconVerticalSolidList"/>
    <dgm:cxn modelId="{284483E0-EE04-4952-A5F7-89B369D1860C}" type="presParOf" srcId="{26604C5A-A0F7-4F63-BBB6-F2D08A8F1CB2}" destId="{919BCBED-7CA6-4CC9-A8D9-A16B84A0F7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A75231-3BA3-44C0-996C-0D114B89B6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44CC0-2040-4120-B432-DE70189B5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the definition of the list generation method, we can use </a:t>
          </a:r>
          <a:r>
            <a:rPr lang="en-US" b="1" dirty="0"/>
            <a:t>special cases of the approach </a:t>
          </a:r>
          <a:r>
            <a:rPr lang="en-US" dirty="0"/>
            <a:t>based on the values chosen for a </a:t>
          </a:r>
          <a:r>
            <a:rPr lang="en-US" b="1" dirty="0"/>
            <a:t>pattern</a:t>
          </a:r>
          <a:r>
            <a:rPr lang="en-US" dirty="0"/>
            <a:t> p and k (= size of p)</a:t>
          </a:r>
        </a:p>
      </dgm:t>
    </dgm:pt>
    <dgm:pt modelId="{4A6E418F-8DA7-4815-8F47-A3E22F04DE2E}" type="parTrans" cxnId="{137061CF-E0B0-4AAB-80D1-B13FC0233894}">
      <dgm:prSet/>
      <dgm:spPr/>
      <dgm:t>
        <a:bodyPr/>
        <a:lstStyle/>
        <a:p>
          <a:endParaRPr lang="en-US"/>
        </a:p>
      </dgm:t>
    </dgm:pt>
    <dgm:pt modelId="{FE79C94D-6874-41C3-91A1-37CFDB408A3B}" type="sibTrans" cxnId="{137061CF-E0B0-4AAB-80D1-B13FC0233894}">
      <dgm:prSet/>
      <dgm:spPr/>
      <dgm:t>
        <a:bodyPr/>
        <a:lstStyle/>
        <a:p>
          <a:endParaRPr lang="en-US"/>
        </a:p>
      </dgm:t>
    </dgm:pt>
    <dgm:pt modelId="{DD8A1DD8-2048-4584-8C5E-1E46DD1D4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pattern (which must contain the value 0 to allow the real identifier to be entered), cyclically allows the values to shift, generating the lists symmetrically.</a:t>
          </a:r>
        </a:p>
      </dgm:t>
    </dgm:pt>
    <dgm:pt modelId="{F538F9B8-E5AC-49F7-B1F0-7ED18D4B21CF}" type="parTrans" cxnId="{62E214DB-BF05-4A44-964F-5EC70B966C65}">
      <dgm:prSet/>
      <dgm:spPr/>
      <dgm:t>
        <a:bodyPr/>
        <a:lstStyle/>
        <a:p>
          <a:endParaRPr lang="en-US"/>
        </a:p>
      </dgm:t>
    </dgm:pt>
    <dgm:pt modelId="{B8FE7984-F30F-4216-A755-7BEC03DEABAB}" type="sibTrans" cxnId="{62E214DB-BF05-4A44-964F-5EC70B966C65}">
      <dgm:prSet/>
      <dgm:spPr/>
      <dgm:t>
        <a:bodyPr/>
        <a:lstStyle/>
        <a:p>
          <a:endParaRPr lang="en-US"/>
        </a:p>
      </dgm:t>
    </dgm:pt>
    <dgm:pt modelId="{943B5628-3DD2-4928-88B1-3BE62EAE8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Full-pattern</a:t>
          </a:r>
          <a:r>
            <a:rPr lang="en-US" dirty="0"/>
            <a:t> method is a special case, since here we have k = m, so each label list contains all the elements of the class.</a:t>
          </a:r>
        </a:p>
        <a:p>
          <a:pPr>
            <a:lnSpc>
              <a:spcPct val="100000"/>
            </a:lnSpc>
          </a:pPr>
          <a:r>
            <a:rPr lang="en-US" dirty="0"/>
            <a:t>It is based in turn on the "</a:t>
          </a:r>
          <a:r>
            <a:rPr lang="en-US" b="1" dirty="0"/>
            <a:t>prefix-pattern</a:t>
          </a:r>
          <a:r>
            <a:rPr lang="en-US" dirty="0"/>
            <a:t>" method, that is, with p = {1,2,3,...,k-1}</a:t>
          </a:r>
        </a:p>
      </dgm:t>
    </dgm:pt>
    <dgm:pt modelId="{42FE92FD-8738-4033-ABB2-2A78FA06526E}" type="parTrans" cxnId="{2BC44494-59A9-4A3F-83DD-DC16FE16D2D6}">
      <dgm:prSet/>
      <dgm:spPr/>
      <dgm:t>
        <a:bodyPr/>
        <a:lstStyle/>
        <a:p>
          <a:endParaRPr lang="en-US"/>
        </a:p>
      </dgm:t>
    </dgm:pt>
    <dgm:pt modelId="{9D88A995-0195-4FBC-B43A-67E22C4D5D61}" type="sibTrans" cxnId="{2BC44494-59A9-4A3F-83DD-DC16FE16D2D6}">
      <dgm:prSet/>
      <dgm:spPr/>
      <dgm:t>
        <a:bodyPr/>
        <a:lstStyle/>
        <a:p>
          <a:endParaRPr lang="en-US"/>
        </a:p>
      </dgm:t>
    </dgm:pt>
    <dgm:pt modelId="{C9A3D50A-E802-4B7C-9EFA-29D334696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case, if m is too large, utility is lost, maximizing privacy. </a:t>
          </a:r>
        </a:p>
        <a:p>
          <a:pPr>
            <a:lnSpc>
              <a:spcPct val="100000"/>
            </a:lnSpc>
          </a:pPr>
          <a:r>
            <a:rPr lang="en-US" dirty="0"/>
            <a:t>however, if a modest value of m is used, the method is optimal.</a:t>
          </a:r>
        </a:p>
      </dgm:t>
    </dgm:pt>
    <dgm:pt modelId="{D373CD9C-17F1-4E2D-890E-A9B11334353C}" type="parTrans" cxnId="{6A2BC43C-159D-4325-8809-7376A0C10501}">
      <dgm:prSet/>
      <dgm:spPr/>
      <dgm:t>
        <a:bodyPr/>
        <a:lstStyle/>
        <a:p>
          <a:endParaRPr lang="en-US"/>
        </a:p>
      </dgm:t>
    </dgm:pt>
    <dgm:pt modelId="{5C6EE1D7-5FAF-46C2-A7D3-F73E519897F2}" type="sibTrans" cxnId="{6A2BC43C-159D-4325-8809-7376A0C10501}">
      <dgm:prSet/>
      <dgm:spPr/>
      <dgm:t>
        <a:bodyPr/>
        <a:lstStyle/>
        <a:p>
          <a:endParaRPr lang="en-US"/>
        </a:p>
      </dgm:t>
    </dgm:pt>
    <dgm:pt modelId="{4A3F6386-C3C4-4D95-A6F3-5A11BD59C972}" type="pres">
      <dgm:prSet presAssocID="{1DA75231-3BA3-44C0-996C-0D114B89B6E2}" presName="root" presStyleCnt="0">
        <dgm:presLayoutVars>
          <dgm:dir/>
          <dgm:resizeHandles val="exact"/>
        </dgm:presLayoutVars>
      </dgm:prSet>
      <dgm:spPr/>
    </dgm:pt>
    <dgm:pt modelId="{A8027C3C-A164-4827-9253-BDA12B822D55}" type="pres">
      <dgm:prSet presAssocID="{53D44CC0-2040-4120-B432-DE70189B5737}" presName="compNode" presStyleCnt="0"/>
      <dgm:spPr/>
    </dgm:pt>
    <dgm:pt modelId="{34B39BF9-AB8C-49F2-8E4C-4D2F5277EBEA}" type="pres">
      <dgm:prSet presAssocID="{53D44CC0-2040-4120-B432-DE70189B5737}" presName="bgRect" presStyleLbl="bgShp" presStyleIdx="0" presStyleCnt="4"/>
      <dgm:spPr>
        <a:solidFill>
          <a:srgbClr val="90BCC3"/>
        </a:solidFill>
      </dgm:spPr>
    </dgm:pt>
    <dgm:pt modelId="{AEE6A626-847C-47A0-BF48-042C5A9B658E}" type="pres">
      <dgm:prSet presAssocID="{53D44CC0-2040-4120-B432-DE70189B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3266C5E5-2C90-4406-B7DF-D605D55237A6}" type="pres">
      <dgm:prSet presAssocID="{53D44CC0-2040-4120-B432-DE70189B5737}" presName="spaceRect" presStyleCnt="0"/>
      <dgm:spPr/>
    </dgm:pt>
    <dgm:pt modelId="{6D70A295-8384-48E2-8408-0D3B86E56EE6}" type="pres">
      <dgm:prSet presAssocID="{53D44CC0-2040-4120-B432-DE70189B5737}" presName="parTx" presStyleLbl="revTx" presStyleIdx="0" presStyleCnt="4">
        <dgm:presLayoutVars>
          <dgm:chMax val="0"/>
          <dgm:chPref val="0"/>
        </dgm:presLayoutVars>
      </dgm:prSet>
      <dgm:spPr/>
    </dgm:pt>
    <dgm:pt modelId="{EBD392DE-C681-45EA-84C5-F66DB7B414D9}" type="pres">
      <dgm:prSet presAssocID="{FE79C94D-6874-41C3-91A1-37CFDB408A3B}" presName="sibTrans" presStyleCnt="0"/>
      <dgm:spPr/>
    </dgm:pt>
    <dgm:pt modelId="{B14E258E-4144-4197-94DB-59E505A80576}" type="pres">
      <dgm:prSet presAssocID="{DD8A1DD8-2048-4584-8C5E-1E46DD1D4A81}" presName="compNode" presStyleCnt="0"/>
      <dgm:spPr/>
    </dgm:pt>
    <dgm:pt modelId="{5AB50C9E-DE7D-40F1-9B82-F79C3F4108E3}" type="pres">
      <dgm:prSet presAssocID="{DD8A1DD8-2048-4584-8C5E-1E46DD1D4A81}" presName="bgRect" presStyleLbl="bgShp" presStyleIdx="1" presStyleCnt="4"/>
      <dgm:spPr>
        <a:solidFill>
          <a:srgbClr val="90BCC3"/>
        </a:solidFill>
      </dgm:spPr>
    </dgm:pt>
    <dgm:pt modelId="{284E3ECE-C8A3-449D-B9B2-E3B26941B9C6}" type="pres">
      <dgm:prSet presAssocID="{DD8A1DD8-2048-4584-8C5E-1E46DD1D4A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7F42BB0E-2912-43E9-A04C-8E75A99C1D12}" type="pres">
      <dgm:prSet presAssocID="{DD8A1DD8-2048-4584-8C5E-1E46DD1D4A81}" presName="spaceRect" presStyleCnt="0"/>
      <dgm:spPr/>
    </dgm:pt>
    <dgm:pt modelId="{79280941-8F78-4F79-8FCC-9CD3E395AD00}" type="pres">
      <dgm:prSet presAssocID="{DD8A1DD8-2048-4584-8C5E-1E46DD1D4A81}" presName="parTx" presStyleLbl="revTx" presStyleIdx="1" presStyleCnt="4">
        <dgm:presLayoutVars>
          <dgm:chMax val="0"/>
          <dgm:chPref val="0"/>
        </dgm:presLayoutVars>
      </dgm:prSet>
      <dgm:spPr/>
    </dgm:pt>
    <dgm:pt modelId="{5702912C-5569-4EE8-8B4A-2EF10A7F3F32}" type="pres">
      <dgm:prSet presAssocID="{B8FE7984-F30F-4216-A755-7BEC03DEABAB}" presName="sibTrans" presStyleCnt="0"/>
      <dgm:spPr/>
    </dgm:pt>
    <dgm:pt modelId="{85F1B558-D858-4303-B51E-A70AAE4745DF}" type="pres">
      <dgm:prSet presAssocID="{943B5628-3DD2-4928-88B1-3BE62EAE86E9}" presName="compNode" presStyleCnt="0"/>
      <dgm:spPr/>
    </dgm:pt>
    <dgm:pt modelId="{EEABA47A-0FBB-4AE0-93DA-0AF5FB0FF812}" type="pres">
      <dgm:prSet presAssocID="{943B5628-3DD2-4928-88B1-3BE62EAE86E9}" presName="bgRect" presStyleLbl="bgShp" presStyleIdx="2" presStyleCnt="4"/>
      <dgm:spPr>
        <a:solidFill>
          <a:srgbClr val="90BCC3"/>
        </a:solidFill>
      </dgm:spPr>
    </dgm:pt>
    <dgm:pt modelId="{195A1770-518A-4FA4-8831-81B9E0779EE1}" type="pres">
      <dgm:prSet presAssocID="{943B5628-3DD2-4928-88B1-3BE62EAE86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0422ADA3-0CF9-4050-9C02-E223C78DE748}" type="pres">
      <dgm:prSet presAssocID="{943B5628-3DD2-4928-88B1-3BE62EAE86E9}" presName="spaceRect" presStyleCnt="0"/>
      <dgm:spPr/>
    </dgm:pt>
    <dgm:pt modelId="{CED5887C-5F2E-4A66-9A5F-10FE9DC00B84}" type="pres">
      <dgm:prSet presAssocID="{943B5628-3DD2-4928-88B1-3BE62EAE86E9}" presName="parTx" presStyleLbl="revTx" presStyleIdx="2" presStyleCnt="4">
        <dgm:presLayoutVars>
          <dgm:chMax val="0"/>
          <dgm:chPref val="0"/>
        </dgm:presLayoutVars>
      </dgm:prSet>
      <dgm:spPr/>
    </dgm:pt>
    <dgm:pt modelId="{47125CD0-95AC-4794-9681-0291DF43A62B}" type="pres">
      <dgm:prSet presAssocID="{9D88A995-0195-4FBC-B43A-67E22C4D5D61}" presName="sibTrans" presStyleCnt="0"/>
      <dgm:spPr/>
    </dgm:pt>
    <dgm:pt modelId="{3580D1EB-CF9B-4453-9882-9E3C4DF33DA4}" type="pres">
      <dgm:prSet presAssocID="{C9A3D50A-E802-4B7C-9EFA-29D334696126}" presName="compNode" presStyleCnt="0"/>
      <dgm:spPr/>
    </dgm:pt>
    <dgm:pt modelId="{94AF0FBB-AE91-463C-ABFE-0F3C67322E8B}" type="pres">
      <dgm:prSet presAssocID="{C9A3D50A-E802-4B7C-9EFA-29D334696126}" presName="bgRect" presStyleLbl="bgShp" presStyleIdx="3" presStyleCnt="4"/>
      <dgm:spPr>
        <a:solidFill>
          <a:srgbClr val="90BCC3"/>
        </a:solidFill>
      </dgm:spPr>
    </dgm:pt>
    <dgm:pt modelId="{3DEB5817-82BF-4818-A9C6-92CFD5E80350}" type="pres">
      <dgm:prSet presAssocID="{C9A3D50A-E802-4B7C-9EFA-29D3346961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1E2C057-FDE0-465E-B31B-37DA5CC3EB4F}" type="pres">
      <dgm:prSet presAssocID="{C9A3D50A-E802-4B7C-9EFA-29D334696126}" presName="spaceRect" presStyleCnt="0"/>
      <dgm:spPr/>
    </dgm:pt>
    <dgm:pt modelId="{036F22CA-3D07-43EC-85F4-3CFBB0AF572A}" type="pres">
      <dgm:prSet presAssocID="{C9A3D50A-E802-4B7C-9EFA-29D3346961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68FD11-D019-49B0-8084-A862DA9831A2}" type="presOf" srcId="{943B5628-3DD2-4928-88B1-3BE62EAE86E9}" destId="{CED5887C-5F2E-4A66-9A5F-10FE9DC00B84}" srcOrd="0" destOrd="0" presId="urn:microsoft.com/office/officeart/2018/2/layout/IconVerticalSolidList"/>
    <dgm:cxn modelId="{73666A32-F69B-410D-A067-987549CA0981}" type="presOf" srcId="{53D44CC0-2040-4120-B432-DE70189B5737}" destId="{6D70A295-8384-48E2-8408-0D3B86E56EE6}" srcOrd="0" destOrd="0" presId="urn:microsoft.com/office/officeart/2018/2/layout/IconVerticalSolidList"/>
    <dgm:cxn modelId="{6A2BC43C-159D-4325-8809-7376A0C10501}" srcId="{1DA75231-3BA3-44C0-996C-0D114B89B6E2}" destId="{C9A3D50A-E802-4B7C-9EFA-29D334696126}" srcOrd="3" destOrd="0" parTransId="{D373CD9C-17F1-4E2D-890E-A9B11334353C}" sibTransId="{5C6EE1D7-5FAF-46C2-A7D3-F73E519897F2}"/>
    <dgm:cxn modelId="{45A1C659-11A1-4F73-B022-B2C4E833D6DC}" type="presOf" srcId="{DD8A1DD8-2048-4584-8C5E-1E46DD1D4A81}" destId="{79280941-8F78-4F79-8FCC-9CD3E395AD00}" srcOrd="0" destOrd="0" presId="urn:microsoft.com/office/officeart/2018/2/layout/IconVerticalSolidList"/>
    <dgm:cxn modelId="{BB171787-D2B9-45EC-8B50-D7D84A0E7FE7}" type="presOf" srcId="{1DA75231-3BA3-44C0-996C-0D114B89B6E2}" destId="{4A3F6386-C3C4-4D95-A6F3-5A11BD59C972}" srcOrd="0" destOrd="0" presId="urn:microsoft.com/office/officeart/2018/2/layout/IconVerticalSolidList"/>
    <dgm:cxn modelId="{2BC44494-59A9-4A3F-83DD-DC16FE16D2D6}" srcId="{1DA75231-3BA3-44C0-996C-0D114B89B6E2}" destId="{943B5628-3DD2-4928-88B1-3BE62EAE86E9}" srcOrd="2" destOrd="0" parTransId="{42FE92FD-8738-4033-ABB2-2A78FA06526E}" sibTransId="{9D88A995-0195-4FBC-B43A-67E22C4D5D61}"/>
    <dgm:cxn modelId="{137061CF-E0B0-4AAB-80D1-B13FC0233894}" srcId="{1DA75231-3BA3-44C0-996C-0D114B89B6E2}" destId="{53D44CC0-2040-4120-B432-DE70189B5737}" srcOrd="0" destOrd="0" parTransId="{4A6E418F-8DA7-4815-8F47-A3E22F04DE2E}" sibTransId="{FE79C94D-6874-41C3-91A1-37CFDB408A3B}"/>
    <dgm:cxn modelId="{62E214DB-BF05-4A44-964F-5EC70B966C65}" srcId="{1DA75231-3BA3-44C0-996C-0D114B89B6E2}" destId="{DD8A1DD8-2048-4584-8C5E-1E46DD1D4A81}" srcOrd="1" destOrd="0" parTransId="{F538F9B8-E5AC-49F7-B1F0-7ED18D4B21CF}" sibTransId="{B8FE7984-F30F-4216-A755-7BEC03DEABAB}"/>
    <dgm:cxn modelId="{50C2A0F8-43C9-4F52-9BC9-B02844C3A6DC}" type="presOf" srcId="{C9A3D50A-E802-4B7C-9EFA-29D334696126}" destId="{036F22CA-3D07-43EC-85F4-3CFBB0AF572A}" srcOrd="0" destOrd="0" presId="urn:microsoft.com/office/officeart/2018/2/layout/IconVerticalSolidList"/>
    <dgm:cxn modelId="{C61986B8-5FB9-4E7A-9FB1-54E7B6752309}" type="presParOf" srcId="{4A3F6386-C3C4-4D95-A6F3-5A11BD59C972}" destId="{A8027C3C-A164-4827-9253-BDA12B822D55}" srcOrd="0" destOrd="0" presId="urn:microsoft.com/office/officeart/2018/2/layout/IconVerticalSolidList"/>
    <dgm:cxn modelId="{73BDDC6B-069F-45C4-9F22-7E181EF96664}" type="presParOf" srcId="{A8027C3C-A164-4827-9253-BDA12B822D55}" destId="{34B39BF9-AB8C-49F2-8E4C-4D2F5277EBEA}" srcOrd="0" destOrd="0" presId="urn:microsoft.com/office/officeart/2018/2/layout/IconVerticalSolidList"/>
    <dgm:cxn modelId="{608CC646-CC3B-4F6B-A00A-1E49E7F7DD86}" type="presParOf" srcId="{A8027C3C-A164-4827-9253-BDA12B822D55}" destId="{AEE6A626-847C-47A0-BF48-042C5A9B658E}" srcOrd="1" destOrd="0" presId="urn:microsoft.com/office/officeart/2018/2/layout/IconVerticalSolidList"/>
    <dgm:cxn modelId="{B941870D-5F9E-4B80-97C5-98761EE3AE93}" type="presParOf" srcId="{A8027C3C-A164-4827-9253-BDA12B822D55}" destId="{3266C5E5-2C90-4406-B7DF-D605D55237A6}" srcOrd="2" destOrd="0" presId="urn:microsoft.com/office/officeart/2018/2/layout/IconVerticalSolidList"/>
    <dgm:cxn modelId="{5E8362B6-4309-4DC2-8918-0CDA5AD374A9}" type="presParOf" srcId="{A8027C3C-A164-4827-9253-BDA12B822D55}" destId="{6D70A295-8384-48E2-8408-0D3B86E56EE6}" srcOrd="3" destOrd="0" presId="urn:microsoft.com/office/officeart/2018/2/layout/IconVerticalSolidList"/>
    <dgm:cxn modelId="{8F164945-5F42-4C98-B5BC-1E772A58F037}" type="presParOf" srcId="{4A3F6386-C3C4-4D95-A6F3-5A11BD59C972}" destId="{EBD392DE-C681-45EA-84C5-F66DB7B414D9}" srcOrd="1" destOrd="0" presId="urn:microsoft.com/office/officeart/2018/2/layout/IconVerticalSolidList"/>
    <dgm:cxn modelId="{827B1A86-7C6E-4105-A0F5-ABB1A56D2177}" type="presParOf" srcId="{4A3F6386-C3C4-4D95-A6F3-5A11BD59C972}" destId="{B14E258E-4144-4197-94DB-59E505A80576}" srcOrd="2" destOrd="0" presId="urn:microsoft.com/office/officeart/2018/2/layout/IconVerticalSolidList"/>
    <dgm:cxn modelId="{B709046F-B974-431F-BC01-C79FE02BEC55}" type="presParOf" srcId="{B14E258E-4144-4197-94DB-59E505A80576}" destId="{5AB50C9E-DE7D-40F1-9B82-F79C3F4108E3}" srcOrd="0" destOrd="0" presId="urn:microsoft.com/office/officeart/2018/2/layout/IconVerticalSolidList"/>
    <dgm:cxn modelId="{9C30BAB9-A3D9-4FED-9B28-D336041B02C8}" type="presParOf" srcId="{B14E258E-4144-4197-94DB-59E505A80576}" destId="{284E3ECE-C8A3-449D-B9B2-E3B26941B9C6}" srcOrd="1" destOrd="0" presId="urn:microsoft.com/office/officeart/2018/2/layout/IconVerticalSolidList"/>
    <dgm:cxn modelId="{8DF33D5D-2E87-411C-8E3D-724F9A4DAEFC}" type="presParOf" srcId="{B14E258E-4144-4197-94DB-59E505A80576}" destId="{7F42BB0E-2912-43E9-A04C-8E75A99C1D12}" srcOrd="2" destOrd="0" presId="urn:microsoft.com/office/officeart/2018/2/layout/IconVerticalSolidList"/>
    <dgm:cxn modelId="{495D5198-D0C9-4F49-9E8C-D7C1B58BE150}" type="presParOf" srcId="{B14E258E-4144-4197-94DB-59E505A80576}" destId="{79280941-8F78-4F79-8FCC-9CD3E395AD00}" srcOrd="3" destOrd="0" presId="urn:microsoft.com/office/officeart/2018/2/layout/IconVerticalSolidList"/>
    <dgm:cxn modelId="{A21706AF-CB72-4DA6-8B2D-984E27BD2CDC}" type="presParOf" srcId="{4A3F6386-C3C4-4D95-A6F3-5A11BD59C972}" destId="{5702912C-5569-4EE8-8B4A-2EF10A7F3F32}" srcOrd="3" destOrd="0" presId="urn:microsoft.com/office/officeart/2018/2/layout/IconVerticalSolidList"/>
    <dgm:cxn modelId="{923540A1-CB98-41B9-BC06-BC68ED9B4336}" type="presParOf" srcId="{4A3F6386-C3C4-4D95-A6F3-5A11BD59C972}" destId="{85F1B558-D858-4303-B51E-A70AAE4745DF}" srcOrd="4" destOrd="0" presId="urn:microsoft.com/office/officeart/2018/2/layout/IconVerticalSolidList"/>
    <dgm:cxn modelId="{ABCFAAFC-9390-43C1-A330-56B0A590BA81}" type="presParOf" srcId="{85F1B558-D858-4303-B51E-A70AAE4745DF}" destId="{EEABA47A-0FBB-4AE0-93DA-0AF5FB0FF812}" srcOrd="0" destOrd="0" presId="urn:microsoft.com/office/officeart/2018/2/layout/IconVerticalSolidList"/>
    <dgm:cxn modelId="{FA7A6BF5-90E2-4A41-8337-A6CE84060C84}" type="presParOf" srcId="{85F1B558-D858-4303-B51E-A70AAE4745DF}" destId="{195A1770-518A-4FA4-8831-81B9E0779EE1}" srcOrd="1" destOrd="0" presId="urn:microsoft.com/office/officeart/2018/2/layout/IconVerticalSolidList"/>
    <dgm:cxn modelId="{D2DD30DE-9EEB-4969-895D-88FFF501E716}" type="presParOf" srcId="{85F1B558-D858-4303-B51E-A70AAE4745DF}" destId="{0422ADA3-0CF9-4050-9C02-E223C78DE748}" srcOrd="2" destOrd="0" presId="urn:microsoft.com/office/officeart/2018/2/layout/IconVerticalSolidList"/>
    <dgm:cxn modelId="{34641B8D-3305-4AD3-8663-0039E935B105}" type="presParOf" srcId="{85F1B558-D858-4303-B51E-A70AAE4745DF}" destId="{CED5887C-5F2E-4A66-9A5F-10FE9DC00B84}" srcOrd="3" destOrd="0" presId="urn:microsoft.com/office/officeart/2018/2/layout/IconVerticalSolidList"/>
    <dgm:cxn modelId="{91B0B2DD-0A38-4BBE-834D-95F7E9E69194}" type="presParOf" srcId="{4A3F6386-C3C4-4D95-A6F3-5A11BD59C972}" destId="{47125CD0-95AC-4794-9681-0291DF43A62B}" srcOrd="5" destOrd="0" presId="urn:microsoft.com/office/officeart/2018/2/layout/IconVerticalSolidList"/>
    <dgm:cxn modelId="{39CEC30C-0DE7-41A4-883A-B3178DAF3676}" type="presParOf" srcId="{4A3F6386-C3C4-4D95-A6F3-5A11BD59C972}" destId="{3580D1EB-CF9B-4453-9882-9E3C4DF33DA4}" srcOrd="6" destOrd="0" presId="urn:microsoft.com/office/officeart/2018/2/layout/IconVerticalSolidList"/>
    <dgm:cxn modelId="{1CD36ECD-7253-4506-874B-48B34DD0D176}" type="presParOf" srcId="{3580D1EB-CF9B-4453-9882-9E3C4DF33DA4}" destId="{94AF0FBB-AE91-463C-ABFE-0F3C67322E8B}" srcOrd="0" destOrd="0" presId="urn:microsoft.com/office/officeart/2018/2/layout/IconVerticalSolidList"/>
    <dgm:cxn modelId="{341304B0-4DDA-4DAF-818B-7BF4999230F1}" type="presParOf" srcId="{3580D1EB-CF9B-4453-9882-9E3C4DF33DA4}" destId="{3DEB5817-82BF-4818-A9C6-92CFD5E80350}" srcOrd="1" destOrd="0" presId="urn:microsoft.com/office/officeart/2018/2/layout/IconVerticalSolidList"/>
    <dgm:cxn modelId="{EE9B9639-AC6A-4CEA-9859-02D22EECD0C6}" type="presParOf" srcId="{3580D1EB-CF9B-4453-9882-9E3C4DF33DA4}" destId="{21E2C057-FDE0-465E-B31B-37DA5CC3EB4F}" srcOrd="2" destOrd="0" presId="urn:microsoft.com/office/officeart/2018/2/layout/IconVerticalSolidList"/>
    <dgm:cxn modelId="{CFD815BD-7DC3-4831-91D4-2827FB17B35D}" type="presParOf" srcId="{3580D1EB-CF9B-4453-9882-9E3C4DF33DA4}" destId="{036F22CA-3D07-43EC-85F4-3CFBB0AF57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AE36B-C95F-4ADD-BB55-BC2B694B15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07EDAA5-F292-4A3F-A36D-47C28985A2D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graph when generated is put into a </a:t>
          </a:r>
          <a:r>
            <a:rPr lang="en-US" b="1" dirty="0">
              <a:solidFill>
                <a:schemeClr val="tx1"/>
              </a:solidFill>
            </a:rPr>
            <a:t>csv file</a:t>
          </a:r>
          <a:r>
            <a:rPr lang="en-US" dirty="0">
              <a:solidFill>
                <a:schemeClr val="tx1"/>
              </a:solidFill>
            </a:rPr>
            <a:t>, so we can use the data from that file, simulating a </a:t>
          </a:r>
          <a:r>
            <a:rPr lang="en-US" dirty="0" err="1">
              <a:solidFill>
                <a:schemeClr val="tx1"/>
              </a:solidFill>
            </a:rPr>
            <a:t>verosimilar</a:t>
          </a:r>
          <a:r>
            <a:rPr lang="en-US" dirty="0">
              <a:solidFill>
                <a:schemeClr val="tx1"/>
              </a:solidFill>
            </a:rPr>
            <a:t> experience, to apply anonymization via the class-based algorithm.</a:t>
          </a:r>
        </a:p>
      </dgm:t>
    </dgm:pt>
    <dgm:pt modelId="{63C819AB-EF4B-4E80-A7F7-5228BCD5C523}" type="parTrans" cxnId="{F7FF8817-ADD1-4B53-8F2F-D363E4D68AAC}">
      <dgm:prSet/>
      <dgm:spPr/>
      <dgm:t>
        <a:bodyPr/>
        <a:lstStyle/>
        <a:p>
          <a:endParaRPr lang="en-US"/>
        </a:p>
      </dgm:t>
    </dgm:pt>
    <dgm:pt modelId="{F5336054-B347-488E-824F-EFA1E4D66817}" type="sibTrans" cxnId="{F7FF8817-ADD1-4B53-8F2F-D363E4D68AAC}">
      <dgm:prSet/>
      <dgm:spPr/>
      <dgm:t>
        <a:bodyPr/>
        <a:lstStyle/>
        <a:p>
          <a:endParaRPr lang="en-US"/>
        </a:p>
      </dgm:t>
    </dgm:pt>
    <dgm:pt modelId="{0941D351-9451-49C1-A858-E72842F912F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Depending on the type </a:t>
          </a:r>
          <a:r>
            <a:rPr lang="en-US" dirty="0">
              <a:solidFill>
                <a:schemeClr val="tx1"/>
              </a:solidFill>
            </a:rPr>
            <a:t>of anonymization simulated (via the --type command → {"arbitrary-lists", "uniform-lists", "partitioning"}), the algorithm uses the functions designated to the choice and calls the graph drawing function with the appropriate variables.</a:t>
          </a:r>
        </a:p>
      </dgm:t>
    </dgm:pt>
    <dgm:pt modelId="{9DD3E2B7-CC44-4B42-9178-D43E30E5CFDD}" type="parTrans" cxnId="{49E5DF6D-577F-422D-800B-7CDBD8A53257}">
      <dgm:prSet/>
      <dgm:spPr/>
      <dgm:t>
        <a:bodyPr/>
        <a:lstStyle/>
        <a:p>
          <a:endParaRPr lang="en-US"/>
        </a:p>
      </dgm:t>
    </dgm:pt>
    <dgm:pt modelId="{B7837E63-9109-4B69-8AAB-7FDA2031F5AE}" type="sibTrans" cxnId="{49E5DF6D-577F-422D-800B-7CDBD8A53257}">
      <dgm:prSet/>
      <dgm:spPr/>
      <dgm:t>
        <a:bodyPr/>
        <a:lstStyle/>
        <a:p>
          <a:endParaRPr lang="en-US"/>
        </a:p>
      </dgm:t>
    </dgm:pt>
    <dgm:pt modelId="{865FA8E0-4BF6-4EEC-99A0-8243677EB58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During the process, all node information is printed to the terminal, but we did this only for </a:t>
          </a:r>
          <a:r>
            <a:rPr lang="en-US" b="1" dirty="0">
              <a:solidFill>
                <a:schemeClr val="tx1"/>
              </a:solidFill>
            </a:rPr>
            <a:t>debugging</a:t>
          </a:r>
          <a:r>
            <a:rPr lang="en-US" dirty="0">
              <a:solidFill>
                <a:schemeClr val="tx1"/>
              </a:solidFill>
            </a:rPr>
            <a:t> and operation </a:t>
          </a:r>
          <a:r>
            <a:rPr lang="en-US" b="1" dirty="0">
              <a:solidFill>
                <a:schemeClr val="tx1"/>
              </a:solidFill>
            </a:rPr>
            <a:t>monitoring</a:t>
          </a:r>
          <a:r>
            <a:rPr lang="en-US" dirty="0">
              <a:solidFill>
                <a:schemeClr val="tx1"/>
              </a:solidFill>
            </a:rPr>
            <a:t> purposes</a:t>
          </a:r>
        </a:p>
      </dgm:t>
    </dgm:pt>
    <dgm:pt modelId="{16263F5A-4884-4310-86F8-BEB3E104FFB2}" type="parTrans" cxnId="{5F6CCE26-FABA-40CE-BEA5-F34F6F69157A}">
      <dgm:prSet/>
      <dgm:spPr/>
      <dgm:t>
        <a:bodyPr/>
        <a:lstStyle/>
        <a:p>
          <a:endParaRPr lang="en-US"/>
        </a:p>
      </dgm:t>
    </dgm:pt>
    <dgm:pt modelId="{129CA9D1-17B5-46D2-885A-9934291B658B}" type="sibTrans" cxnId="{5F6CCE26-FABA-40CE-BEA5-F34F6F69157A}">
      <dgm:prSet/>
      <dgm:spPr/>
      <dgm:t>
        <a:bodyPr/>
        <a:lstStyle/>
        <a:p>
          <a:endParaRPr lang="en-US"/>
        </a:p>
      </dgm:t>
    </dgm:pt>
    <dgm:pt modelId="{2CAB9637-25AF-48D6-9AC1-569465F847CF}" type="pres">
      <dgm:prSet presAssocID="{C07AE36B-C95F-4ADD-BB55-BC2B694B153B}" presName="root" presStyleCnt="0">
        <dgm:presLayoutVars>
          <dgm:dir/>
          <dgm:resizeHandles val="exact"/>
        </dgm:presLayoutVars>
      </dgm:prSet>
      <dgm:spPr/>
    </dgm:pt>
    <dgm:pt modelId="{3570164E-20E4-46AB-8426-41ECBFAC0264}" type="pres">
      <dgm:prSet presAssocID="{107EDAA5-F292-4A3F-A36D-47C28985A2D7}" presName="compNode" presStyleCnt="0"/>
      <dgm:spPr/>
    </dgm:pt>
    <dgm:pt modelId="{3FE1D76C-6764-4005-A2F5-E05217C6594C}" type="pres">
      <dgm:prSet presAssocID="{107EDAA5-F292-4A3F-A36D-47C28985A2D7}" presName="bgRect" presStyleLbl="bgShp" presStyleIdx="0" presStyleCnt="3"/>
      <dgm:spPr>
        <a:solidFill>
          <a:srgbClr val="90BCC3"/>
        </a:solidFill>
      </dgm:spPr>
    </dgm:pt>
    <dgm:pt modelId="{98E952E5-CE76-4A18-A478-14BA88CCB2C5}" type="pres">
      <dgm:prSet presAssocID="{107EDAA5-F292-4A3F-A36D-47C28985A2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5274D21C-07A1-495D-97D0-CA8CA729A48F}" type="pres">
      <dgm:prSet presAssocID="{107EDAA5-F292-4A3F-A36D-47C28985A2D7}" presName="spaceRect" presStyleCnt="0"/>
      <dgm:spPr/>
    </dgm:pt>
    <dgm:pt modelId="{30CD1BF4-7833-413E-8F4F-D98903C7960C}" type="pres">
      <dgm:prSet presAssocID="{107EDAA5-F292-4A3F-A36D-47C28985A2D7}" presName="parTx" presStyleLbl="revTx" presStyleIdx="0" presStyleCnt="3">
        <dgm:presLayoutVars>
          <dgm:chMax val="0"/>
          <dgm:chPref val="0"/>
        </dgm:presLayoutVars>
      </dgm:prSet>
      <dgm:spPr/>
    </dgm:pt>
    <dgm:pt modelId="{34F0AA09-BE87-4989-8F0F-7A461D02C80C}" type="pres">
      <dgm:prSet presAssocID="{F5336054-B347-488E-824F-EFA1E4D66817}" presName="sibTrans" presStyleCnt="0"/>
      <dgm:spPr/>
    </dgm:pt>
    <dgm:pt modelId="{3C32495A-8DB5-4ABB-89D7-8633F0F9A4D6}" type="pres">
      <dgm:prSet presAssocID="{0941D351-9451-49C1-A858-E72842F912F5}" presName="compNode" presStyleCnt="0"/>
      <dgm:spPr/>
    </dgm:pt>
    <dgm:pt modelId="{A6CC01E3-6EEB-4B6E-B51C-636743D89AF7}" type="pres">
      <dgm:prSet presAssocID="{0941D351-9451-49C1-A858-E72842F912F5}" presName="bgRect" presStyleLbl="bgShp" presStyleIdx="1" presStyleCnt="3"/>
      <dgm:spPr>
        <a:solidFill>
          <a:srgbClr val="90BCC3"/>
        </a:solidFill>
      </dgm:spPr>
    </dgm:pt>
    <dgm:pt modelId="{B37925EE-D034-4C7B-A0E5-667496A703AB}" type="pres">
      <dgm:prSet presAssocID="{0941D351-9451-49C1-A858-E72842F912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F368C55-FF86-475E-B66E-B4D5D1B9712D}" type="pres">
      <dgm:prSet presAssocID="{0941D351-9451-49C1-A858-E72842F912F5}" presName="spaceRect" presStyleCnt="0"/>
      <dgm:spPr/>
    </dgm:pt>
    <dgm:pt modelId="{BF35ADA1-C124-401A-AB85-6BD54D88F818}" type="pres">
      <dgm:prSet presAssocID="{0941D351-9451-49C1-A858-E72842F912F5}" presName="parTx" presStyleLbl="revTx" presStyleIdx="1" presStyleCnt="3">
        <dgm:presLayoutVars>
          <dgm:chMax val="0"/>
          <dgm:chPref val="0"/>
        </dgm:presLayoutVars>
      </dgm:prSet>
      <dgm:spPr/>
    </dgm:pt>
    <dgm:pt modelId="{A7C11FC2-8E7E-4824-A10D-A12EB932125B}" type="pres">
      <dgm:prSet presAssocID="{B7837E63-9109-4B69-8AAB-7FDA2031F5AE}" presName="sibTrans" presStyleCnt="0"/>
      <dgm:spPr/>
    </dgm:pt>
    <dgm:pt modelId="{F530D8D3-7733-4CFD-961D-FF134203AB9F}" type="pres">
      <dgm:prSet presAssocID="{865FA8E0-4BF6-4EEC-99A0-8243677EB582}" presName="compNode" presStyleCnt="0"/>
      <dgm:spPr/>
    </dgm:pt>
    <dgm:pt modelId="{A77781FB-8E2F-4070-8700-796FDC77F6B2}" type="pres">
      <dgm:prSet presAssocID="{865FA8E0-4BF6-4EEC-99A0-8243677EB582}" presName="bgRect" presStyleLbl="bgShp" presStyleIdx="2" presStyleCnt="3"/>
      <dgm:spPr>
        <a:solidFill>
          <a:srgbClr val="90BCC3"/>
        </a:solidFill>
      </dgm:spPr>
    </dgm:pt>
    <dgm:pt modelId="{3FA64697-B2BB-4DE8-8B74-AC9A29EA1A39}" type="pres">
      <dgm:prSet presAssocID="{865FA8E0-4BF6-4EEC-99A0-8243677EB5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C0CFD78C-9F2B-4794-A730-6272AB55CB74}" type="pres">
      <dgm:prSet presAssocID="{865FA8E0-4BF6-4EEC-99A0-8243677EB582}" presName="spaceRect" presStyleCnt="0"/>
      <dgm:spPr/>
    </dgm:pt>
    <dgm:pt modelId="{3CC1F134-6603-4C9C-B919-BD228C49AC79}" type="pres">
      <dgm:prSet presAssocID="{865FA8E0-4BF6-4EEC-99A0-8243677EB5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FF8817-ADD1-4B53-8F2F-D363E4D68AAC}" srcId="{C07AE36B-C95F-4ADD-BB55-BC2B694B153B}" destId="{107EDAA5-F292-4A3F-A36D-47C28985A2D7}" srcOrd="0" destOrd="0" parTransId="{63C819AB-EF4B-4E80-A7F7-5228BCD5C523}" sibTransId="{F5336054-B347-488E-824F-EFA1E4D66817}"/>
    <dgm:cxn modelId="{5F6CCE26-FABA-40CE-BEA5-F34F6F69157A}" srcId="{C07AE36B-C95F-4ADD-BB55-BC2B694B153B}" destId="{865FA8E0-4BF6-4EEC-99A0-8243677EB582}" srcOrd="2" destOrd="0" parTransId="{16263F5A-4884-4310-86F8-BEB3E104FFB2}" sibTransId="{129CA9D1-17B5-46D2-885A-9934291B658B}"/>
    <dgm:cxn modelId="{BE86153A-6E8C-4BDA-BAC1-D5271E9514A7}" type="presOf" srcId="{C07AE36B-C95F-4ADD-BB55-BC2B694B153B}" destId="{2CAB9637-25AF-48D6-9AC1-569465F847CF}" srcOrd="0" destOrd="0" presId="urn:microsoft.com/office/officeart/2018/2/layout/IconVerticalSolidList"/>
    <dgm:cxn modelId="{2285FE6A-B84D-4D31-AFB4-B21D64812738}" type="presOf" srcId="{107EDAA5-F292-4A3F-A36D-47C28985A2D7}" destId="{30CD1BF4-7833-413E-8F4F-D98903C7960C}" srcOrd="0" destOrd="0" presId="urn:microsoft.com/office/officeart/2018/2/layout/IconVerticalSolidList"/>
    <dgm:cxn modelId="{49E5DF6D-577F-422D-800B-7CDBD8A53257}" srcId="{C07AE36B-C95F-4ADD-BB55-BC2B694B153B}" destId="{0941D351-9451-49C1-A858-E72842F912F5}" srcOrd="1" destOrd="0" parTransId="{9DD3E2B7-CC44-4B42-9178-D43E30E5CFDD}" sibTransId="{B7837E63-9109-4B69-8AAB-7FDA2031F5AE}"/>
    <dgm:cxn modelId="{ACB4DD8C-329A-4855-B26C-6D720645A8B4}" type="presOf" srcId="{0941D351-9451-49C1-A858-E72842F912F5}" destId="{BF35ADA1-C124-401A-AB85-6BD54D88F818}" srcOrd="0" destOrd="0" presId="urn:microsoft.com/office/officeart/2018/2/layout/IconVerticalSolidList"/>
    <dgm:cxn modelId="{C6076DF7-91C1-42C4-ADC2-307CCBB611BA}" type="presOf" srcId="{865FA8E0-4BF6-4EEC-99A0-8243677EB582}" destId="{3CC1F134-6603-4C9C-B919-BD228C49AC79}" srcOrd="0" destOrd="0" presId="urn:microsoft.com/office/officeart/2018/2/layout/IconVerticalSolidList"/>
    <dgm:cxn modelId="{75C35055-1319-4787-9B57-76B2C85ED047}" type="presParOf" srcId="{2CAB9637-25AF-48D6-9AC1-569465F847CF}" destId="{3570164E-20E4-46AB-8426-41ECBFAC0264}" srcOrd="0" destOrd="0" presId="urn:microsoft.com/office/officeart/2018/2/layout/IconVerticalSolidList"/>
    <dgm:cxn modelId="{DDDB74A0-1315-4D3B-B23F-D0480DAFC55F}" type="presParOf" srcId="{3570164E-20E4-46AB-8426-41ECBFAC0264}" destId="{3FE1D76C-6764-4005-A2F5-E05217C6594C}" srcOrd="0" destOrd="0" presId="urn:microsoft.com/office/officeart/2018/2/layout/IconVerticalSolidList"/>
    <dgm:cxn modelId="{B37B92BC-8AE3-4B50-8F44-7B2D71BC5728}" type="presParOf" srcId="{3570164E-20E4-46AB-8426-41ECBFAC0264}" destId="{98E952E5-CE76-4A18-A478-14BA88CCB2C5}" srcOrd="1" destOrd="0" presId="urn:microsoft.com/office/officeart/2018/2/layout/IconVerticalSolidList"/>
    <dgm:cxn modelId="{CD524DAC-1C66-431E-A9FE-7855D7CD9C7F}" type="presParOf" srcId="{3570164E-20E4-46AB-8426-41ECBFAC0264}" destId="{5274D21C-07A1-495D-97D0-CA8CA729A48F}" srcOrd="2" destOrd="0" presId="urn:microsoft.com/office/officeart/2018/2/layout/IconVerticalSolidList"/>
    <dgm:cxn modelId="{24E6C1D4-199F-465A-9B73-CA177FFD1FEC}" type="presParOf" srcId="{3570164E-20E4-46AB-8426-41ECBFAC0264}" destId="{30CD1BF4-7833-413E-8F4F-D98903C7960C}" srcOrd="3" destOrd="0" presId="urn:microsoft.com/office/officeart/2018/2/layout/IconVerticalSolidList"/>
    <dgm:cxn modelId="{E8DA3FB8-28DC-4F1F-BD0D-6287CE4148B4}" type="presParOf" srcId="{2CAB9637-25AF-48D6-9AC1-569465F847CF}" destId="{34F0AA09-BE87-4989-8F0F-7A461D02C80C}" srcOrd="1" destOrd="0" presId="urn:microsoft.com/office/officeart/2018/2/layout/IconVerticalSolidList"/>
    <dgm:cxn modelId="{42BC40D7-891D-4854-AE10-A890A436802E}" type="presParOf" srcId="{2CAB9637-25AF-48D6-9AC1-569465F847CF}" destId="{3C32495A-8DB5-4ABB-89D7-8633F0F9A4D6}" srcOrd="2" destOrd="0" presId="urn:microsoft.com/office/officeart/2018/2/layout/IconVerticalSolidList"/>
    <dgm:cxn modelId="{382DAA97-911A-40DB-B299-012C09796D93}" type="presParOf" srcId="{3C32495A-8DB5-4ABB-89D7-8633F0F9A4D6}" destId="{A6CC01E3-6EEB-4B6E-B51C-636743D89AF7}" srcOrd="0" destOrd="0" presId="urn:microsoft.com/office/officeart/2018/2/layout/IconVerticalSolidList"/>
    <dgm:cxn modelId="{F3FDAEC8-4AB7-4BFC-8CD7-E598EB53785C}" type="presParOf" srcId="{3C32495A-8DB5-4ABB-89D7-8633F0F9A4D6}" destId="{B37925EE-D034-4C7B-A0E5-667496A703AB}" srcOrd="1" destOrd="0" presId="urn:microsoft.com/office/officeart/2018/2/layout/IconVerticalSolidList"/>
    <dgm:cxn modelId="{8D891C3B-C557-4559-A9EC-958A81FE5D7F}" type="presParOf" srcId="{3C32495A-8DB5-4ABB-89D7-8633F0F9A4D6}" destId="{0F368C55-FF86-475E-B66E-B4D5D1B9712D}" srcOrd="2" destOrd="0" presId="urn:microsoft.com/office/officeart/2018/2/layout/IconVerticalSolidList"/>
    <dgm:cxn modelId="{19BB2B43-8260-4FE8-A5F2-AAD0A9CF19C7}" type="presParOf" srcId="{3C32495A-8DB5-4ABB-89D7-8633F0F9A4D6}" destId="{BF35ADA1-C124-401A-AB85-6BD54D88F818}" srcOrd="3" destOrd="0" presId="urn:microsoft.com/office/officeart/2018/2/layout/IconVerticalSolidList"/>
    <dgm:cxn modelId="{0FE519BB-F014-4741-8EC8-1FE33824E411}" type="presParOf" srcId="{2CAB9637-25AF-48D6-9AC1-569465F847CF}" destId="{A7C11FC2-8E7E-4824-A10D-A12EB932125B}" srcOrd="3" destOrd="0" presId="urn:microsoft.com/office/officeart/2018/2/layout/IconVerticalSolidList"/>
    <dgm:cxn modelId="{DCFEA83B-D193-4277-938F-C392BC52FE37}" type="presParOf" srcId="{2CAB9637-25AF-48D6-9AC1-569465F847CF}" destId="{F530D8D3-7733-4CFD-961D-FF134203AB9F}" srcOrd="4" destOrd="0" presId="urn:microsoft.com/office/officeart/2018/2/layout/IconVerticalSolidList"/>
    <dgm:cxn modelId="{BB885BCB-6EDB-49FC-96AD-FAF904C07998}" type="presParOf" srcId="{F530D8D3-7733-4CFD-961D-FF134203AB9F}" destId="{A77781FB-8E2F-4070-8700-796FDC77F6B2}" srcOrd="0" destOrd="0" presId="urn:microsoft.com/office/officeart/2018/2/layout/IconVerticalSolidList"/>
    <dgm:cxn modelId="{21D77B44-0317-426B-B642-48DB50FF763E}" type="presParOf" srcId="{F530D8D3-7733-4CFD-961D-FF134203AB9F}" destId="{3FA64697-B2BB-4DE8-8B74-AC9A29EA1A39}" srcOrd="1" destOrd="0" presId="urn:microsoft.com/office/officeart/2018/2/layout/IconVerticalSolidList"/>
    <dgm:cxn modelId="{378EAB1E-8CEF-497E-94EF-ACD9F3F0106F}" type="presParOf" srcId="{F530D8D3-7733-4CFD-961D-FF134203AB9F}" destId="{C0CFD78C-9F2B-4794-A730-6272AB55CB74}" srcOrd="2" destOrd="0" presId="urn:microsoft.com/office/officeart/2018/2/layout/IconVerticalSolidList"/>
    <dgm:cxn modelId="{7E32353F-851E-4F99-97A4-8219FCF1155D}" type="presParOf" srcId="{F530D8D3-7733-4CFD-961D-FF134203AB9F}" destId="{3CC1F134-6603-4C9C-B919-BD228C49A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DD5D-A0A9-46E1-9E07-79132EE49821}">
      <dsp:nvSpPr>
        <dsp:cNvPr id="0" name=""/>
        <dsp:cNvSpPr/>
      </dsp:nvSpPr>
      <dsp:spPr>
        <a:xfrm>
          <a:off x="2590787" y="602328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6214-FB4C-4D17-B824-DE2AE73750F0}">
      <dsp:nvSpPr>
        <dsp:cNvPr id="0" name=""/>
        <dsp:cNvSpPr/>
      </dsp:nvSpPr>
      <dsp:spPr>
        <a:xfrm>
          <a:off x="100614" y="1901508"/>
          <a:ext cx="6073857" cy="143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an enterprise needs to send the data of its users to another company (e.g., analysts), it is necessary to </a:t>
          </a:r>
          <a:r>
            <a:rPr lang="en-US" sz="2000" b="1" kern="1200" dirty="0"/>
            <a:t>anonymize</a:t>
          </a:r>
          <a:r>
            <a:rPr lang="en-US" sz="2000" kern="1200" dirty="0"/>
            <a:t> their identities, as </a:t>
          </a:r>
          <a:r>
            <a:rPr lang="en-US" sz="2000" b="1" kern="1200" dirty="0"/>
            <a:t>attackers</a:t>
          </a:r>
          <a:r>
            <a:rPr lang="en-US" sz="2000" kern="1200" dirty="0"/>
            <a:t> may attempt to derive sensitive information.</a:t>
          </a:r>
        </a:p>
      </dsp:txBody>
      <dsp:txXfrm>
        <a:off x="100614" y="1901508"/>
        <a:ext cx="6073857" cy="1436226"/>
      </dsp:txXfrm>
    </dsp:sp>
    <dsp:sp modelId="{1A0685FE-B99F-4562-90AB-9EF63661D6CF}">
      <dsp:nvSpPr>
        <dsp:cNvPr id="0" name=""/>
        <dsp:cNvSpPr/>
      </dsp:nvSpPr>
      <dsp:spPr>
        <a:xfrm>
          <a:off x="2604018" y="3685805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913CF-ECA5-4AD7-A57E-BB939E1604CF}">
      <dsp:nvSpPr>
        <dsp:cNvPr id="0" name=""/>
        <dsp:cNvSpPr/>
      </dsp:nvSpPr>
      <dsp:spPr>
        <a:xfrm>
          <a:off x="54201" y="4843016"/>
          <a:ext cx="6187436" cy="12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we propose is </a:t>
          </a:r>
          <a:r>
            <a:rPr lang="en-US" sz="2000" b="1" kern="1200" dirty="0"/>
            <a:t>a</a:t>
          </a:r>
          <a:r>
            <a:rPr lang="en-US" sz="2000" kern="1200" dirty="0"/>
            <a:t> </a:t>
          </a:r>
          <a:r>
            <a:rPr lang="en-US" sz="2000" b="1" kern="1200" dirty="0"/>
            <a:t>model for data anonymization</a:t>
          </a:r>
          <a:r>
            <a:rPr lang="en-US" sz="2000" kern="1200" dirty="0"/>
            <a:t> based on masking the identities of social network users.</a:t>
          </a:r>
        </a:p>
      </dsp:txBody>
      <dsp:txXfrm>
        <a:off x="54201" y="4843016"/>
        <a:ext cx="6187436" cy="1294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05975-9A4C-4BAB-BDC7-9A5891C07CE4}">
      <dsp:nvSpPr>
        <dsp:cNvPr id="0" name=""/>
        <dsp:cNvSpPr/>
      </dsp:nvSpPr>
      <dsp:spPr>
        <a:xfrm>
          <a:off x="1953914" y="25195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867A8-1E32-4CC5-AC8C-CDB5B296C39A}">
      <dsp:nvSpPr>
        <dsp:cNvPr id="0" name=""/>
        <dsp:cNvSpPr/>
      </dsp:nvSpPr>
      <dsp:spPr>
        <a:xfrm>
          <a:off x="727552" y="2532959"/>
          <a:ext cx="4320000" cy="128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Class-based anonymization is an algorithm that exploits features typical of naive approaches and clustering approaches.</a:t>
          </a:r>
        </a:p>
      </dsp:txBody>
      <dsp:txXfrm>
        <a:off x="727552" y="2532959"/>
        <a:ext cx="4320000" cy="1280891"/>
      </dsp:txXfrm>
    </dsp:sp>
    <dsp:sp modelId="{EF8A62C0-B4E0-4EF6-A1C2-37D73B727612}">
      <dsp:nvSpPr>
        <dsp:cNvPr id="0" name=""/>
        <dsp:cNvSpPr/>
      </dsp:nvSpPr>
      <dsp:spPr>
        <a:xfrm>
          <a:off x="7029914" y="2146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DF70-6278-40F9-A228-07A4BDF0BC34}">
      <dsp:nvSpPr>
        <dsp:cNvPr id="0" name=""/>
        <dsp:cNvSpPr/>
      </dsp:nvSpPr>
      <dsp:spPr>
        <a:xfrm>
          <a:off x="5841914" y="2548188"/>
          <a:ext cx="4320000" cy="14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specifically exploits the creation of subgroups ( = classes) that do not allow third parties to distinguish the identity of each user belonging to the same class.</a:t>
          </a:r>
        </a:p>
      </dsp:txBody>
      <dsp:txXfrm>
        <a:off x="5841914" y="2548188"/>
        <a:ext cx="4320000" cy="14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9EE35-C0EE-45CC-9277-DB778403BFAD}">
      <dsp:nvSpPr>
        <dsp:cNvPr id="0" name=""/>
        <dsp:cNvSpPr/>
      </dsp:nvSpPr>
      <dsp:spPr>
        <a:xfrm>
          <a:off x="0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EAF11-B4FB-4641-A66C-BC96AC07CF28}">
      <dsp:nvSpPr>
        <dsp:cNvPr id="0" name=""/>
        <dsp:cNvSpPr/>
      </dsp:nvSpPr>
      <dsp:spPr>
        <a:xfrm>
          <a:off x="328612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100" b="1" kern="1200" dirty="0"/>
            <a:t>Label</a:t>
          </a:r>
          <a:r>
            <a:rPr lang="it-IT" sz="2100" kern="1200" dirty="0"/>
            <a:t> </a:t>
          </a:r>
          <a:r>
            <a:rPr lang="it-IT" sz="2100" b="1" kern="1200" dirty="0"/>
            <a:t>lists</a:t>
          </a:r>
          <a:r>
            <a:rPr lang="it-IT" sz="2100" kern="1200" dirty="0"/>
            <a:t> 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000" kern="1200" dirty="0"/>
            <a:t>(</a:t>
          </a:r>
          <a:r>
            <a:rPr lang="it-IT" sz="2000" b="1" kern="1200" dirty="0" err="1"/>
            <a:t>Arbitrary</a:t>
          </a:r>
          <a:r>
            <a:rPr lang="it-IT" sz="2000" b="1" kern="1200" dirty="0"/>
            <a:t> lists </a:t>
          </a:r>
          <a:r>
            <a:rPr lang="it-IT" sz="2000" b="1" kern="1200" dirty="0" err="1"/>
            <a:t>approach</a:t>
          </a:r>
          <a:r>
            <a:rPr lang="it-IT" sz="2000" kern="1200" dirty="0"/>
            <a:t>)</a:t>
          </a:r>
          <a:endParaRPr lang="en-US" sz="2000" kern="1200" dirty="0"/>
        </a:p>
      </dsp:txBody>
      <dsp:txXfrm>
        <a:off x="383617" y="1173230"/>
        <a:ext cx="2847502" cy="1768010"/>
      </dsp:txXfrm>
    </dsp:sp>
    <dsp:sp modelId="{73457FEB-0E6D-4E6A-B25A-89FF515EC716}">
      <dsp:nvSpPr>
        <dsp:cNvPr id="0" name=""/>
        <dsp:cNvSpPr/>
      </dsp:nvSpPr>
      <dsp:spPr>
        <a:xfrm>
          <a:off x="3614737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9B409-3305-45EB-80D6-2C904906791C}">
      <dsp:nvSpPr>
        <dsp:cNvPr id="0" name=""/>
        <dsp:cNvSpPr/>
      </dsp:nvSpPr>
      <dsp:spPr>
        <a:xfrm>
          <a:off x="3943350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b="1" kern="1200" dirty="0"/>
            <a:t>Label</a:t>
          </a:r>
          <a:r>
            <a:rPr lang="it-IT" sz="2200" kern="1200" dirty="0"/>
            <a:t> </a:t>
          </a:r>
          <a:r>
            <a:rPr lang="it-IT" sz="2200" b="1" kern="1200" dirty="0"/>
            <a:t>lists</a:t>
          </a:r>
          <a:r>
            <a:rPr lang="it-IT" sz="2200" kern="1200" dirty="0"/>
            <a:t> 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100" kern="1200" dirty="0"/>
            <a:t>(</a:t>
          </a:r>
          <a:r>
            <a:rPr lang="it-IT" sz="2100" b="1" kern="1200" dirty="0" err="1"/>
            <a:t>uniform</a:t>
          </a:r>
          <a:r>
            <a:rPr lang="it-IT" sz="2100" b="1" kern="1200" dirty="0"/>
            <a:t> lists </a:t>
          </a:r>
          <a:r>
            <a:rPr lang="it-IT" sz="2100" b="1" kern="1200" dirty="0" err="1"/>
            <a:t>approach</a:t>
          </a:r>
          <a:r>
            <a:rPr lang="it-IT" sz="2100" kern="1200" dirty="0"/>
            <a:t>)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kern="1200" dirty="0"/>
            <a:t>[</a:t>
          </a:r>
          <a:r>
            <a:rPr lang="it-IT" sz="2200" b="1" kern="1200" dirty="0"/>
            <a:t>full pattern case</a:t>
          </a:r>
          <a:r>
            <a:rPr lang="it-IT" sz="2200" kern="1200" dirty="0"/>
            <a:t>]</a:t>
          </a:r>
          <a:endParaRPr lang="en-US" sz="2200" kern="1200" dirty="0"/>
        </a:p>
      </dsp:txBody>
      <dsp:txXfrm>
        <a:off x="3998355" y="1173230"/>
        <a:ext cx="2847502" cy="1768010"/>
      </dsp:txXfrm>
    </dsp:sp>
    <dsp:sp modelId="{7336168C-79A0-4FA6-8791-999ECED83406}">
      <dsp:nvSpPr>
        <dsp:cNvPr id="0" name=""/>
        <dsp:cNvSpPr/>
      </dsp:nvSpPr>
      <dsp:spPr>
        <a:xfrm>
          <a:off x="7229475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FEA0-8F56-440F-BE10-961651AD1B01}">
      <dsp:nvSpPr>
        <dsp:cNvPr id="0" name=""/>
        <dsp:cNvSpPr/>
      </dsp:nvSpPr>
      <dsp:spPr>
        <a:xfrm>
          <a:off x="7558087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b="1" kern="1200" dirty="0" err="1"/>
            <a:t>Partitioning</a:t>
          </a:r>
          <a:r>
            <a:rPr lang="it-IT" sz="2200" b="1" kern="1200" dirty="0"/>
            <a:t> </a:t>
          </a:r>
          <a:r>
            <a:rPr lang="it-IT" sz="2200" b="1" kern="1200" dirty="0" err="1"/>
            <a:t>approach</a:t>
          </a:r>
          <a:endParaRPr lang="en-US" sz="2200" kern="1200" dirty="0"/>
        </a:p>
      </dsp:txBody>
      <dsp:txXfrm>
        <a:off x="7613092" y="1173230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FE5E-CE60-43AE-BC1E-BEC9FC933969}">
      <dsp:nvSpPr>
        <dsp:cNvPr id="0" name=""/>
        <dsp:cNvSpPr/>
      </dsp:nvSpPr>
      <dsp:spPr>
        <a:xfrm>
          <a:off x="0" y="1969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60AAA-DA8F-499C-92A2-6AC57AFD8A73}">
      <dsp:nvSpPr>
        <dsp:cNvPr id="0" name=""/>
        <dsp:cNvSpPr/>
      </dsp:nvSpPr>
      <dsp:spPr>
        <a:xfrm>
          <a:off x="301957" y="226565"/>
          <a:ext cx="549013" cy="54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6061-026D-41BC-AA01-58230C709D1A}">
      <dsp:nvSpPr>
        <dsp:cNvPr id="0" name=""/>
        <dsp:cNvSpPr/>
      </dsp:nvSpPr>
      <dsp:spPr>
        <a:xfrm>
          <a:off x="1152927" y="1969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Here we generate sets of lists which are more </a:t>
          </a:r>
          <a:r>
            <a:rPr lang="en-US" sz="1500" b="1" kern="1200" dirty="0"/>
            <a:t>structured</a:t>
          </a:r>
          <a:r>
            <a:rPr lang="en-US" sz="1500" kern="1200" dirty="0"/>
            <a:t>, avoiding “static” attacks, and retaining privacy in the face of attacks based on background knowledge</a:t>
          </a:r>
        </a:p>
      </dsp:txBody>
      <dsp:txXfrm>
        <a:off x="1152927" y="1969"/>
        <a:ext cx="4721963" cy="998205"/>
      </dsp:txXfrm>
    </dsp:sp>
    <dsp:sp modelId="{CD7157A1-5BA4-4873-A82D-61030168F9EE}">
      <dsp:nvSpPr>
        <dsp:cNvPr id="0" name=""/>
        <dsp:cNvSpPr/>
      </dsp:nvSpPr>
      <dsp:spPr>
        <a:xfrm>
          <a:off x="0" y="1249726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C6B89-E26B-4459-8858-39F1DBA4E6E9}">
      <dsp:nvSpPr>
        <dsp:cNvPr id="0" name=""/>
        <dsp:cNvSpPr/>
      </dsp:nvSpPr>
      <dsp:spPr>
        <a:xfrm>
          <a:off x="301957" y="1474322"/>
          <a:ext cx="549013" cy="54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01677-808C-4D9B-B8DB-DB74478EC279}">
      <dsp:nvSpPr>
        <dsp:cNvPr id="0" name=""/>
        <dsp:cNvSpPr/>
      </dsp:nvSpPr>
      <dsp:spPr>
        <a:xfrm>
          <a:off x="1152927" y="1249726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Nodes</a:t>
          </a:r>
          <a:r>
            <a:rPr lang="it-IT" sz="1500" kern="1200" dirty="0"/>
            <a:t> </a:t>
          </a:r>
          <a:r>
            <a:rPr lang="it-IT" sz="1500" kern="1200" dirty="0" err="1"/>
            <a:t>now</a:t>
          </a:r>
          <a:r>
            <a:rPr lang="it-IT" sz="1500" kern="1200" dirty="0"/>
            <a:t> are </a:t>
          </a:r>
          <a:r>
            <a:rPr lang="it-IT" sz="1500" kern="1200" dirty="0" err="1"/>
            <a:t>divided</a:t>
          </a:r>
          <a:r>
            <a:rPr lang="it-IT" sz="1500" kern="1200" dirty="0"/>
            <a:t> in </a:t>
          </a:r>
          <a:r>
            <a:rPr lang="it-IT" sz="1500" b="1" kern="1200" dirty="0"/>
            <a:t>classes</a:t>
          </a:r>
          <a:r>
            <a:rPr lang="it-IT" sz="1500" kern="1200" dirty="0"/>
            <a:t> of size m, </a:t>
          </a:r>
          <a:r>
            <a:rPr lang="it-IT" sz="1500" kern="1200" dirty="0" err="1"/>
            <a:t>then</a:t>
          </a:r>
          <a:r>
            <a:rPr lang="it-IT" sz="1500" kern="1200" dirty="0"/>
            <a:t> </a:t>
          </a:r>
          <a:r>
            <a:rPr lang="it-IT" sz="1500" kern="1200" dirty="0" err="1"/>
            <a:t>we</a:t>
          </a:r>
          <a:r>
            <a:rPr lang="it-IT" sz="1500" kern="1200" dirty="0"/>
            <a:t> create for </a:t>
          </a:r>
          <a:r>
            <a:rPr lang="it-IT" sz="1500" kern="1200" dirty="0" err="1"/>
            <a:t>each</a:t>
          </a:r>
          <a:r>
            <a:rPr lang="it-IT" sz="1500" kern="1200" dirty="0"/>
            <a:t> class a set of lists (one per </a:t>
          </a:r>
          <a:r>
            <a:rPr lang="it-IT" sz="1500" kern="1200" dirty="0" err="1"/>
            <a:t>node</a:t>
          </a:r>
          <a:r>
            <a:rPr lang="it-IT" sz="1500" kern="1200" dirty="0"/>
            <a:t>), </a:t>
          </a:r>
          <a:r>
            <a:rPr lang="it-IT" sz="1500" kern="1200" dirty="0" err="1"/>
            <a:t>based</a:t>
          </a:r>
          <a:r>
            <a:rPr lang="it-IT" sz="1500" kern="1200" dirty="0"/>
            <a:t> on a </a:t>
          </a:r>
          <a:r>
            <a:rPr lang="it-IT" sz="1500" kern="1200" dirty="0" err="1"/>
            <a:t>parameter</a:t>
          </a:r>
          <a:r>
            <a:rPr lang="it-IT" sz="1500" kern="1200" dirty="0"/>
            <a:t> k ≤ m</a:t>
          </a:r>
          <a:endParaRPr lang="en-US" sz="1500" kern="1200" dirty="0"/>
        </a:p>
      </dsp:txBody>
      <dsp:txXfrm>
        <a:off x="1152927" y="1249726"/>
        <a:ext cx="4721963" cy="998205"/>
      </dsp:txXfrm>
    </dsp:sp>
    <dsp:sp modelId="{3E519972-603D-48D8-A475-76908446FE28}">
      <dsp:nvSpPr>
        <dsp:cNvPr id="0" name=""/>
        <dsp:cNvSpPr/>
      </dsp:nvSpPr>
      <dsp:spPr>
        <a:xfrm>
          <a:off x="0" y="2497483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21DEF-216B-46C9-A19A-CEDEDEE1BCB4}">
      <dsp:nvSpPr>
        <dsp:cNvPr id="0" name=""/>
        <dsp:cNvSpPr/>
      </dsp:nvSpPr>
      <dsp:spPr>
        <a:xfrm>
          <a:off x="301957" y="2722079"/>
          <a:ext cx="549013" cy="54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D041-311E-40B2-8AEE-187F0935FC6D}">
      <dsp:nvSpPr>
        <dsp:cNvPr id="0" name=""/>
        <dsp:cNvSpPr/>
      </dsp:nvSpPr>
      <dsp:spPr>
        <a:xfrm>
          <a:off x="1152927" y="2497483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Lists are </a:t>
          </a:r>
          <a:r>
            <a:rPr lang="it-IT" sz="1500" kern="1200" dirty="0" err="1"/>
            <a:t>built</a:t>
          </a:r>
          <a:r>
            <a:rPr lang="it-IT" sz="1500" kern="1200" dirty="0"/>
            <a:t> </a:t>
          </a:r>
          <a:r>
            <a:rPr lang="it-IT" sz="1500" b="1" kern="1200" dirty="0" err="1"/>
            <a:t>deterministically</a:t>
          </a:r>
          <a:r>
            <a:rPr lang="it-IT" sz="1500" kern="1200" dirty="0"/>
            <a:t> from the set of </a:t>
          </a:r>
          <a:r>
            <a:rPr lang="it-IT" sz="1500" kern="1200" dirty="0" err="1"/>
            <a:t>nodes</a:t>
          </a:r>
          <a:r>
            <a:rPr lang="it-IT" sz="1500" kern="1200" dirty="0"/>
            <a:t> in the class so </a:t>
          </a:r>
          <a:r>
            <a:rPr lang="it-IT" sz="1500" kern="1200" dirty="0" err="1"/>
            <a:t>that</a:t>
          </a:r>
          <a:r>
            <a:rPr lang="it-IT" sz="1500" kern="1200" dirty="0"/>
            <a:t> an </a:t>
          </a:r>
          <a:r>
            <a:rPr lang="it-IT" sz="1500" kern="1200" dirty="0" err="1"/>
            <a:t>attacker</a:t>
          </a:r>
          <a:r>
            <a:rPr lang="it-IT" sz="1500" kern="1200" dirty="0"/>
            <a:t> </a:t>
          </a:r>
          <a:r>
            <a:rPr lang="it-IT" sz="1500" kern="1200" dirty="0" err="1"/>
            <a:t>has</a:t>
          </a:r>
          <a:r>
            <a:rPr lang="it-IT" sz="1500" kern="1200" dirty="0"/>
            <a:t> a low </a:t>
          </a:r>
          <a:r>
            <a:rPr lang="it-IT" sz="1500" kern="1200" dirty="0" err="1"/>
            <a:t>probability</a:t>
          </a:r>
          <a:r>
            <a:rPr lang="it-IT" sz="1500" kern="1200" dirty="0"/>
            <a:t> of </a:t>
          </a:r>
          <a:r>
            <a:rPr lang="it-IT" sz="1500" kern="1200" dirty="0" err="1"/>
            <a:t>guessing</a:t>
          </a:r>
          <a:r>
            <a:rPr lang="it-IT" sz="1500" kern="1200" dirty="0"/>
            <a:t> the </a:t>
          </a:r>
          <a:r>
            <a:rPr lang="it-IT" sz="1500" kern="1200" dirty="0" err="1"/>
            <a:t>correct</a:t>
          </a:r>
          <a:r>
            <a:rPr lang="it-IT" sz="1500" kern="1200" dirty="0"/>
            <a:t> label</a:t>
          </a:r>
          <a:endParaRPr lang="en-US" sz="1500" kern="1200" dirty="0"/>
        </a:p>
      </dsp:txBody>
      <dsp:txXfrm>
        <a:off x="1152927" y="2497483"/>
        <a:ext cx="4721963" cy="998205"/>
      </dsp:txXfrm>
    </dsp:sp>
    <dsp:sp modelId="{73E34DFA-8910-4849-86B1-9337A0140A37}">
      <dsp:nvSpPr>
        <dsp:cNvPr id="0" name=""/>
        <dsp:cNvSpPr/>
      </dsp:nvSpPr>
      <dsp:spPr>
        <a:xfrm>
          <a:off x="0" y="3745240"/>
          <a:ext cx="5874891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DC5E6-CF77-4CC9-8A74-DFBC4EDC8809}">
      <dsp:nvSpPr>
        <dsp:cNvPr id="0" name=""/>
        <dsp:cNvSpPr/>
      </dsp:nvSpPr>
      <dsp:spPr>
        <a:xfrm>
          <a:off x="301957" y="3969836"/>
          <a:ext cx="549013" cy="54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CBED-7CA6-4CC9-A8D9-A16B84A0F73A}">
      <dsp:nvSpPr>
        <dsp:cNvPr id="0" name=""/>
        <dsp:cNvSpPr/>
      </dsp:nvSpPr>
      <dsp:spPr>
        <a:xfrm>
          <a:off x="1152927" y="3745240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Based on the values chosen for m and k, we face the trade off between utility and privacy, so the choice may vary depending on context and need</a:t>
          </a:r>
        </a:p>
      </dsp:txBody>
      <dsp:txXfrm>
        <a:off x="1152927" y="3745240"/>
        <a:ext cx="4721963" cy="998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39BF9-AB8C-49F2-8E4C-4D2F5277EBEA}">
      <dsp:nvSpPr>
        <dsp:cNvPr id="0" name=""/>
        <dsp:cNvSpPr/>
      </dsp:nvSpPr>
      <dsp:spPr>
        <a:xfrm>
          <a:off x="0" y="1969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6A626-847C-47A0-BF48-042C5A9B658E}">
      <dsp:nvSpPr>
        <dsp:cNvPr id="0" name=""/>
        <dsp:cNvSpPr/>
      </dsp:nvSpPr>
      <dsp:spPr>
        <a:xfrm>
          <a:off x="301957" y="226565"/>
          <a:ext cx="549013" cy="54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0A295-8384-48E2-8408-0D3B86E56EE6}">
      <dsp:nvSpPr>
        <dsp:cNvPr id="0" name=""/>
        <dsp:cNvSpPr/>
      </dsp:nvSpPr>
      <dsp:spPr>
        <a:xfrm>
          <a:off x="1152927" y="1969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the definition of the list generation method, we can use </a:t>
          </a:r>
          <a:r>
            <a:rPr lang="en-US" sz="1600" b="1" kern="1200" dirty="0"/>
            <a:t>special cases of the approach </a:t>
          </a:r>
          <a:r>
            <a:rPr lang="en-US" sz="1600" kern="1200" dirty="0"/>
            <a:t>based on the values chosen for a </a:t>
          </a:r>
          <a:r>
            <a:rPr lang="en-US" sz="1600" b="1" kern="1200" dirty="0"/>
            <a:t>pattern</a:t>
          </a:r>
          <a:r>
            <a:rPr lang="en-US" sz="1600" kern="1200" dirty="0"/>
            <a:t> p and k (= size of p)</a:t>
          </a:r>
        </a:p>
      </dsp:txBody>
      <dsp:txXfrm>
        <a:off x="1152927" y="1969"/>
        <a:ext cx="10407700" cy="998205"/>
      </dsp:txXfrm>
    </dsp:sp>
    <dsp:sp modelId="{5AB50C9E-DE7D-40F1-9B82-F79C3F4108E3}">
      <dsp:nvSpPr>
        <dsp:cNvPr id="0" name=""/>
        <dsp:cNvSpPr/>
      </dsp:nvSpPr>
      <dsp:spPr>
        <a:xfrm>
          <a:off x="0" y="1249726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E3ECE-C8A3-449D-B9B2-E3B26941B9C6}">
      <dsp:nvSpPr>
        <dsp:cNvPr id="0" name=""/>
        <dsp:cNvSpPr/>
      </dsp:nvSpPr>
      <dsp:spPr>
        <a:xfrm>
          <a:off x="301957" y="1474322"/>
          <a:ext cx="549013" cy="54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0941-8F78-4F79-8FCC-9CD3E395AD00}">
      <dsp:nvSpPr>
        <dsp:cNvPr id="0" name=""/>
        <dsp:cNvSpPr/>
      </dsp:nvSpPr>
      <dsp:spPr>
        <a:xfrm>
          <a:off x="1152927" y="1249726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pattern (which must contain the value 0 to allow the real identifier to be entered), cyclically allows the values to shift, generating the lists symmetrically.</a:t>
          </a:r>
        </a:p>
      </dsp:txBody>
      <dsp:txXfrm>
        <a:off x="1152927" y="1249726"/>
        <a:ext cx="10407700" cy="998205"/>
      </dsp:txXfrm>
    </dsp:sp>
    <dsp:sp modelId="{EEABA47A-0FBB-4AE0-93DA-0AF5FB0FF812}">
      <dsp:nvSpPr>
        <dsp:cNvPr id="0" name=""/>
        <dsp:cNvSpPr/>
      </dsp:nvSpPr>
      <dsp:spPr>
        <a:xfrm>
          <a:off x="0" y="2497483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1770-518A-4FA4-8831-81B9E0779EE1}">
      <dsp:nvSpPr>
        <dsp:cNvPr id="0" name=""/>
        <dsp:cNvSpPr/>
      </dsp:nvSpPr>
      <dsp:spPr>
        <a:xfrm>
          <a:off x="301957" y="2722079"/>
          <a:ext cx="549013" cy="54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887C-5F2E-4A66-9A5F-10FE9DC00B84}">
      <dsp:nvSpPr>
        <dsp:cNvPr id="0" name=""/>
        <dsp:cNvSpPr/>
      </dsp:nvSpPr>
      <dsp:spPr>
        <a:xfrm>
          <a:off x="1152927" y="2497483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Full-pattern</a:t>
          </a:r>
          <a:r>
            <a:rPr lang="en-US" sz="1600" kern="1200" dirty="0"/>
            <a:t> method is a special case, since here we have k = m, so each label list contains all the elements of the class.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based in turn on the "</a:t>
          </a:r>
          <a:r>
            <a:rPr lang="en-US" sz="1600" b="1" kern="1200" dirty="0"/>
            <a:t>prefix-pattern</a:t>
          </a:r>
          <a:r>
            <a:rPr lang="en-US" sz="1600" kern="1200" dirty="0"/>
            <a:t>" method, that is, with p = {1,2,3,...,k-1}</a:t>
          </a:r>
        </a:p>
      </dsp:txBody>
      <dsp:txXfrm>
        <a:off x="1152927" y="2497483"/>
        <a:ext cx="10407700" cy="998205"/>
      </dsp:txXfrm>
    </dsp:sp>
    <dsp:sp modelId="{94AF0FBB-AE91-463C-ABFE-0F3C67322E8B}">
      <dsp:nvSpPr>
        <dsp:cNvPr id="0" name=""/>
        <dsp:cNvSpPr/>
      </dsp:nvSpPr>
      <dsp:spPr>
        <a:xfrm>
          <a:off x="0" y="3745240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B5817-82BF-4818-A9C6-92CFD5E80350}">
      <dsp:nvSpPr>
        <dsp:cNvPr id="0" name=""/>
        <dsp:cNvSpPr/>
      </dsp:nvSpPr>
      <dsp:spPr>
        <a:xfrm>
          <a:off x="301957" y="3969837"/>
          <a:ext cx="549013" cy="54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22CA-3D07-43EC-85F4-3CFBB0AF572A}">
      <dsp:nvSpPr>
        <dsp:cNvPr id="0" name=""/>
        <dsp:cNvSpPr/>
      </dsp:nvSpPr>
      <dsp:spPr>
        <a:xfrm>
          <a:off x="1152927" y="3745240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this case, if m is too large, utility is lost, maximizing privacy.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however, if a modest value of m is used, the method is optimal.</a:t>
          </a:r>
        </a:p>
      </dsp:txBody>
      <dsp:txXfrm>
        <a:off x="1152927" y="3745240"/>
        <a:ext cx="10407700" cy="998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1D76C-6764-4005-A2F5-E05217C6594C}">
      <dsp:nvSpPr>
        <dsp:cNvPr id="0" name=""/>
        <dsp:cNvSpPr/>
      </dsp:nvSpPr>
      <dsp:spPr>
        <a:xfrm>
          <a:off x="0" y="539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952E5-CE76-4A18-A478-14BA88CCB2C5}">
      <dsp:nvSpPr>
        <dsp:cNvPr id="0" name=""/>
        <dsp:cNvSpPr/>
      </dsp:nvSpPr>
      <dsp:spPr>
        <a:xfrm>
          <a:off x="382027" y="284692"/>
          <a:ext cx="694594" cy="69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D1BF4-7833-413E-8F4F-D98903C7960C}">
      <dsp:nvSpPr>
        <dsp:cNvPr id="0" name=""/>
        <dsp:cNvSpPr/>
      </dsp:nvSpPr>
      <dsp:spPr>
        <a:xfrm>
          <a:off x="1458649" y="539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graph when generated is put into a </a:t>
          </a:r>
          <a:r>
            <a:rPr lang="en-US" sz="1600" b="1" kern="1200" dirty="0">
              <a:solidFill>
                <a:schemeClr val="tx1"/>
              </a:solidFill>
            </a:rPr>
            <a:t>csv file</a:t>
          </a:r>
          <a:r>
            <a:rPr lang="en-US" sz="1600" kern="1200" dirty="0">
              <a:solidFill>
                <a:schemeClr val="tx1"/>
              </a:solidFill>
            </a:rPr>
            <a:t>, so we can use the data from that file, simulating a </a:t>
          </a:r>
          <a:r>
            <a:rPr lang="en-US" sz="1600" kern="1200" dirty="0" err="1">
              <a:solidFill>
                <a:schemeClr val="tx1"/>
              </a:solidFill>
            </a:rPr>
            <a:t>verosimilar</a:t>
          </a:r>
          <a:r>
            <a:rPr lang="en-US" sz="1600" kern="1200" dirty="0">
              <a:solidFill>
                <a:schemeClr val="tx1"/>
              </a:solidFill>
            </a:rPr>
            <a:t> experience, to apply anonymization via the class-based algorithm.</a:t>
          </a:r>
        </a:p>
      </dsp:txBody>
      <dsp:txXfrm>
        <a:off x="1458649" y="539"/>
        <a:ext cx="5831983" cy="1262899"/>
      </dsp:txXfrm>
    </dsp:sp>
    <dsp:sp modelId="{A6CC01E3-6EEB-4B6E-B51C-636743D89AF7}">
      <dsp:nvSpPr>
        <dsp:cNvPr id="0" name=""/>
        <dsp:cNvSpPr/>
      </dsp:nvSpPr>
      <dsp:spPr>
        <a:xfrm>
          <a:off x="0" y="1579164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925EE-D034-4C7B-A0E5-667496A703AB}">
      <dsp:nvSpPr>
        <dsp:cNvPr id="0" name=""/>
        <dsp:cNvSpPr/>
      </dsp:nvSpPr>
      <dsp:spPr>
        <a:xfrm>
          <a:off x="382027" y="1863316"/>
          <a:ext cx="694594" cy="69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ADA1-C124-401A-AB85-6BD54D88F818}">
      <dsp:nvSpPr>
        <dsp:cNvPr id="0" name=""/>
        <dsp:cNvSpPr/>
      </dsp:nvSpPr>
      <dsp:spPr>
        <a:xfrm>
          <a:off x="1458649" y="1579164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Depending on the type </a:t>
          </a:r>
          <a:r>
            <a:rPr lang="en-US" sz="1600" kern="1200" dirty="0">
              <a:solidFill>
                <a:schemeClr val="tx1"/>
              </a:solidFill>
            </a:rPr>
            <a:t>of anonymization simulated (via the --type command → {"arbitrary-lists", "uniform-lists", "partitioning"}), the algorithm uses the functions designated to the choice and calls the graph drawing function with the appropriate variables.</a:t>
          </a:r>
        </a:p>
      </dsp:txBody>
      <dsp:txXfrm>
        <a:off x="1458649" y="1579164"/>
        <a:ext cx="5831983" cy="1262899"/>
      </dsp:txXfrm>
    </dsp:sp>
    <dsp:sp modelId="{A77781FB-8E2F-4070-8700-796FDC77F6B2}">
      <dsp:nvSpPr>
        <dsp:cNvPr id="0" name=""/>
        <dsp:cNvSpPr/>
      </dsp:nvSpPr>
      <dsp:spPr>
        <a:xfrm>
          <a:off x="0" y="3157788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64697-B2BB-4DE8-8B74-AC9A29EA1A39}">
      <dsp:nvSpPr>
        <dsp:cNvPr id="0" name=""/>
        <dsp:cNvSpPr/>
      </dsp:nvSpPr>
      <dsp:spPr>
        <a:xfrm>
          <a:off x="382027" y="3441941"/>
          <a:ext cx="694594" cy="694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1F134-6603-4C9C-B919-BD228C49AC79}">
      <dsp:nvSpPr>
        <dsp:cNvPr id="0" name=""/>
        <dsp:cNvSpPr/>
      </dsp:nvSpPr>
      <dsp:spPr>
        <a:xfrm>
          <a:off x="1458649" y="3157788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During the process, all node information is printed to the terminal, but we did this only for </a:t>
          </a:r>
          <a:r>
            <a:rPr lang="en-US" sz="1600" b="1" kern="1200" dirty="0">
              <a:solidFill>
                <a:schemeClr val="tx1"/>
              </a:solidFill>
            </a:rPr>
            <a:t>debugging</a:t>
          </a:r>
          <a:r>
            <a:rPr lang="en-US" sz="1600" kern="1200" dirty="0">
              <a:solidFill>
                <a:schemeClr val="tx1"/>
              </a:solidFill>
            </a:rPr>
            <a:t> and operation </a:t>
          </a:r>
          <a:r>
            <a:rPr lang="en-US" sz="1600" b="1" kern="1200" dirty="0">
              <a:solidFill>
                <a:schemeClr val="tx1"/>
              </a:solidFill>
            </a:rPr>
            <a:t>monitoring</a:t>
          </a:r>
          <a:r>
            <a:rPr lang="en-US" sz="1600" kern="1200" dirty="0">
              <a:solidFill>
                <a:schemeClr val="tx1"/>
              </a:solidFill>
            </a:rPr>
            <a:t> purposes</a:t>
          </a:r>
        </a:p>
      </dsp:txBody>
      <dsp:txXfrm>
        <a:off x="1458649" y="3157788"/>
        <a:ext cx="5831983" cy="1262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918F5-217E-3B8E-F431-C83E9DD63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A20750-2513-02F6-1DE7-45E84271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EE911-3B29-049C-C33F-8DE2F70D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BDEB2-EC4A-84BD-EDE3-D9DBBF4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12E5C3-78AE-2A73-E016-C27F56E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9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60075-6620-3A2A-1588-5BEEE835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D20D59-6799-A6B1-8782-20EAFBE9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2C0D7-4302-3FB5-80E0-26FEC115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57058-41C3-4CAA-DA09-670EEFD9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CDE5C-C285-734A-F508-614D711A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3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F81CA3-7DA2-3F54-72B6-E3570468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DBBA42-4970-783B-1883-23E2347F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B2816-DC13-7439-266C-6C225256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DE43A-50F2-9977-ECAA-DBA43142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DF40D-4130-CFAB-41C6-A50DEA2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7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27538-059B-0D28-F109-43B3AB5E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067D6-BBE8-B13E-1AC2-3F607C7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27261A-9288-BCDF-58B5-00DF7F8E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A7E24-63D5-3049-6632-84A2128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E36AD9-9947-A4FC-310B-30C7E99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7C27A-519C-1773-A396-FBE87065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74D0C0-7252-571B-9D8E-4415B804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8081C-A2E9-D256-225C-E814DBF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A2992-03E7-551F-4AA7-FBD7CC7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87537A-0596-F834-E26E-69A82376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73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10B97-EB74-F62B-0AC4-A9875A4D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D1766-F996-ADE3-E123-7CC3A358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90E5BB-3397-21C6-D9E4-677791A0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9FE8D-98C4-3FCD-185B-E460224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07DCAC-0F7D-C495-965C-CBC448A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5C55B-6F33-32C8-8720-F6615AA7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2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49CED-6181-62FB-43DB-A8EDB544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1C8D23-B6D1-AAA5-47B3-AF02D2AE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55BDA7-4921-FB50-F2CD-862D4B38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9EDEB9-7C63-7DBB-36AD-6E590B8E7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B3327D-0B87-F612-5374-16AFFE18A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5B744A-AADB-9262-5A2F-AE61AEF3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D53C5C-01D5-70DE-19C2-948F3183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6EAE1C-CDCB-8532-B05E-5C7198F0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0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C5DFC-609F-7CC5-DE87-F83D86C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9046D8-1773-4B48-630E-17AF9DC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08E3EF-ACC2-11DB-54E1-4D54E155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ADDC6F-2CC7-39D5-BB9A-B1510C1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31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B89FFE-578F-5712-17B9-8BF7F4A2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39DD95-E344-D532-C6A3-86B1161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696170-A672-C6A4-4F64-203D3378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1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77B9A-E7DD-AE73-4629-750C3DA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811D6-7C72-9DFC-9E69-7976B510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47147E-32A5-AED1-8A8B-C843C678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190FEF-E694-1C85-8890-4759789D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76C835-9B84-1D8F-B935-1A6B7876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166574-066C-D43C-1DA5-A23DD5F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9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9462B-D53C-65BA-76B6-6947F8BA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492025-290A-DFF8-D60A-BE076E50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50C643-226E-D810-BA02-1A5D8BAD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E9606B-D140-476F-A9C1-C42DD8E3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6D0A7E-C4E6-AED2-D3BD-59E9F87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DBB44D-29F2-C35E-E56B-BAF71327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9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885629-A0F3-2276-BE5B-81E5B414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726D7A-C1BA-5B2A-D3EA-8CC384A7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2D146-215D-62A7-54E7-E056AA0DF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271F-3D16-422F-B851-F20F4FD725A2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234A7-A9CF-CB4A-1ECA-B2590F1E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D8662B-AF5D-8E6B-CDB2-6FCD7AB8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19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">
            <a:extLst>
              <a:ext uri="{FF2B5EF4-FFF2-40B4-BE49-F238E27FC236}">
                <a16:creationId xmlns:a16="http://schemas.microsoft.com/office/drawing/2014/main" id="{6145F387-A646-0BC9-86E2-4A39BE89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981" b="6019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82E347-019F-EA06-A05B-0FB51C7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2" y="1612349"/>
            <a:ext cx="9470571" cy="26319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CLASS-BASED GRAPH ANONYMIZATION FOR SOCIAL NETWORKS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DATA PROTECTION AND PRIVACY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AE9689-8F56-30A8-C1F4-94598176C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085" y="5134820"/>
            <a:ext cx="4230914" cy="17542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Daniele Scala 4840112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Samuele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Crea</a:t>
            </a:r>
            <a:r>
              <a:rPr lang="en-US" dirty="0">
                <a:solidFill>
                  <a:srgbClr val="FFFFFF"/>
                </a:solidFill>
              </a:rPr>
              <a:t> 4868097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Alessio </a:t>
            </a:r>
            <a:r>
              <a:rPr lang="en-US" dirty="0" err="1">
                <a:solidFill>
                  <a:srgbClr val="FFFFFF"/>
                </a:solidFill>
              </a:rPr>
              <a:t>Malerba</a:t>
            </a:r>
            <a:r>
              <a:rPr lang="en-US" dirty="0">
                <a:solidFill>
                  <a:srgbClr val="FFFFFF"/>
                </a:solidFill>
              </a:rPr>
              <a:t> 4858043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C9C172B4-BE36-4E8D-30EE-28417678D7E1}"/>
              </a:ext>
            </a:extLst>
          </p:cNvPr>
          <p:cNvSpPr/>
          <p:nvPr/>
        </p:nvSpPr>
        <p:spPr>
          <a:xfrm>
            <a:off x="1360712" y="1106679"/>
            <a:ext cx="1333500" cy="3083263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AAB1D916-7AB0-50C4-B99C-30837DF86C32}"/>
              </a:ext>
            </a:extLst>
          </p:cNvPr>
          <p:cNvSpPr/>
          <p:nvPr/>
        </p:nvSpPr>
        <p:spPr>
          <a:xfrm rot="10800000">
            <a:off x="9511390" y="1160992"/>
            <a:ext cx="1333500" cy="3083263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E6AC1E38-06EC-13F4-F122-2EA48FF8F518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9012D5B-5E85-3E21-02E9-D27BB670DE23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28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17B16B-E72E-AA1B-B6F3-B3B1E2BB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it-IT" sz="4000" u="sng" dirty="0"/>
              <a:t>UNIFORM LIST APPROACH</a:t>
            </a:r>
            <a:r>
              <a:rPr lang="it-IT" sz="4000" dirty="0"/>
              <a:t> → FULL-PATTERN CASE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A0A9C3-D67F-9ADF-64B4-8F00A375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47" y="2851201"/>
            <a:ext cx="5705853" cy="2884715"/>
          </a:xfrm>
          <a:prstGeom prst="rect">
            <a:avLst/>
          </a:prstGeom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B1ED732-61D5-EDAD-3C15-8942F2219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11880"/>
              </p:ext>
            </p:extLst>
          </p:nvPr>
        </p:nvGraphicFramePr>
        <p:xfrm>
          <a:off x="413657" y="1872343"/>
          <a:ext cx="5874891" cy="474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379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17B16B-E72E-AA1B-B6F3-B3B1E2BB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it-IT" sz="4000" dirty="0"/>
              <a:t>UNIFORM LIST APPROACH → </a:t>
            </a:r>
            <a:r>
              <a:rPr lang="it-IT" sz="4000" u="sng" dirty="0"/>
              <a:t>FULL-PATTERN CASE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51F9A186-6821-6012-08FF-ADB603FC3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21549"/>
              </p:ext>
            </p:extLst>
          </p:nvPr>
        </p:nvGraphicFramePr>
        <p:xfrm>
          <a:off x="315686" y="1872343"/>
          <a:ext cx="11560628" cy="474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93BE1F45-50EF-CE0E-7C75-CEF488A9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3" y="1084999"/>
            <a:ext cx="11356623" cy="542988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102A36F-6697-6033-55A4-9730B966151A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FULL-PATTERN LIST APPROACH</a:t>
            </a:r>
          </a:p>
        </p:txBody>
      </p:sp>
    </p:spTree>
    <p:extLst>
      <p:ext uri="{BB962C8B-B14F-4D97-AF65-F5344CB8AC3E}">
        <p14:creationId xmlns:p14="http://schemas.microsoft.com/office/powerpoint/2010/main" val="264519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82207-5AE4-EB86-FC99-A6AB304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PARTITIONING APPROACH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039AE-A01D-3284-86F5-FC47A2B2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071316"/>
            <a:ext cx="7013902" cy="4710484"/>
          </a:xfrm>
        </p:spPr>
        <p:txBody>
          <a:bodyPr anchor="t">
            <a:normAutofit/>
          </a:bodyPr>
          <a:lstStyle/>
          <a:p>
            <a:r>
              <a:rPr lang="en-US" sz="2200" dirty="0"/>
              <a:t>An attacker who has information about one node and partial information about other related nodes can combine this with data anonymized by the uniform list approach to </a:t>
            </a:r>
            <a:r>
              <a:rPr lang="en-US" sz="2200" b="1" dirty="0"/>
              <a:t>infer</a:t>
            </a:r>
            <a:r>
              <a:rPr lang="en-US" sz="2200" dirty="0"/>
              <a:t> more about the interactions between those nodes for which partial information is known.</a:t>
            </a:r>
          </a:p>
          <a:p>
            <a:r>
              <a:rPr lang="en-US" sz="2200" dirty="0"/>
              <a:t>To </a:t>
            </a:r>
            <a:r>
              <a:rPr lang="en-US" sz="2200" b="1" dirty="0"/>
              <a:t>preclude such attacks </a:t>
            </a:r>
            <a:r>
              <a:rPr lang="en-US" sz="2200" dirty="0"/>
              <a:t>which leverage greater amounts of background information, </a:t>
            </a:r>
            <a:r>
              <a:rPr lang="en-US" sz="2200" u="sng" dirty="0"/>
              <a:t>we increase the amount of masking of data, at the expense of utility</a:t>
            </a:r>
            <a:r>
              <a:rPr lang="en-US" sz="2200" dirty="0"/>
              <a:t>. </a:t>
            </a:r>
          </a:p>
          <a:p>
            <a:r>
              <a:rPr lang="en-US" sz="2200" dirty="0"/>
              <a:t>This leads us to a </a:t>
            </a:r>
            <a:r>
              <a:rPr lang="en-US" sz="2200" b="1" dirty="0"/>
              <a:t>partitioning approach</a:t>
            </a:r>
            <a:r>
              <a:rPr lang="en-US" sz="2200" dirty="0"/>
              <a:t>, which partitions the nodes into classes. In this case, only the number of edges between (and within) each subset is released</a:t>
            </a:r>
          </a:p>
          <a:p>
            <a:pPr lvl="1"/>
            <a:r>
              <a:rPr lang="en-US" sz="2200" dirty="0"/>
              <a:t>This a form of </a:t>
            </a:r>
            <a:r>
              <a:rPr lang="en-US" sz="2200" b="1" dirty="0"/>
              <a:t>generalization</a:t>
            </a:r>
            <a:r>
              <a:rPr lang="en-US" sz="2200" dirty="0"/>
              <a:t> technique, to be used in bipartite graphs.</a:t>
            </a:r>
            <a:endParaRPr lang="it-IT" sz="2200" dirty="0"/>
          </a:p>
        </p:txBody>
      </p:sp>
      <p:pic>
        <p:nvPicPr>
          <p:cNvPr id="22" name="Picture 21" descr="3D spheres connected with a red line">
            <a:extLst>
              <a:ext uri="{FF2B5EF4-FFF2-40B4-BE49-F238E27FC236}">
                <a16:creationId xmlns:a16="http://schemas.microsoft.com/office/drawing/2014/main" id="{574E1700-2DFF-8600-8504-61FE4C3D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5" r="11091"/>
          <a:stretch/>
        </p:blipFill>
        <p:spPr>
          <a:xfrm>
            <a:off x="7614510" y="1746125"/>
            <a:ext cx="4581350" cy="4895759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EFB8E728-6722-9F43-126C-74C4E636A25C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9CA35A50-753E-AE14-AF88-0CBCD3760D9C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18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82207-5AE4-EB86-FC99-A6AB304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PARTITIONING APPROACH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039AE-A01D-3284-86F5-FC47A2B2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071316"/>
            <a:ext cx="7013902" cy="4119172"/>
          </a:xfrm>
        </p:spPr>
        <p:txBody>
          <a:bodyPr anchor="t">
            <a:normAutofit/>
          </a:bodyPr>
          <a:lstStyle/>
          <a:p>
            <a:r>
              <a:rPr lang="en-US" dirty="0"/>
              <a:t>Again, a </a:t>
            </a:r>
            <a:r>
              <a:rPr lang="en-US" b="1" dirty="0"/>
              <a:t>safety condition </a:t>
            </a:r>
            <a:r>
              <a:rPr lang="en-US" dirty="0"/>
              <a:t>is needed to prevent inference, and the same as in the previous case can be used, thus creating the classes in the same way.</a:t>
            </a:r>
          </a:p>
          <a:p>
            <a:r>
              <a:rPr lang="en-US" dirty="0"/>
              <a:t>In this way we can predict the attacker's use of density to conclude the participation probability of a certain entity in a class.</a:t>
            </a:r>
          </a:p>
          <a:p>
            <a:r>
              <a:rPr lang="en-US" dirty="0"/>
              <a:t>We also </a:t>
            </a:r>
            <a:r>
              <a:rPr lang="en-US" b="1" dirty="0"/>
              <a:t>limit the impact of background knowledge</a:t>
            </a:r>
            <a:r>
              <a:rPr lang="en-US" dirty="0"/>
              <a:t> by the attacker.</a:t>
            </a:r>
            <a:endParaRPr lang="it-IT" dirty="0"/>
          </a:p>
        </p:txBody>
      </p:sp>
      <p:pic>
        <p:nvPicPr>
          <p:cNvPr id="4" name="Picture 21" descr="3D spheres connected with a red line">
            <a:extLst>
              <a:ext uri="{FF2B5EF4-FFF2-40B4-BE49-F238E27FC236}">
                <a16:creationId xmlns:a16="http://schemas.microsoft.com/office/drawing/2014/main" id="{DFE6DFB0-2294-7C07-F34C-4BDD1B166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5" r="11091"/>
          <a:stretch/>
        </p:blipFill>
        <p:spPr>
          <a:xfrm>
            <a:off x="7614510" y="1746125"/>
            <a:ext cx="4581350" cy="4895759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7F64A01-47C4-E45D-A67F-35CA51F1B14C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FE62B700-AF8B-7757-FA70-377DFCCCEFC6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7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102A36F-6697-6033-55A4-9730B966151A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PARTITIONING APPROACH</a:t>
            </a:r>
          </a:p>
        </p:txBody>
      </p:sp>
      <p:pic>
        <p:nvPicPr>
          <p:cNvPr id="5" name="Immagine 4" descr="Immagine che contiene linea, Policromia, design&#10;&#10;Descrizione generata automaticamente">
            <a:extLst>
              <a:ext uri="{FF2B5EF4-FFF2-40B4-BE49-F238E27FC236}">
                <a16:creationId xmlns:a16="http://schemas.microsoft.com/office/drawing/2014/main" id="{3496669B-3568-B331-6A7A-006878CD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383" r="2105" b="4394"/>
          <a:stretch/>
        </p:blipFill>
        <p:spPr>
          <a:xfrm>
            <a:off x="1589314" y="994930"/>
            <a:ext cx="8752115" cy="5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09FA00-38B5-A0CD-0499-8467441D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6" y="968303"/>
            <a:ext cx="3512419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STRUCTURE OF THE CODE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7CE07F07-A889-8CEE-941A-57CF841C5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22768"/>
              </p:ext>
            </p:extLst>
          </p:nvPr>
        </p:nvGraphicFramePr>
        <p:xfrm>
          <a:off x="4701744" y="2253344"/>
          <a:ext cx="7290633" cy="442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FC7B63-4008-ABF0-6545-54423D138D29}"/>
              </a:ext>
            </a:extLst>
          </p:cNvPr>
          <p:cNvSpPr txBox="1"/>
          <p:nvPr/>
        </p:nvSpPr>
        <p:spPr>
          <a:xfrm>
            <a:off x="6216288" y="464953"/>
            <a:ext cx="4860757" cy="1323439"/>
          </a:xfrm>
          <a:prstGeom prst="rect">
            <a:avLst/>
          </a:prstGeom>
          <a:noFill/>
          <a:ln w="38100">
            <a:solidFill>
              <a:srgbClr val="62A0A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code is divided into 3 files:</a:t>
            </a:r>
            <a:br>
              <a:rPr lang="en-US" sz="2000" dirty="0"/>
            </a:br>
            <a:r>
              <a:rPr lang="en-US" sz="2000" dirty="0"/>
              <a:t>    1) graph generation</a:t>
            </a:r>
            <a:br>
              <a:rPr lang="en-US" sz="2000" dirty="0"/>
            </a:br>
            <a:r>
              <a:rPr lang="en-US" sz="2000" dirty="0"/>
              <a:t>    2) class-based anonymization algorithm</a:t>
            </a:r>
            <a:br>
              <a:rPr lang="en-US" sz="2000" dirty="0"/>
            </a:br>
            <a:r>
              <a:rPr lang="en-US" sz="2000" dirty="0"/>
              <a:t>    3) graph printing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9119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2C4F5-486B-10BD-48D6-0360BF2B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saturation sat="322000"/>
                    </a14:imgEffect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 t="29687"/>
          <a:stretch/>
        </p:blipFill>
        <p:spPr>
          <a:xfrm>
            <a:off x="25420" y="0"/>
            <a:ext cx="12191980" cy="685799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0D39EDE-E31F-0A99-5CB6-9609ADFAD9D9}"/>
              </a:ext>
            </a:extLst>
          </p:cNvPr>
          <p:cNvSpPr/>
          <p:nvPr/>
        </p:nvSpPr>
        <p:spPr>
          <a:xfrm>
            <a:off x="25420" y="3429000"/>
            <a:ext cx="4571980" cy="3428990"/>
          </a:xfrm>
          <a:prstGeom prst="rect">
            <a:avLst/>
          </a:prstGeom>
          <a:solidFill>
            <a:srgbClr val="62A0AA">
              <a:alpha val="46000"/>
            </a:srgbClr>
          </a:solidFill>
          <a:ln cap="rnd" cmpd="dbl">
            <a:solidFill>
              <a:schemeClr val="accent5"/>
            </a:solidFill>
            <a:round/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ACFF87E-E752-8A0C-08B9-4BB07DE2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52625"/>
            <a:ext cx="4330700" cy="6175375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</a:t>
            </a:r>
            <a:r>
              <a:rPr lang="it-IT" sz="7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you</a:t>
            </a:r>
            <a:r>
              <a:rPr lang="it-IT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for the </a:t>
            </a:r>
            <a:r>
              <a:rPr lang="it-IT" sz="7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attention</a:t>
            </a:r>
            <a:r>
              <a:rPr lang="it-IT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639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A226BE-2A94-9E03-F61C-2EB6E926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AIM OF THE PROJECT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778B305-11D9-3D73-DCFE-F4052294A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65910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9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300980-8F0E-861D-F775-0F0EE03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WHAT IS CLASS-BASED ANONYMIZATION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E6A8579-CDB6-B4A2-072A-E0F898D0A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3853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A48B2F49-DE00-FDDA-158F-5DED2F805012}"/>
              </a:ext>
            </a:extLst>
          </p:cNvPr>
          <p:cNvSpPr/>
          <p:nvPr/>
        </p:nvSpPr>
        <p:spPr>
          <a:xfrm>
            <a:off x="800100" y="2112579"/>
            <a:ext cx="10747844" cy="4192805"/>
          </a:xfrm>
          <a:prstGeom prst="round2DiagRect">
            <a:avLst/>
          </a:prstGeom>
          <a:noFill/>
          <a:ln w="127000">
            <a:solidFill>
              <a:srgbClr val="62A0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6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7A0C7B36-2952-9912-FAF7-DE74F50C5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2" r="4" b="8769"/>
          <a:stretch/>
        </p:blipFill>
        <p:spPr>
          <a:xfrm>
            <a:off x="6014718" y="-518"/>
            <a:ext cx="6177282" cy="34909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5E7875-038E-2782-8483-529792923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2"/>
          <a:stretch/>
        </p:blipFill>
        <p:spPr>
          <a:xfrm>
            <a:off x="6330280" y="3789252"/>
            <a:ext cx="5543107" cy="27699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1990FB-661E-BF0E-5F58-AB388F59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0" y="780413"/>
            <a:ext cx="6183525" cy="2594302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OUR SOCIAL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6D5F-C2D9-7740-4EC4-74621534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51" y="3651330"/>
            <a:ext cx="5721849" cy="29876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</a:rPr>
              <a:t>The required domain is a </a:t>
            </a:r>
            <a:r>
              <a:rPr lang="en-US" sz="1800" b="1" dirty="0">
                <a:solidFill>
                  <a:schemeClr val="tx2"/>
                </a:solidFill>
              </a:rPr>
              <a:t>bipartite nondirected graph </a:t>
            </a:r>
            <a:r>
              <a:rPr lang="en-US" sz="1800" dirty="0">
                <a:solidFill>
                  <a:schemeClr val="tx2"/>
                </a:solidFill>
              </a:rPr>
              <a:t>in which you have one set of nodes representing users, and a second set of nodes representing interactions between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</a:rPr>
              <a:t>In this way it is possible to represent a relationship between two users U1 and U2 , for example “friendship”, if in a certain node I1 of the second set there is an arc going toward U1 and a second arc going toward U2.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</a:t>
            </a:r>
            <a:r>
              <a:rPr lang="en-US" sz="2000" dirty="0">
                <a:solidFill>
                  <a:schemeClr val="tx2"/>
                </a:solidFill>
              </a:rPr>
              <a:t>This graph is called </a:t>
            </a:r>
            <a:r>
              <a:rPr lang="en-US" sz="2000" b="1" dirty="0">
                <a:solidFill>
                  <a:schemeClr val="tx2"/>
                </a:solidFill>
              </a:rPr>
              <a:t>“interaction graph”.</a:t>
            </a:r>
            <a:endParaRPr lang="it-IT" sz="1800" b="1" dirty="0">
              <a:solidFill>
                <a:schemeClr val="tx2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09EE7B4-B0FE-B888-80C0-0F2B069CD016}"/>
              </a:ext>
            </a:extLst>
          </p:cNvPr>
          <p:cNvCxnSpPr/>
          <p:nvPr/>
        </p:nvCxnSpPr>
        <p:spPr>
          <a:xfrm>
            <a:off x="6014718" y="3676890"/>
            <a:ext cx="0" cy="3041410"/>
          </a:xfrm>
          <a:prstGeom prst="line">
            <a:avLst/>
          </a:prstGeom>
          <a:ln w="635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6D5F-C2D9-7740-4EC4-74621534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07" y="3867954"/>
            <a:ext cx="5645764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We chose to </a:t>
            </a:r>
            <a:r>
              <a:rPr lang="en-US" sz="2000" b="1" dirty="0">
                <a:solidFill>
                  <a:schemeClr val="tx2"/>
                </a:solidFill>
              </a:rPr>
              <a:t>generate</a:t>
            </a:r>
            <a:r>
              <a:rPr lang="en-US" sz="2000" dirty="0">
                <a:solidFill>
                  <a:schemeClr val="tx2"/>
                </a:solidFill>
              </a:rPr>
              <a:t> a fake new social network in which there are three types of interactions: </a:t>
            </a:r>
          </a:p>
          <a:p>
            <a:pPr marL="0" indent="0">
              <a:buNone/>
            </a:pPr>
            <a:endParaRPr lang="en-US" sz="5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Friendship</a:t>
            </a:r>
            <a:r>
              <a:rPr lang="en-US" sz="2000" dirty="0">
                <a:solidFill>
                  <a:schemeClr val="tx2"/>
                </a:solidFill>
              </a:rPr>
              <a:t>, between 2 people;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Message</a:t>
            </a:r>
            <a:r>
              <a:rPr lang="en-US" sz="2000" dirty="0">
                <a:solidFill>
                  <a:schemeClr val="tx2"/>
                </a:solidFill>
              </a:rPr>
              <a:t>, between 2 people;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Blog</a:t>
            </a:r>
            <a:r>
              <a:rPr lang="en-US" sz="2000" dirty="0">
                <a:solidFill>
                  <a:schemeClr val="tx2"/>
                </a:solidFill>
              </a:rPr>
              <a:t>, between up to 4 people.</a:t>
            </a:r>
            <a:endParaRPr lang="it-IT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64BB094F-1414-899A-52C4-8F89501A5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2" r="4" b="8769"/>
          <a:stretch/>
        </p:blipFill>
        <p:spPr>
          <a:xfrm>
            <a:off x="6014718" y="-518"/>
            <a:ext cx="6177282" cy="349095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2AC98CA-E211-CBC9-EA2C-C5DEFA96D8BF}"/>
              </a:ext>
            </a:extLst>
          </p:cNvPr>
          <p:cNvSpPr txBox="1">
            <a:spLocks/>
          </p:cNvSpPr>
          <p:nvPr/>
        </p:nvSpPr>
        <p:spPr>
          <a:xfrm>
            <a:off x="231800" y="780413"/>
            <a:ext cx="6183525" cy="259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OUR SOCIAL NETWORK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461A70B-9DAE-C20B-1DFB-92B87571068F}"/>
              </a:ext>
            </a:extLst>
          </p:cNvPr>
          <p:cNvSpPr txBox="1">
            <a:spLocks/>
          </p:cNvSpPr>
          <p:nvPr/>
        </p:nvSpPr>
        <p:spPr>
          <a:xfrm>
            <a:off x="6300396" y="3676890"/>
            <a:ext cx="5645764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We used </a:t>
            </a:r>
            <a:r>
              <a:rPr lang="en-US" sz="2000" b="1" dirty="0" err="1">
                <a:solidFill>
                  <a:schemeClr val="tx2"/>
                </a:solidFill>
              </a:rPr>
              <a:t>networkX</a:t>
            </a:r>
            <a:r>
              <a:rPr lang="en-US" sz="2000" dirty="0">
                <a:solidFill>
                  <a:schemeClr val="tx2"/>
                </a:solidFill>
              </a:rPr>
              <a:t> library to generate a bipartite random graph, non following scale-free properties because of the bipartite structure and the need of adjusting the degree of the interaction nodes.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The algorithm needs to handle with a sparse graph, and to check why, we allow to </a:t>
            </a:r>
            <a:r>
              <a:rPr lang="en-US" sz="2000" b="1" dirty="0">
                <a:solidFill>
                  <a:schemeClr val="tx2"/>
                </a:solidFill>
              </a:rPr>
              <a:t>select manually the density</a:t>
            </a:r>
            <a:r>
              <a:rPr lang="en-US" sz="2000" dirty="0">
                <a:solidFill>
                  <a:schemeClr val="tx2"/>
                </a:solidFill>
              </a:rPr>
              <a:t>, to see the differences.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470953D-C8D2-B627-5A78-F092A49363E5}"/>
              </a:ext>
            </a:extLst>
          </p:cNvPr>
          <p:cNvCxnSpPr>
            <a:cxnSpLocks/>
          </p:cNvCxnSpPr>
          <p:nvPr/>
        </p:nvCxnSpPr>
        <p:spPr>
          <a:xfrm>
            <a:off x="6014718" y="3676890"/>
            <a:ext cx="0" cy="3041410"/>
          </a:xfrm>
          <a:prstGeom prst="line">
            <a:avLst/>
          </a:prstGeom>
          <a:ln w="635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linea, Parallelo, Policromia, design&#10;&#10;Descrizione generata automaticamente">
            <a:extLst>
              <a:ext uri="{FF2B5EF4-FFF2-40B4-BE49-F238E27FC236}">
                <a16:creationId xmlns:a16="http://schemas.microsoft.com/office/drawing/2014/main" id="{0778EB6E-6A35-09E4-953D-1FFCD015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29" y="914298"/>
            <a:ext cx="8893337" cy="5572452"/>
          </a:xfrm>
          <a:prstGeom prst="rect">
            <a:avLst/>
          </a:prstGeom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23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C43A0-6F44-8BFD-ED80-3149DF2B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THREE ANALYZED APPROACHES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433C7A7-5220-1B65-B5B1-82E2CC679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22837"/>
              </p:ext>
            </p:extLst>
          </p:nvPr>
        </p:nvGraphicFramePr>
        <p:xfrm>
          <a:off x="838200" y="693511"/>
          <a:ext cx="10515600" cy="380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B274C844-7A0B-512D-4AB7-E53D81C8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867" y="3886201"/>
            <a:ext cx="8470265" cy="280395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80E8B4B0-6353-DDBF-47C9-98E6C5B81AB0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5C2215D-E837-C025-FCB0-2BD8E9F53E68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6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C90C6-0FAC-03DF-A21F-85F1E12C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94" y="250371"/>
            <a:ext cx="6663879" cy="87713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/>
              <a:t>ARBITRARY LIST APPROACH</a:t>
            </a:r>
          </a:p>
        </p:txBody>
      </p:sp>
      <p:pic>
        <p:nvPicPr>
          <p:cNvPr id="7" name="Graphic 6" descr="Impronta digitale">
            <a:extLst>
              <a:ext uri="{FF2B5EF4-FFF2-40B4-BE49-F238E27FC236}">
                <a16:creationId xmlns:a16="http://schemas.microsoft.com/office/drawing/2014/main" id="{8CA05B95-6169-6FA2-31DC-207353B1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6085" y="528343"/>
            <a:ext cx="6742085" cy="674208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5996E0-B5F1-0716-F794-4D87B8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86" y="1491343"/>
            <a:ext cx="6359079" cy="5116286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We create, for each node, </a:t>
            </a:r>
            <a:r>
              <a:rPr lang="en-US" sz="2400" b="1" dirty="0"/>
              <a:t>a list of m labels </a:t>
            </a:r>
            <a:r>
              <a:rPr lang="en-US" sz="2400" dirty="0"/>
              <a:t>that includes the node identifier itself plus other m-1 nodes, and then replace its parameter with this set. </a:t>
            </a:r>
          </a:p>
          <a:p>
            <a:r>
              <a:rPr lang="en-US" sz="2400" dirty="0"/>
              <a:t>While it may initially seem impossible for an adversary to determine the true label for each entity, certain cases can inadvertently reveal information.</a:t>
            </a:r>
          </a:p>
          <a:p>
            <a:pPr lvl="1"/>
            <a:r>
              <a:rPr lang="en-US" sz="2000" dirty="0"/>
              <a:t>For example, the label "u7" in the previous image is uniquely associated with the last node, providing a potential security vulnerability, because we can infer also the identity of u5 and u6 and the fact that they share blog2!</a:t>
            </a:r>
          </a:p>
          <a:p>
            <a:r>
              <a:rPr lang="en-US" sz="2400" dirty="0"/>
              <a:t>we therefore need a method that helps prevent these kinds of leaks by providing a </a:t>
            </a:r>
            <a:r>
              <a:rPr lang="en-US" sz="2400" b="1" dirty="0"/>
              <a:t>criterion</a:t>
            </a:r>
            <a:r>
              <a:rPr lang="en-US" sz="2400" dirty="0"/>
              <a:t> for the inclusion of a certain label in a certain 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CED9F2F3-FB00-B72C-6EAD-14064F8FCB88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7BED464C-CE1D-B6AF-149B-6A09434D8012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63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7721226-14BA-6D7D-6FD5-2631F2D34A41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ARBITRARY LIST APPROACH</a:t>
            </a:r>
          </a:p>
        </p:txBody>
      </p:sp>
      <p:pic>
        <p:nvPicPr>
          <p:cNvPr id="8" name="Immagine 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7ABAB851-ED54-8FE5-B828-68414A6F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093252"/>
            <a:ext cx="11310257" cy="5407717"/>
          </a:xfrm>
          <a:prstGeom prst="rect">
            <a:avLst/>
          </a:prstGeom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E5335960-387A-5079-796B-AB5D5D0C7B4D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0D7C258B-B28F-55CF-2B40-8543F31AC5B0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09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1091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di Office</vt:lpstr>
      <vt:lpstr>CLASS-BASED GRAPH ANONYMIZATION FOR SOCIAL NETWORKS  DATA PROTECTION AND PRIVACY </vt:lpstr>
      <vt:lpstr>AIM OF THE PROJECT</vt:lpstr>
      <vt:lpstr>WHAT IS CLASS-BASED ANONYMIZATION</vt:lpstr>
      <vt:lpstr>OUR SOCIAL NETWORK</vt:lpstr>
      <vt:lpstr>Presentazione standard di PowerPoint</vt:lpstr>
      <vt:lpstr>Presentazione standard di PowerPoint</vt:lpstr>
      <vt:lpstr>THE THREE ANALYZED APPROACHES</vt:lpstr>
      <vt:lpstr>ARBITRARY LIST APPROACH</vt:lpstr>
      <vt:lpstr>Presentazione standard di PowerPoint</vt:lpstr>
      <vt:lpstr>UNIFORM LIST APPROACH → FULL-PATTERN CASE</vt:lpstr>
      <vt:lpstr>UNIFORM LIST APPROACH → FULL-PATTERN CASE</vt:lpstr>
      <vt:lpstr>Presentazione standard di PowerPoint</vt:lpstr>
      <vt:lpstr>PARTITIONING APPROACH</vt:lpstr>
      <vt:lpstr>PARTITIONING APPROACH</vt:lpstr>
      <vt:lpstr>Presentazione standard di PowerPoint</vt:lpstr>
      <vt:lpstr>STRUCTURE OF THE CODE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Class-based graph anonymization for social networks  DATA PROTECTION AND PRIVACY </dc:title>
  <dc:creator>Daniele Scala</dc:creator>
  <cp:lastModifiedBy>Daniele Scala</cp:lastModifiedBy>
  <cp:revision>7</cp:revision>
  <dcterms:created xsi:type="dcterms:W3CDTF">2024-01-12T13:44:51Z</dcterms:created>
  <dcterms:modified xsi:type="dcterms:W3CDTF">2024-01-15T10:48:13Z</dcterms:modified>
</cp:coreProperties>
</file>