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  <p:sldMasterId id="2147483662" r:id="rId3"/>
    <p:sldMasterId id="2147483661" r:id="rId4"/>
  </p:sldMasterIdLst>
  <p:notesMasterIdLst>
    <p:notesMasterId r:id="rId32"/>
  </p:notesMasterIdLst>
  <p:sldIdLst>
    <p:sldId id="256" r:id="rId5"/>
    <p:sldId id="283" r:id="rId6"/>
    <p:sldId id="301" r:id="rId7"/>
    <p:sldId id="304" r:id="rId8"/>
    <p:sldId id="307" r:id="rId9"/>
    <p:sldId id="305" r:id="rId10"/>
    <p:sldId id="308" r:id="rId11"/>
    <p:sldId id="309" r:id="rId12"/>
    <p:sldId id="313" r:id="rId13"/>
    <p:sldId id="314" r:id="rId14"/>
    <p:sldId id="316" r:id="rId15"/>
    <p:sldId id="318" r:id="rId16"/>
    <p:sldId id="319" r:id="rId17"/>
    <p:sldId id="315" r:id="rId18"/>
    <p:sldId id="317" r:id="rId19"/>
    <p:sldId id="320" r:id="rId20"/>
    <p:sldId id="321" r:id="rId21"/>
    <p:sldId id="322" r:id="rId22"/>
    <p:sldId id="323" r:id="rId23"/>
    <p:sldId id="324" r:id="rId24"/>
    <p:sldId id="331" r:id="rId25"/>
    <p:sldId id="326" r:id="rId26"/>
    <p:sldId id="327" r:id="rId27"/>
    <p:sldId id="330" r:id="rId28"/>
    <p:sldId id="329" r:id="rId29"/>
    <p:sldId id="278" r:id="rId30"/>
    <p:sldId id="33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Quicksand" pitchFamily="2" charset="7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BD"/>
    <a:srgbClr val="38C1BB"/>
    <a:srgbClr val="39C0BA"/>
    <a:srgbClr val="F35B69"/>
    <a:srgbClr val="2E3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677" autoAdjust="0"/>
  </p:normalViewPr>
  <p:slideViewPr>
    <p:cSldViewPr snapToGrid="0">
      <p:cViewPr varScale="1">
        <p:scale>
          <a:sx n="75" d="100"/>
          <a:sy n="75" d="100"/>
        </p:scale>
        <p:origin x="168" y="1512"/>
      </p:cViewPr>
      <p:guideLst/>
    </p:cSldViewPr>
  </p:slideViewPr>
  <p:notesTextViewPr>
    <p:cViewPr>
      <p:scale>
        <a:sx n="1" d="1"/>
        <a:sy n="1" d="1"/>
      </p:scale>
      <p:origin x="0" y="-12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0903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96765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2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r>
              <a:rPr lang="en-IT" b="1" dirty="0"/>
              <a:t>- Computer science: </a:t>
            </a:r>
            <a:r>
              <a:rPr lang="en-IT" dirty="0"/>
              <a:t>e.g., to serve as the storage format in graph databases;</a:t>
            </a:r>
          </a:p>
          <a:p>
            <a:pPr marL="596900" lvl="1" indent="0">
              <a:buNone/>
            </a:pPr>
            <a:r>
              <a:rPr lang="en-IT" b="1" dirty="0"/>
              <a:t>- Social sciences: </a:t>
            </a:r>
            <a:r>
              <a:rPr lang="en-IT" dirty="0"/>
              <a:t>e.g., to perform sentiment analysis in social networks;</a:t>
            </a:r>
          </a:p>
          <a:p>
            <a:pPr marL="596900" lvl="1" indent="0">
              <a:buNone/>
            </a:pPr>
            <a:r>
              <a:rPr lang="en-IT" b="1" dirty="0"/>
              <a:t>- Physics: </a:t>
            </a:r>
            <a:r>
              <a:rPr lang="en-IT" dirty="0"/>
              <a:t>e.g., to model connections between particles in a fluid;</a:t>
            </a:r>
          </a:p>
          <a:p>
            <a:pPr marL="596900" lvl="1" indent="0">
              <a:buNone/>
            </a:pPr>
            <a:r>
              <a:rPr lang="en-IT" b="1" dirty="0"/>
              <a:t>- Biology: </a:t>
            </a:r>
            <a:r>
              <a:rPr lang="en-IT" dirty="0"/>
              <a:t>to represent and analysize biological networks and the interactions between cell’s components</a:t>
            </a:r>
            <a:endParaRPr lang="en-IT" b="1" dirty="0"/>
          </a:p>
          <a:p>
            <a:pPr marL="596900" lvl="1" indent="0">
              <a:buNone/>
            </a:pPr>
            <a:r>
              <a:rPr lang="en-GB" dirty="0"/>
              <a:t>- e</a:t>
            </a:r>
            <a:r>
              <a:rPr lang="en-IT" dirty="0"/>
              <a:t>tc.</a:t>
            </a:r>
          </a:p>
          <a:p>
            <a:pPr marL="13970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7900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IT" dirty="0"/>
              <a:t>odularity: most relevant/popular, high value = good community, assesses the relative density of edges within a subgraph/community w.r.t. the density that would be expected in a randomly generated graph with same degree distribution</a:t>
            </a:r>
          </a:p>
          <a:p>
            <a:r>
              <a:rPr lang="en-IT" dirty="0"/>
              <a:t>Conductance: low value = good community, ratio between number of edges connecting a community to rest of graph (cut size) and number of edges inside the community (volume)</a:t>
            </a:r>
          </a:p>
          <a:p>
            <a:r>
              <a:rPr lang="en-IT" dirty="0"/>
              <a:t>Random-waks: propbabilistic technique where graph is traversed by a random walker which is expected to get “trapped” in good communities due to the high number of internal edges, so the probability of ending up in a specific node can reveal the importance of centrality of that specific node or that specific community in the graph</a:t>
            </a:r>
          </a:p>
          <a:p>
            <a:r>
              <a:rPr lang="en-IT" dirty="0"/>
              <a:t>Spectral clustering: robust to noise, based on eigenvectors of the graph’s Laplacian matrix to find clusters, the laplacian matrix of a graph encodes information about graph’s structure and connectivity. Computed by subtracting matrix with the degrees on the diagonal and adjacency matrix (1 if nodes </a:t>
            </a:r>
            <a:r>
              <a:rPr lang="en-GB" dirty="0"/>
              <a:t>I</a:t>
            </a:r>
            <a:r>
              <a:rPr lang="en-IT" dirty="0"/>
              <a:t>,j are connected). The intuition is that eigenvectors of this matrix for the smallest non-zero eigenvalues will have large values if the nodes are in the same community, low values in the other case. So you group vertices that have similar eigenvecto values.</a:t>
            </a:r>
          </a:p>
        </p:txBody>
      </p:sp>
    </p:spTree>
    <p:extLst>
      <p:ext uri="{BB962C8B-B14F-4D97-AF65-F5344CB8AC3E}">
        <p14:creationId xmlns:p14="http://schemas.microsoft.com/office/powerpoint/2010/main" val="2684605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2716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6299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7798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3312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522642" y="2305649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0064B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2" name="Google Shape;12;p2">
            <a:extLst>
              <a:ext uri="{FF2B5EF4-FFF2-40B4-BE49-F238E27FC236}">
                <a16:creationId xmlns:a16="http://schemas.microsoft.com/office/drawing/2014/main" id="{2007375A-776C-332D-5ED7-AF51D2EE1F6B}"/>
              </a:ext>
            </a:extLst>
          </p:cNvPr>
          <p:cNvSpPr/>
          <p:nvPr userDrawn="1"/>
        </p:nvSpPr>
        <p:spPr>
          <a:xfrm>
            <a:off x="162000" y="2445750"/>
            <a:ext cx="251999" cy="251999"/>
          </a:xfrm>
          <a:prstGeom prst="ellipse">
            <a:avLst/>
          </a:prstGeom>
          <a:solidFill>
            <a:srgbClr val="0064B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>
            <a:extLst>
              <a:ext uri="{FF2B5EF4-FFF2-40B4-BE49-F238E27FC236}">
                <a16:creationId xmlns:a16="http://schemas.microsoft.com/office/drawing/2014/main" id="{224F0490-9922-2374-4E48-B9A3B507824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5118" y="52571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0064B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8700" y="2377452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320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 dirty="0"/>
          </a:p>
        </p:txBody>
      </p:sp>
      <p:cxnSp>
        <p:nvCxnSpPr>
          <p:cNvPr id="11" name="Google Shape;11;p2"/>
          <p:cNvCxnSpPr>
            <a:cxnSpLocks/>
          </p:cNvCxnSpPr>
          <p:nvPr userDrawn="1"/>
        </p:nvCxnSpPr>
        <p:spPr>
          <a:xfrm>
            <a:off x="288000" y="2832600"/>
            <a:ext cx="0" cy="231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 userDrawn="1"/>
        </p:nvSpPr>
        <p:spPr>
          <a:xfrm>
            <a:off x="162000" y="2571750"/>
            <a:ext cx="251999" cy="251999"/>
          </a:xfrm>
          <a:prstGeom prst="ellipse">
            <a:avLst/>
          </a:prstGeom>
          <a:solidFill>
            <a:srgbClr val="0064B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" name="Google Shape;11;p2">
            <a:extLst>
              <a:ext uri="{FF2B5EF4-FFF2-40B4-BE49-F238E27FC236}">
                <a16:creationId xmlns:a16="http://schemas.microsoft.com/office/drawing/2014/main" id="{C5E6F027-C6F5-A48B-90AB-3CA720D7947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85775"/>
            <a:ext cx="9144000" cy="21361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89F1-852C-CAFD-8397-8D1ACD42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5" y="511175"/>
            <a:ext cx="7461347" cy="37530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0EDA-8FF8-725E-36C9-CCD79BFE5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65" y="1007046"/>
            <a:ext cx="3867150" cy="3262312"/>
          </a:xfrm>
          <a:prstGeom prst="rect">
            <a:avLst/>
          </a:prstGeom>
        </p:spPr>
        <p:txBody>
          <a:bodyPr/>
          <a:lstStyle>
            <a:lvl1pPr marL="228600" indent="-228600">
              <a:buFont typeface="System Font Regular"/>
              <a:buChar char="⁃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System Font Regular"/>
              <a:buChar char="⁃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System Font Regular"/>
              <a:buChar char="⁃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System Font Regular"/>
              <a:buChar char="⁃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1482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 userDrawn="1">
  <p:cSld name="1_Blank key color">
    <p:bg>
      <p:bgPr>
        <a:solidFill>
          <a:srgbClr val="0064BD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65;p11">
            <a:extLst>
              <a:ext uri="{FF2B5EF4-FFF2-40B4-BE49-F238E27FC236}">
                <a16:creationId xmlns:a16="http://schemas.microsoft.com/office/drawing/2014/main" id="{30C6AE36-60E6-A74F-3996-FFAB61477C03}"/>
              </a:ext>
            </a:extLst>
          </p:cNvPr>
          <p:cNvCxnSpPr/>
          <p:nvPr userDrawn="1"/>
        </p:nvCxnSpPr>
        <p:spPr>
          <a:xfrm>
            <a:off x="28800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6;p11">
            <a:extLst>
              <a:ext uri="{FF2B5EF4-FFF2-40B4-BE49-F238E27FC236}">
                <a16:creationId xmlns:a16="http://schemas.microsoft.com/office/drawing/2014/main" id="{A7882806-628D-CD77-6A3F-27FEDC68710A}"/>
              </a:ext>
            </a:extLst>
          </p:cNvPr>
          <p:cNvSpPr/>
          <p:nvPr userDrawn="1"/>
        </p:nvSpPr>
        <p:spPr>
          <a:xfrm>
            <a:off x="187050" y="2478815"/>
            <a:ext cx="201900" cy="201900"/>
          </a:xfrm>
          <a:prstGeom prst="ellipse">
            <a:avLst/>
          </a:prstGeom>
          <a:solidFill>
            <a:srgbClr val="0064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BE4BE-42DF-8A22-5150-032B44A33BCE}"/>
              </a:ext>
            </a:extLst>
          </p:cNvPr>
          <p:cNvSpPr txBox="1"/>
          <p:nvPr userDrawn="1"/>
        </p:nvSpPr>
        <p:spPr>
          <a:xfrm>
            <a:off x="8753111" y="1535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81820-DC34-097F-F4DC-F7FB9D7E6029}"/>
              </a:ext>
            </a:extLst>
          </p:cNvPr>
          <p:cNvSpPr txBox="1"/>
          <p:nvPr userDrawn="1"/>
        </p:nvSpPr>
        <p:spPr>
          <a:xfrm>
            <a:off x="448836" y="237971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Thanks!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CC79C-DC4D-E9FF-9C85-391D9669B26E}"/>
              </a:ext>
            </a:extLst>
          </p:cNvPr>
          <p:cNvSpPr txBox="1"/>
          <p:nvPr userDrawn="1"/>
        </p:nvSpPr>
        <p:spPr>
          <a:xfrm>
            <a:off x="448836" y="2692976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>
                <a:solidFill>
                  <a:schemeClr val="bg1"/>
                </a:solidFill>
              </a:rPr>
              <a:t>ANY 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2">
            <a:extLst>
              <a:ext uri="{FF2B5EF4-FFF2-40B4-BE49-F238E27FC236}">
                <a16:creationId xmlns:a16="http://schemas.microsoft.com/office/drawing/2014/main" id="{C012D489-779F-2544-B1E1-626736A38377}"/>
              </a:ext>
            </a:extLst>
          </p:cNvPr>
          <p:cNvSpPr txBox="1"/>
          <p:nvPr userDrawn="1"/>
        </p:nvSpPr>
        <p:spPr>
          <a:xfrm>
            <a:off x="5069541" y="4774168"/>
            <a:ext cx="407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Pinna</a:t>
            </a:r>
          </a:p>
          <a:p>
            <a:pPr algn="r"/>
            <a:r>
              <a:rPr lang="it-IT" sz="800" i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Seminar: Large-scale </a:t>
            </a:r>
            <a:r>
              <a:rPr lang="it-IT" sz="800" i="1" dirty="0" err="1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it-IT" sz="800" i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Processing and </a:t>
            </a:r>
            <a:r>
              <a:rPr lang="it-IT" sz="800" i="1" dirty="0" err="1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it-IT" sz="800" i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800" i="1" dirty="0" err="1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Partitioning</a:t>
            </a:r>
            <a:endParaRPr lang="en-GB" sz="800" i="1" dirty="0">
              <a:solidFill>
                <a:srgbClr val="0064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oogle Shape;23;p2" descr="C:\Users\Flopc\Desktop\ppt\TUMLogo_oZ_Vollfl_blau_RGB.emf">
            <a:extLst>
              <a:ext uri="{FF2B5EF4-FFF2-40B4-BE49-F238E27FC236}">
                <a16:creationId xmlns:a16="http://schemas.microsoft.com/office/drawing/2014/main" id="{F810D812-5B5E-607F-3C0A-A321FC962F7D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8476111" y="88876"/>
            <a:ext cx="606425" cy="3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0;p2">
            <a:extLst>
              <a:ext uri="{FF2B5EF4-FFF2-40B4-BE49-F238E27FC236}">
                <a16:creationId xmlns:a16="http://schemas.microsoft.com/office/drawing/2014/main" id="{9ADD3792-4BA8-F39C-DA82-6790A21A4BA6}"/>
              </a:ext>
            </a:extLst>
          </p:cNvPr>
          <p:cNvSpPr txBox="1"/>
          <p:nvPr userDrawn="1"/>
        </p:nvSpPr>
        <p:spPr>
          <a:xfrm>
            <a:off x="6702344" y="245800"/>
            <a:ext cx="1841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err="1">
                <a:solidFill>
                  <a:srgbClr val="0064BD"/>
                </a:solidFill>
                <a:latin typeface="Arial"/>
                <a:ea typeface="Arial"/>
                <a:cs typeface="Arial"/>
                <a:sym typeface="Arial"/>
              </a:rPr>
              <a:t>Technische</a:t>
            </a:r>
            <a:r>
              <a:rPr lang="en-US" sz="900" b="0" i="0" u="none" strike="noStrike" cap="none" dirty="0">
                <a:solidFill>
                  <a:srgbClr val="0064BD"/>
                </a:solidFill>
                <a:latin typeface="Arial"/>
                <a:ea typeface="Arial"/>
                <a:cs typeface="Arial"/>
                <a:sym typeface="Arial"/>
              </a:rPr>
              <a:t> Universität München</a:t>
            </a:r>
            <a:endParaRPr lang="en-US" sz="900" dirty="0">
              <a:solidFill>
                <a:srgbClr val="0064BD"/>
              </a:solidFill>
            </a:endParaRPr>
          </a:p>
        </p:txBody>
      </p:sp>
      <p:cxnSp>
        <p:nvCxnSpPr>
          <p:cNvPr id="13" name="Google Shape;11;p2">
            <a:extLst>
              <a:ext uri="{FF2B5EF4-FFF2-40B4-BE49-F238E27FC236}">
                <a16:creationId xmlns:a16="http://schemas.microsoft.com/office/drawing/2014/main" id="{8158A450-28CB-7FFA-8D86-7C2156CB493F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31295"/>
            <a:ext cx="9144000" cy="21361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>
            <a:extLst>
              <a:ext uri="{FF2B5EF4-FFF2-40B4-BE49-F238E27FC236}">
                <a16:creationId xmlns:a16="http://schemas.microsoft.com/office/drawing/2014/main" id="{2092BF1A-5862-E0EB-5C82-DEF8EAE393BA}"/>
              </a:ext>
            </a:extLst>
          </p:cNvPr>
          <p:cNvCxnSpPr>
            <a:cxnSpLocks/>
          </p:cNvCxnSpPr>
          <p:nvPr userDrawn="1"/>
        </p:nvCxnSpPr>
        <p:spPr>
          <a:xfrm>
            <a:off x="288000" y="452656"/>
            <a:ext cx="0" cy="4690844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2">
            <a:extLst>
              <a:ext uri="{FF2B5EF4-FFF2-40B4-BE49-F238E27FC236}">
                <a16:creationId xmlns:a16="http://schemas.microsoft.com/office/drawing/2014/main" id="{C012D489-779F-2544-B1E1-626736A38377}"/>
              </a:ext>
            </a:extLst>
          </p:cNvPr>
          <p:cNvSpPr txBox="1"/>
          <p:nvPr userDrawn="1"/>
        </p:nvSpPr>
        <p:spPr>
          <a:xfrm>
            <a:off x="5069541" y="4774168"/>
            <a:ext cx="407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Pinna</a:t>
            </a:r>
          </a:p>
          <a:p>
            <a:pPr algn="r"/>
            <a:r>
              <a:rPr lang="it-IT" sz="800" i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Seminar: Large-scale </a:t>
            </a:r>
            <a:r>
              <a:rPr lang="it-IT" sz="800" i="1" dirty="0" err="1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it-IT" sz="800" i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Processing and </a:t>
            </a:r>
            <a:r>
              <a:rPr lang="it-IT" sz="800" i="1" dirty="0" err="1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it-IT" sz="800" i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800" i="1" dirty="0" err="1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Partitioning</a:t>
            </a:r>
            <a:endParaRPr lang="en-GB" sz="800" i="1" dirty="0">
              <a:solidFill>
                <a:srgbClr val="0064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oogle Shape;23;p2" descr="C:\Users\Flopc\Desktop\ppt\TUMLogo_oZ_Vollfl_blau_RGB.emf">
            <a:extLst>
              <a:ext uri="{FF2B5EF4-FFF2-40B4-BE49-F238E27FC236}">
                <a16:creationId xmlns:a16="http://schemas.microsoft.com/office/drawing/2014/main" id="{4DB5CBA2-7EE1-E86A-C6B3-1D39B5106D9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8431579" y="124548"/>
            <a:ext cx="606425" cy="3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0;p2">
            <a:extLst>
              <a:ext uri="{FF2B5EF4-FFF2-40B4-BE49-F238E27FC236}">
                <a16:creationId xmlns:a16="http://schemas.microsoft.com/office/drawing/2014/main" id="{28A86393-1300-65CF-EFFD-D26128CE70D1}"/>
              </a:ext>
            </a:extLst>
          </p:cNvPr>
          <p:cNvSpPr txBox="1"/>
          <p:nvPr userDrawn="1"/>
        </p:nvSpPr>
        <p:spPr>
          <a:xfrm>
            <a:off x="6590079" y="267855"/>
            <a:ext cx="1841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err="1">
                <a:solidFill>
                  <a:srgbClr val="0064BD"/>
                </a:solidFill>
                <a:latin typeface="Arial"/>
                <a:ea typeface="Arial"/>
                <a:cs typeface="Arial"/>
                <a:sym typeface="Arial"/>
              </a:rPr>
              <a:t>Technische</a:t>
            </a:r>
            <a:r>
              <a:rPr lang="en-US" sz="900" b="0" i="0" u="none" strike="noStrike" cap="none" dirty="0">
                <a:solidFill>
                  <a:srgbClr val="0064BD"/>
                </a:solidFill>
                <a:latin typeface="Arial"/>
                <a:ea typeface="Arial"/>
                <a:cs typeface="Arial"/>
                <a:sym typeface="Arial"/>
              </a:rPr>
              <a:t> Universität München</a:t>
            </a:r>
            <a:endParaRPr lang="en-US" sz="900" dirty="0">
              <a:solidFill>
                <a:srgbClr val="0064BD"/>
              </a:solidFill>
            </a:endParaRPr>
          </a:p>
        </p:txBody>
      </p:sp>
      <p:cxnSp>
        <p:nvCxnSpPr>
          <p:cNvPr id="4" name="Google Shape;11;p2">
            <a:extLst>
              <a:ext uri="{FF2B5EF4-FFF2-40B4-BE49-F238E27FC236}">
                <a16:creationId xmlns:a16="http://schemas.microsoft.com/office/drawing/2014/main" id="{B4E2485E-FFD8-283A-7220-756684DF8541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85775"/>
            <a:ext cx="9144000" cy="21361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99792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2">
            <a:extLst>
              <a:ext uri="{FF2B5EF4-FFF2-40B4-BE49-F238E27FC236}">
                <a16:creationId xmlns:a16="http://schemas.microsoft.com/office/drawing/2014/main" id="{66AB4742-5254-2085-8A7C-309FC1330DC0}"/>
              </a:ext>
            </a:extLst>
          </p:cNvPr>
          <p:cNvSpPr txBox="1"/>
          <p:nvPr userDrawn="1"/>
        </p:nvSpPr>
        <p:spPr>
          <a:xfrm>
            <a:off x="5069541" y="4774168"/>
            <a:ext cx="407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Pinna</a:t>
            </a:r>
          </a:p>
          <a:p>
            <a:pPr algn="r"/>
            <a:r>
              <a:rPr lang="it-IT" sz="800" i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Seminar: Large-scale </a:t>
            </a:r>
            <a:r>
              <a:rPr lang="it-IT" sz="800" i="1" dirty="0" err="1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it-IT" sz="800" i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Processing and </a:t>
            </a:r>
            <a:r>
              <a:rPr lang="it-IT" sz="800" i="1" dirty="0" err="1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it-IT" sz="800" i="1" dirty="0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800" i="1" dirty="0" err="1">
                <a:solidFill>
                  <a:srgbClr val="0064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Partitioning</a:t>
            </a:r>
            <a:endParaRPr lang="en-GB" sz="800" i="1" dirty="0">
              <a:solidFill>
                <a:srgbClr val="0064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23;p2" descr="C:\Users\Flopc\Desktop\ppt\TUMLogo_oZ_Vollfl_blau_RGB.emf">
            <a:extLst>
              <a:ext uri="{FF2B5EF4-FFF2-40B4-BE49-F238E27FC236}">
                <a16:creationId xmlns:a16="http://schemas.microsoft.com/office/drawing/2014/main" id="{C6398D97-0534-892A-82BC-600A9772646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8476111" y="88876"/>
            <a:ext cx="606425" cy="3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;p2">
            <a:extLst>
              <a:ext uri="{FF2B5EF4-FFF2-40B4-BE49-F238E27FC236}">
                <a16:creationId xmlns:a16="http://schemas.microsoft.com/office/drawing/2014/main" id="{C55A0960-01E6-D9D1-B2A8-B2A4C392B86D}"/>
              </a:ext>
            </a:extLst>
          </p:cNvPr>
          <p:cNvSpPr txBox="1"/>
          <p:nvPr userDrawn="1"/>
        </p:nvSpPr>
        <p:spPr>
          <a:xfrm>
            <a:off x="6702344" y="245800"/>
            <a:ext cx="1841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err="1">
                <a:solidFill>
                  <a:srgbClr val="0064BD"/>
                </a:solidFill>
                <a:latin typeface="Arial"/>
                <a:ea typeface="Arial"/>
                <a:cs typeface="Arial"/>
                <a:sym typeface="Arial"/>
              </a:rPr>
              <a:t>Technische</a:t>
            </a:r>
            <a:r>
              <a:rPr lang="en-US" sz="900" b="0" i="0" u="none" strike="noStrike" cap="none" dirty="0">
                <a:solidFill>
                  <a:srgbClr val="0064BD"/>
                </a:solidFill>
                <a:latin typeface="Arial"/>
                <a:ea typeface="Arial"/>
                <a:cs typeface="Arial"/>
                <a:sym typeface="Arial"/>
              </a:rPr>
              <a:t> Universität München</a:t>
            </a:r>
            <a:endParaRPr lang="en-US" sz="900" dirty="0">
              <a:solidFill>
                <a:srgbClr val="0064BD"/>
              </a:solidFill>
            </a:endParaRPr>
          </a:p>
        </p:txBody>
      </p:sp>
      <p:cxnSp>
        <p:nvCxnSpPr>
          <p:cNvPr id="10" name="Google Shape;11;p2">
            <a:extLst>
              <a:ext uri="{FF2B5EF4-FFF2-40B4-BE49-F238E27FC236}">
                <a16:creationId xmlns:a16="http://schemas.microsoft.com/office/drawing/2014/main" id="{A9A549EA-D62F-9B4E-A8C3-17C44C30A81E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31295"/>
            <a:ext cx="9144000" cy="21361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7;p3">
            <a:extLst>
              <a:ext uri="{FF2B5EF4-FFF2-40B4-BE49-F238E27FC236}">
                <a16:creationId xmlns:a16="http://schemas.microsoft.com/office/drawing/2014/main" id="{E1BD4CD0-1BC7-E1D6-345E-415F74827F6B}"/>
              </a:ext>
            </a:extLst>
          </p:cNvPr>
          <p:cNvCxnSpPr>
            <a:cxnSpLocks/>
          </p:cNvCxnSpPr>
          <p:nvPr userDrawn="1"/>
        </p:nvCxnSpPr>
        <p:spPr>
          <a:xfrm>
            <a:off x="288000" y="452656"/>
            <a:ext cx="0" cy="4690844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10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665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hyperlink" Target="https://github.com/NennoMP/community-dete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3870" y="2363884"/>
            <a:ext cx="8136516" cy="630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Graph Clustering and Community Detection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4428-151F-0804-9BC5-BC09D758B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SCoDA</a:t>
            </a:r>
          </a:p>
        </p:txBody>
      </p:sp>
    </p:spTree>
    <p:extLst>
      <p:ext uri="{BB962C8B-B14F-4D97-AF65-F5344CB8AC3E}">
        <p14:creationId xmlns:p14="http://schemas.microsoft.com/office/powerpoint/2010/main" val="23549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FBA7-D792-A72E-9AAB-0272632D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SCoDA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4D2A-97D2-CB51-B8E9-D0E6197F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65" y="1007045"/>
            <a:ext cx="8698296" cy="3625279"/>
          </a:xfrm>
        </p:spPr>
        <p:txBody>
          <a:bodyPr/>
          <a:lstStyle/>
          <a:p>
            <a:r>
              <a:rPr lang="en-IT" b="1" dirty="0"/>
              <a:t>SCoDA [3] </a:t>
            </a:r>
            <a:r>
              <a:rPr lang="en-IT" dirty="0"/>
              <a:t>is a linear time, linear space, (insert-only) stream-based algorithm for community detection.</a:t>
            </a:r>
          </a:p>
          <a:p>
            <a:endParaRPr lang="en-IT" b="1" dirty="0"/>
          </a:p>
          <a:p>
            <a:r>
              <a:rPr lang="en-IT" b="1" i="1" dirty="0"/>
              <a:t>IDEA: </a:t>
            </a:r>
            <a:r>
              <a:rPr lang="en-IT" dirty="0"/>
              <a:t>if an edge </a:t>
            </a:r>
            <a:r>
              <a:rPr lang="en-IT" i="1" dirty="0"/>
              <a:t>e</a:t>
            </a:r>
            <a:r>
              <a:rPr lang="en-IT" dirty="0"/>
              <a:t> is randomly chosen it is more likely to connect vertices of the same community (i.e. </a:t>
            </a:r>
            <a:r>
              <a:rPr lang="en-IT" i="1" dirty="0"/>
              <a:t>intra-community edge).</a:t>
            </a:r>
          </a:p>
          <a:p>
            <a:endParaRPr lang="en-IT" i="1" dirty="0"/>
          </a:p>
          <a:p>
            <a:r>
              <a:rPr lang="en-IT" dirty="0"/>
              <a:t>If we consider a random permutation of the edges, it is expected for intra-community edges to arrive </a:t>
            </a:r>
            <a:r>
              <a:rPr lang="en-IT" i="1" dirty="0"/>
              <a:t>early</a:t>
            </a:r>
            <a:r>
              <a:rPr lang="en-IT" dirty="0"/>
              <a:t>, and for inter-community edges to arrive </a:t>
            </a:r>
            <a:r>
              <a:rPr lang="en-IT" i="1" dirty="0"/>
              <a:t>late</a:t>
            </a:r>
          </a:p>
          <a:p>
            <a:endParaRPr lang="en-IT" i="1" dirty="0"/>
          </a:p>
          <a:p>
            <a:r>
              <a:rPr lang="en-IT" dirty="0"/>
              <a:t>Adjacent nodes of an early edge will be put in the same community, adjacent nodes of a late edge will be separated.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3C7C8-3786-9276-C8B5-AEA2974CDDEE}"/>
              </a:ext>
            </a:extLst>
          </p:cNvPr>
          <p:cNvSpPr txBox="1"/>
          <p:nvPr/>
        </p:nvSpPr>
        <p:spPr>
          <a:xfrm>
            <a:off x="3293533" y="1514044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9716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F194-29AC-274C-D020-F626DB0F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SCoDA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64E4-0B96-627C-EEFD-460BEE583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64" y="1007045"/>
            <a:ext cx="8654051" cy="3625280"/>
          </a:xfrm>
        </p:spPr>
        <p:txBody>
          <a:bodyPr/>
          <a:lstStyle/>
          <a:p>
            <a:r>
              <a:rPr lang="en-IT" b="1" i="1" dirty="0"/>
              <a:t>Def.:</a:t>
            </a:r>
            <a:r>
              <a:rPr lang="en-IT" b="1" dirty="0"/>
              <a:t> </a:t>
            </a:r>
            <a:r>
              <a:rPr lang="en-IT" dirty="0"/>
              <a:t>an edge arrives </a:t>
            </a:r>
            <a:r>
              <a:rPr lang="en-IT" i="1" dirty="0"/>
              <a:t>early</a:t>
            </a:r>
            <a:r>
              <a:rPr lang="en-IT" dirty="0"/>
              <a:t> if the current degrees of its adjacent nodes </a:t>
            </a:r>
            <a:r>
              <a:rPr lang="en-IT" i="1" dirty="0"/>
              <a:t>u</a:t>
            </a:r>
            <a:r>
              <a:rPr lang="en-IT" dirty="0"/>
              <a:t> and </a:t>
            </a:r>
            <a:r>
              <a:rPr lang="en-IT" i="1" dirty="0"/>
              <a:t>v</a:t>
            </a:r>
            <a:r>
              <a:rPr lang="en-IT" dirty="0"/>
              <a:t>, accounting for previously arrived edges only, is low.</a:t>
            </a:r>
          </a:p>
          <a:p>
            <a:endParaRPr lang="en-IT" i="1" dirty="0"/>
          </a:p>
          <a:p>
            <a:r>
              <a:rPr lang="en-IT" dirty="0"/>
              <a:t>This is implemented with a threshold parameter </a:t>
            </a:r>
            <a:r>
              <a:rPr lang="en-IT" i="1" dirty="0"/>
              <a:t>D</a:t>
            </a:r>
            <a:r>
              <a:rPr lang="en-IT" dirty="0"/>
              <a:t>, an edge is considered to be early if the degrees of its adjacent nodes are below the threshold.</a:t>
            </a:r>
          </a:p>
          <a:p>
            <a:r>
              <a:rPr lang="en-IT" dirty="0"/>
              <a:t>Different possibilities for tuning </a:t>
            </a:r>
            <a:r>
              <a:rPr lang="en-IT" i="1" dirty="0"/>
              <a:t>D</a:t>
            </a:r>
            <a:r>
              <a:rPr lang="en-IT" dirty="0"/>
              <a:t>:</a:t>
            </a:r>
          </a:p>
          <a:p>
            <a:pPr lvl="1"/>
            <a:r>
              <a:rPr lang="en-GB" b="1" dirty="0"/>
              <a:t>A</a:t>
            </a:r>
            <a:r>
              <a:rPr lang="en-IT" b="1" dirty="0"/>
              <a:t>verage degree: </a:t>
            </a:r>
            <a:r>
              <a:rPr lang="en-IT" dirty="0"/>
              <a:t>average degree value over the network;</a:t>
            </a:r>
            <a:endParaRPr lang="en-IT" b="1" dirty="0"/>
          </a:p>
          <a:p>
            <a:pPr lvl="1"/>
            <a:r>
              <a:rPr lang="en-IT" b="1" dirty="0"/>
              <a:t>Median degree: </a:t>
            </a:r>
            <a:r>
              <a:rPr lang="en-IT" dirty="0"/>
              <a:t>median of the degree value over the network;</a:t>
            </a:r>
            <a:endParaRPr lang="en-IT" b="1" dirty="0"/>
          </a:p>
          <a:p>
            <a:pPr lvl="1"/>
            <a:r>
              <a:rPr lang="en-IT" b="1" dirty="0"/>
              <a:t>Mode of the degree distribution: </a:t>
            </a:r>
            <a:r>
              <a:rPr lang="en-IT" dirty="0"/>
              <a:t>most common degree in the network excluding leaf nodes (i.e. nodes with degree 1).</a:t>
            </a:r>
            <a:endParaRPr lang="en-IT" b="1" dirty="0"/>
          </a:p>
        </p:txBody>
      </p:sp>
    </p:spTree>
    <p:extLst>
      <p:ext uri="{BB962C8B-B14F-4D97-AF65-F5344CB8AC3E}">
        <p14:creationId xmlns:p14="http://schemas.microsoft.com/office/powerpoint/2010/main" val="17242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168AB4A-A884-5885-2B7F-F5FE0EF845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18138" y="472598"/>
            <a:ext cx="3673716" cy="4373721"/>
          </a:xfrm>
        </p:spPr>
      </p:pic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0F118-7724-7BF0-9FF5-DBBCC99B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rgbClr val="FFFFFF"/>
                </a:solidFill>
              </a:rPr>
              <a:t>SCoDA</a:t>
            </a:r>
            <a:r>
              <a:rPr lang="en-US" b="1" kern="1200" dirty="0">
                <a:solidFill>
                  <a:srgbClr val="FFFFFF"/>
                </a:solidFill>
              </a:rPr>
              <a:t>: pseudo-code and complexity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B88AB7-CEFA-19CD-7F58-21AC3103D87E}"/>
              </a:ext>
            </a:extLst>
          </p:cNvPr>
          <p:cNvCxnSpPr/>
          <p:nvPr/>
        </p:nvCxnSpPr>
        <p:spPr>
          <a:xfrm>
            <a:off x="4536107" y="1610399"/>
            <a:ext cx="88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D2A419-2CB4-491C-4B5B-4FE12B997738}"/>
              </a:ext>
            </a:extLst>
          </p:cNvPr>
          <p:cNvCxnSpPr/>
          <p:nvPr/>
        </p:nvCxnSpPr>
        <p:spPr>
          <a:xfrm>
            <a:off x="4536107" y="2321740"/>
            <a:ext cx="88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E0B5A308-B0FB-145F-9601-F8494A6DDECC}"/>
              </a:ext>
            </a:extLst>
          </p:cNvPr>
          <p:cNvSpPr/>
          <p:nvPr/>
        </p:nvSpPr>
        <p:spPr>
          <a:xfrm>
            <a:off x="5342467" y="728087"/>
            <a:ext cx="75671" cy="49958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DDB983-AB43-4F8C-52D9-050F28ED19E7}"/>
              </a:ext>
            </a:extLst>
          </p:cNvPr>
          <p:cNvCxnSpPr/>
          <p:nvPr/>
        </p:nvCxnSpPr>
        <p:spPr>
          <a:xfrm>
            <a:off x="4536107" y="2846674"/>
            <a:ext cx="88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05ADE8-2EAD-7DF1-F567-5C7B29A14152}"/>
              </a:ext>
            </a:extLst>
          </p:cNvPr>
          <p:cNvSpPr txBox="1"/>
          <p:nvPr/>
        </p:nvSpPr>
        <p:spPr>
          <a:xfrm>
            <a:off x="410897" y="2678690"/>
            <a:ext cx="3822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n: </a:t>
            </a:r>
            <a:r>
              <a:rPr lang="en-GB" sz="1600" dirty="0"/>
              <a:t>number of nodes</a:t>
            </a:r>
            <a:br>
              <a:rPr lang="en-GB" sz="1600" dirty="0"/>
            </a:br>
            <a:r>
              <a:rPr lang="en-GB" sz="1600" b="1" dirty="0"/>
              <a:t>m: </a:t>
            </a:r>
            <a:r>
              <a:rPr lang="en-GB" sz="1600" dirty="0"/>
              <a:t>number of edges</a:t>
            </a:r>
            <a:endParaRPr lang="en-IT" sz="1600" b="1" dirty="0"/>
          </a:p>
          <a:p>
            <a:pPr marL="285750" indent="-285750">
              <a:buFontTx/>
              <a:buChar char="-"/>
            </a:pPr>
            <a:endParaRPr lang="en-IT" sz="1600" b="1" dirty="0"/>
          </a:p>
          <a:p>
            <a:pPr marL="285750" indent="-285750">
              <a:buFontTx/>
              <a:buChar char="-"/>
            </a:pPr>
            <a:r>
              <a:rPr lang="en-IT" sz="1600" b="1" dirty="0"/>
              <a:t>Time complexity: </a:t>
            </a:r>
            <a:r>
              <a:rPr lang="en-IT" sz="1600" dirty="0"/>
              <a:t>O(m) (m &gt;&gt; n) </a:t>
            </a:r>
            <a:endParaRPr lang="en-IT" sz="1600" b="1" dirty="0"/>
          </a:p>
          <a:p>
            <a:pPr marL="285750" indent="-285750">
              <a:buFontTx/>
              <a:buChar char="-"/>
            </a:pPr>
            <a:endParaRPr lang="en-IT" sz="1600" b="1" dirty="0"/>
          </a:p>
          <a:p>
            <a:pPr marL="285750" indent="-285750">
              <a:buFontTx/>
              <a:buChar char="-"/>
            </a:pPr>
            <a:r>
              <a:rPr lang="en-IT" sz="1600" b="1" dirty="0"/>
              <a:t>Space complexity: </a:t>
            </a:r>
            <a:r>
              <a:rPr lang="en-IT" sz="1600" dirty="0"/>
              <a:t>O(n)</a:t>
            </a:r>
            <a:endParaRPr lang="en-IT" dirty="0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0DDA2310-B9ED-0C23-81B6-674328A000E3}"/>
              </a:ext>
            </a:extLst>
          </p:cNvPr>
          <p:cNvSpPr/>
          <p:nvPr/>
        </p:nvSpPr>
        <p:spPr>
          <a:xfrm>
            <a:off x="5342468" y="2954867"/>
            <a:ext cx="121390" cy="165100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B5A87-1FBC-5F6C-929F-F7EFF6814C82}"/>
              </a:ext>
            </a:extLst>
          </p:cNvPr>
          <p:cNvSpPr txBox="1"/>
          <p:nvPr/>
        </p:nvSpPr>
        <p:spPr>
          <a:xfrm>
            <a:off x="4127707" y="3579810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 dirty="0">
                <a:solidFill>
                  <a:srgbClr val="0064BD"/>
                </a:solidFill>
              </a:rPr>
              <a:t>UPDATE RULE</a:t>
            </a:r>
          </a:p>
        </p:txBody>
      </p:sp>
    </p:spTree>
    <p:extLst>
      <p:ext uri="{BB962C8B-B14F-4D97-AF65-F5344CB8AC3E}">
        <p14:creationId xmlns:p14="http://schemas.microsoft.com/office/powerpoint/2010/main" val="19797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6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C141-E852-A08F-CD81-CA35DA5B3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CoEuS</a:t>
            </a:r>
          </a:p>
        </p:txBody>
      </p:sp>
    </p:spTree>
    <p:extLst>
      <p:ext uri="{BB962C8B-B14F-4D97-AF65-F5344CB8AC3E}">
        <p14:creationId xmlns:p14="http://schemas.microsoft.com/office/powerpoint/2010/main" val="308246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4E2C-8E0A-6937-0AF1-80110784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5" y="508645"/>
            <a:ext cx="7461347" cy="375304"/>
          </a:xfrm>
        </p:spPr>
        <p:txBody>
          <a:bodyPr/>
          <a:lstStyle/>
          <a:p>
            <a:r>
              <a:rPr lang="en-IT" dirty="0"/>
              <a:t>CoEuS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4F1C-6DB8-3CDE-4E4B-8D05BD004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65" y="940593"/>
            <a:ext cx="8801535" cy="4202907"/>
          </a:xfrm>
        </p:spPr>
        <p:txBody>
          <a:bodyPr/>
          <a:lstStyle/>
          <a:p>
            <a:r>
              <a:rPr lang="en-IT" b="1" dirty="0"/>
              <a:t>CoEuS [4] </a:t>
            </a:r>
            <a:r>
              <a:rPr lang="en-IT" dirty="0"/>
              <a:t>is a (insert-only) stream-based algorithm based on seed-set expansion.</a:t>
            </a:r>
          </a:p>
          <a:p>
            <a:endParaRPr lang="en-IT" dirty="0"/>
          </a:p>
          <a:p>
            <a:r>
              <a:rPr lang="en-IT" i="1" dirty="0"/>
              <a:t>Seed-set expansion: </a:t>
            </a:r>
            <a:r>
              <a:rPr lang="en-IT" dirty="0"/>
              <a:t>communities are expanded based on their corresponding initialized seed-set (i.e. set of node ids)</a:t>
            </a:r>
          </a:p>
          <a:p>
            <a:endParaRPr lang="en-IT" dirty="0"/>
          </a:p>
          <a:p>
            <a:r>
              <a:rPr lang="en-IT" dirty="0"/>
              <a:t>Seed-sets initialization is crucial for the algorithm’s outcome.</a:t>
            </a:r>
          </a:p>
          <a:p>
            <a:pPr marL="0" indent="0">
              <a:buNone/>
            </a:pPr>
            <a:endParaRPr lang="en-IT" b="1" dirty="0"/>
          </a:p>
          <a:p>
            <a:r>
              <a:rPr lang="en-IT" dirty="0"/>
              <a:t>No restrictions on the order in which edges arrive (i.e. shuffling is not needed)</a:t>
            </a:r>
          </a:p>
        </p:txBody>
      </p:sp>
    </p:spTree>
    <p:extLst>
      <p:ext uri="{BB962C8B-B14F-4D97-AF65-F5344CB8AC3E}">
        <p14:creationId xmlns:p14="http://schemas.microsoft.com/office/powerpoint/2010/main" val="21809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CE28-6A30-93B0-06F2-BC0E04D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CoEuS: community participation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5933CC-75CF-3DC8-D04F-BFE9E89D47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9820" y="589895"/>
                <a:ext cx="8544360" cy="448163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T" i="1" dirty="0"/>
              </a:p>
              <a:p>
                <a:r>
                  <a:rPr lang="en-IT" sz="1400" dirty="0"/>
                  <a:t>Communities are periodically pruned each time </a:t>
                </a:r>
                <a:r>
                  <a:rPr lang="en-IT" sz="1400" i="1" dirty="0"/>
                  <a:t>W </a:t>
                </a:r>
                <a:r>
                  <a:rPr lang="en-IT" sz="1400" dirty="0"/>
                  <a:t>(window size) elements have been processed.</a:t>
                </a:r>
              </a:p>
              <a:p>
                <a:endParaRPr lang="en-IT" sz="1400" i="1" dirty="0"/>
              </a:p>
              <a:p>
                <a:r>
                  <a:rPr lang="en-IT" sz="1400" dirty="0"/>
                  <a:t>The pruning aims at filtering out irrelevant nodes from communities and is based on community participation scores.</a:t>
                </a:r>
              </a:p>
              <a:p>
                <a:endParaRPr lang="en-IT" sz="1400" i="1" dirty="0">
                  <a:latin typeface="Cambria Math" panose="02040503050406030204" pitchFamily="18" charset="0"/>
                </a:endParaRPr>
              </a:p>
              <a:p>
                <a:r>
                  <a:rPr lang="en-IT" sz="1400" i="1" dirty="0"/>
                  <a:t>Def.:</a:t>
                </a:r>
                <a:r>
                  <a:rPr lang="en-IT" sz="1400" dirty="0"/>
                  <a:t> the </a:t>
                </a:r>
                <a:r>
                  <a:rPr lang="en-IT" sz="1400" i="1" dirty="0"/>
                  <a:t>community participation </a:t>
                </a:r>
                <a:r>
                  <a:rPr lang="en-IT" sz="1400" dirty="0"/>
                  <a:t>value of a node </a:t>
                </a:r>
                <a:r>
                  <a:rPr lang="en-IT" sz="1400" i="1" dirty="0"/>
                  <a:t>u</a:t>
                </a:r>
                <a:r>
                  <a:rPr lang="en-IT" sz="1400" dirty="0"/>
                  <a:t> in a community </a:t>
                </a:r>
                <a:r>
                  <a:rPr lang="en-IT" sz="1400" i="1" dirty="0"/>
                  <a:t>C</a:t>
                </a:r>
                <a:r>
                  <a:rPr lang="en-IT" sz="1400" dirty="0"/>
                  <a:t> can be define as</a:t>
                </a:r>
              </a:p>
              <a:p>
                <a:pPr marL="0" indent="0">
                  <a:buNone/>
                </a:pPr>
                <a:r>
                  <a:rPr lang="it-IT" sz="1400" b="0" dirty="0"/>
                  <a:t>		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𝑐𝑝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: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T" i="1" dirty="0"/>
              </a:p>
              <a:p>
                <a:pPr marL="0" indent="0">
                  <a:buNone/>
                </a:pPr>
                <a:endParaRPr lang="en-IT" sz="1400" i="1" dirty="0"/>
              </a:p>
              <a:p>
                <a:pPr marL="0" indent="0">
                  <a:buNone/>
                </a:pPr>
                <a:r>
                  <a:rPr lang="en-IT" sz="1400" dirty="0"/>
                  <a:t>i.e., ratio between the number of its adjacent nodes that are part of the community, and the number of linked nodes in the rest of the graph.</a:t>
                </a:r>
              </a:p>
              <a:p>
                <a:pPr marL="0" indent="0">
                  <a:buNone/>
                </a:pPr>
                <a:endParaRPr lang="en-IT" sz="1400" i="1" dirty="0"/>
              </a:p>
              <a:p>
                <a:pPr marL="0" indent="0">
                  <a:buNone/>
                </a:pPr>
                <a:r>
                  <a:rPr lang="en-IT" sz="1400" i="1" dirty="0"/>
                  <a:t>- </a:t>
                </a:r>
                <a:r>
                  <a:rPr lang="en-IT" sz="1400" dirty="0"/>
                  <a:t>Nodes with which community paticipation scores are highly relevant in the given community.</a:t>
                </a:r>
                <a:endParaRPr lang="en-IT" sz="1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5933CC-75CF-3DC8-D04F-BFE9E89D4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9820" y="589895"/>
                <a:ext cx="8544360" cy="4481637"/>
              </a:xfrm>
              <a:blipFill>
                <a:blip r:embed="rId2"/>
                <a:stretch>
                  <a:fillRect l="-29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02B3C-C421-3755-59DA-4172D19A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rgbClr val="FFFFFF"/>
                </a:solidFill>
              </a:rPr>
              <a:t>CoEuS</a:t>
            </a:r>
            <a:r>
              <a:rPr lang="en-US" b="1" kern="1200" dirty="0">
                <a:solidFill>
                  <a:srgbClr val="FFFFFF"/>
                </a:solidFill>
              </a:rPr>
              <a:t>: pseudo-code and complexity</a:t>
            </a:r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1F09AEF-5913-2479-69F8-7EAD827F1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84334" y="458262"/>
            <a:ext cx="3206752" cy="4367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79F1D-8664-D748-C943-65ADDFF343D2}"/>
              </a:ext>
            </a:extLst>
          </p:cNvPr>
          <p:cNvCxnSpPr/>
          <p:nvPr/>
        </p:nvCxnSpPr>
        <p:spPr>
          <a:xfrm>
            <a:off x="5014739" y="1432599"/>
            <a:ext cx="88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116F08-3D3E-215F-5F02-B46872619501}"/>
              </a:ext>
            </a:extLst>
          </p:cNvPr>
          <p:cNvCxnSpPr/>
          <p:nvPr/>
        </p:nvCxnSpPr>
        <p:spPr>
          <a:xfrm>
            <a:off x="5002302" y="2364073"/>
            <a:ext cx="88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ket 7">
            <a:extLst>
              <a:ext uri="{FF2B5EF4-FFF2-40B4-BE49-F238E27FC236}">
                <a16:creationId xmlns:a16="http://schemas.microsoft.com/office/drawing/2014/main" id="{758F3C21-1B6F-D589-A584-D83BA8218207}"/>
              </a:ext>
            </a:extLst>
          </p:cNvPr>
          <p:cNvSpPr/>
          <p:nvPr/>
        </p:nvSpPr>
        <p:spPr>
          <a:xfrm>
            <a:off x="5846498" y="702687"/>
            <a:ext cx="75671" cy="49958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1E26E-C0D6-F071-DAB6-46EDC34C656F}"/>
              </a:ext>
            </a:extLst>
          </p:cNvPr>
          <p:cNvCxnSpPr/>
          <p:nvPr/>
        </p:nvCxnSpPr>
        <p:spPr>
          <a:xfrm>
            <a:off x="4962147" y="2812807"/>
            <a:ext cx="88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F4C7F0E-0046-6B7B-5201-B5639D25C728}"/>
              </a:ext>
            </a:extLst>
          </p:cNvPr>
          <p:cNvSpPr/>
          <p:nvPr/>
        </p:nvSpPr>
        <p:spPr>
          <a:xfrm>
            <a:off x="5766309" y="2885115"/>
            <a:ext cx="45719" cy="956271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8A9EA-1635-6F8F-FE69-2D7936A4DDF2}"/>
              </a:ext>
            </a:extLst>
          </p:cNvPr>
          <p:cNvSpPr txBox="1"/>
          <p:nvPr/>
        </p:nvSpPr>
        <p:spPr>
          <a:xfrm>
            <a:off x="4517078" y="3164742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 dirty="0">
                <a:solidFill>
                  <a:srgbClr val="0064BD"/>
                </a:solidFill>
              </a:rPr>
              <a:t>UPDATE RULE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853A59-89C0-C483-CC71-57A274B8752F}"/>
              </a:ext>
            </a:extLst>
          </p:cNvPr>
          <p:cNvCxnSpPr>
            <a:cxnSpLocks/>
          </p:cNvCxnSpPr>
          <p:nvPr/>
        </p:nvCxnSpPr>
        <p:spPr>
          <a:xfrm>
            <a:off x="4968982" y="4241800"/>
            <a:ext cx="875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541627-CD09-A5CA-A21C-FCB4E91944FE}"/>
              </a:ext>
            </a:extLst>
          </p:cNvPr>
          <p:cNvSpPr txBox="1"/>
          <p:nvPr/>
        </p:nvSpPr>
        <p:spPr>
          <a:xfrm>
            <a:off x="478631" y="2678690"/>
            <a:ext cx="375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n: </a:t>
            </a:r>
            <a:r>
              <a:rPr lang="en-GB" dirty="0"/>
              <a:t>number of nodes</a:t>
            </a:r>
          </a:p>
          <a:p>
            <a:r>
              <a:rPr lang="en-GB" b="1" dirty="0"/>
              <a:t>m: </a:t>
            </a:r>
            <a:r>
              <a:rPr lang="en-GB" dirty="0"/>
              <a:t>number of edges</a:t>
            </a:r>
          </a:p>
          <a:p>
            <a:r>
              <a:rPr lang="en-GB" b="1" dirty="0"/>
              <a:t>c: </a:t>
            </a:r>
            <a:r>
              <a:rPr lang="en-GB" dirty="0"/>
              <a:t>number of ground-truth communities</a:t>
            </a:r>
            <a:endParaRPr lang="en-GB" b="1" dirty="0"/>
          </a:p>
          <a:p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/>
              <a:t>Time complexity: </a:t>
            </a:r>
            <a:r>
              <a:rPr lang="en-GB" dirty="0"/>
              <a:t>O(m*c)</a:t>
            </a:r>
            <a:endParaRPr lang="en-GB" b="1" dirty="0"/>
          </a:p>
          <a:p>
            <a:pPr marL="285750" indent="-285750">
              <a:buFontTx/>
              <a:buChar char="-"/>
            </a:pP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/>
              <a:t>Space complexity: </a:t>
            </a:r>
            <a:r>
              <a:rPr lang="en-GB" dirty="0"/>
              <a:t>O(n*(c + 1))</a:t>
            </a:r>
            <a:endParaRPr lang="en-IT" b="1" dirty="0"/>
          </a:p>
        </p:txBody>
      </p:sp>
    </p:spTree>
    <p:extLst>
      <p:ext uri="{BB962C8B-B14F-4D97-AF65-F5344CB8AC3E}">
        <p14:creationId xmlns:p14="http://schemas.microsoft.com/office/powerpoint/2010/main" val="7569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3E39A-193D-5F7F-6725-9CE86ED6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71231"/>
            <a:ext cx="2766483" cy="186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rgbClr val="FFFFFF"/>
                </a:solidFill>
              </a:rPr>
              <a:t>CoEuS</a:t>
            </a:r>
            <a:r>
              <a:rPr lang="en-US" b="1" kern="1200" dirty="0">
                <a:solidFill>
                  <a:srgbClr val="FFFFFF"/>
                </a:solidFill>
              </a:rPr>
              <a:t>: </a:t>
            </a:r>
            <a:br>
              <a:rPr lang="en-US" b="1" kern="1200" dirty="0">
                <a:solidFill>
                  <a:srgbClr val="FFFFFF"/>
                </a:solidFill>
              </a:rPr>
            </a:br>
            <a:r>
              <a:rPr lang="en-US" b="1" i="1" kern="1200" dirty="0" err="1">
                <a:solidFill>
                  <a:srgbClr val="FFFFFF"/>
                </a:solidFill>
              </a:rPr>
              <a:t>pruneComm</a:t>
            </a:r>
            <a:endParaRPr lang="en-US" b="1" i="1" kern="12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0F01DB2-FAC8-F6A7-0DE4-3605041B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66" y="477310"/>
            <a:ext cx="4324968" cy="2731558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808BF79-137D-DE37-CC12-9545BE2AB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31" y="2772445"/>
            <a:ext cx="3976598" cy="1496742"/>
          </a:xfrm>
        </p:spPr>
        <p:txBody>
          <a:bodyPr/>
          <a:lstStyle/>
          <a:p>
            <a:r>
              <a:rPr lang="en-IT" sz="1400" dirty="0"/>
              <a:t>Min-heap used to prune communities based on their community scores</a:t>
            </a:r>
          </a:p>
          <a:p>
            <a:endParaRPr lang="en-IT" sz="1400" dirty="0"/>
          </a:p>
          <a:p>
            <a:r>
              <a:rPr lang="en-GB" sz="1400" i="1" dirty="0"/>
              <a:t>s</a:t>
            </a:r>
            <a:r>
              <a:rPr lang="en-GB" sz="1400" dirty="0"/>
              <a:t> is a threshold that represent the community size a community should have</a:t>
            </a:r>
          </a:p>
          <a:p>
            <a:endParaRPr lang="en-GB" sz="1400" i="1" dirty="0"/>
          </a:p>
          <a:p>
            <a:pPr marL="0" indent="0">
              <a:buNone/>
            </a:pPr>
            <a:endParaRPr lang="en-IT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397E53-4020-51C3-2A45-FB62736AC4A4}"/>
              </a:ext>
            </a:extLst>
          </p:cNvPr>
          <p:cNvCxnSpPr/>
          <p:nvPr/>
        </p:nvCxnSpPr>
        <p:spPr>
          <a:xfrm>
            <a:off x="3852335" y="1330998"/>
            <a:ext cx="88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5380E9-EA44-4FE3-6181-5888E04EA575}"/>
              </a:ext>
            </a:extLst>
          </p:cNvPr>
          <p:cNvCxnSpPr/>
          <p:nvPr/>
        </p:nvCxnSpPr>
        <p:spPr>
          <a:xfrm>
            <a:off x="3852335" y="1559739"/>
            <a:ext cx="88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eft Bracket 47">
            <a:extLst>
              <a:ext uri="{FF2B5EF4-FFF2-40B4-BE49-F238E27FC236}">
                <a16:creationId xmlns:a16="http://schemas.microsoft.com/office/drawing/2014/main" id="{FCD2B9FF-3CE6-9305-FE0D-AECA089BDE81}"/>
              </a:ext>
            </a:extLst>
          </p:cNvPr>
          <p:cNvSpPr/>
          <p:nvPr/>
        </p:nvSpPr>
        <p:spPr>
          <a:xfrm>
            <a:off x="4711506" y="1706551"/>
            <a:ext cx="45719" cy="112978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04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48DE-72CA-01BD-A28E-5F3AF30E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012" y="553507"/>
            <a:ext cx="3935988" cy="375304"/>
          </a:xfrm>
        </p:spPr>
        <p:txBody>
          <a:bodyPr/>
          <a:lstStyle/>
          <a:p>
            <a:r>
              <a:rPr lang="en-IT" dirty="0"/>
              <a:t>CoEuS: </a:t>
            </a:r>
            <a:r>
              <a:rPr lang="en-IT" i="1" dirty="0"/>
              <a:t>edgeQuality</a:t>
            </a:r>
            <a:r>
              <a:rPr lang="en-IT" dirty="0"/>
              <a:t> optimization</a:t>
            </a:r>
          </a:p>
        </p:txBody>
      </p:sp>
      <p:pic>
        <p:nvPicPr>
          <p:cNvPr id="4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C686FDF-9156-AE0C-A5ED-2E7DC1AA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14" y="553508"/>
            <a:ext cx="3206752" cy="4367737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43694070-76D6-B5D1-F47E-E2B4BF40A0BF}"/>
              </a:ext>
            </a:extLst>
          </p:cNvPr>
          <p:cNvSpPr/>
          <p:nvPr/>
        </p:nvSpPr>
        <p:spPr>
          <a:xfrm flipH="1">
            <a:off x="2272960" y="2910544"/>
            <a:ext cx="69851" cy="956271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32C35-70C9-B5B2-5D25-A287DAA3DBF1}"/>
              </a:ext>
            </a:extLst>
          </p:cNvPr>
          <p:cNvSpPr txBox="1"/>
          <p:nvPr/>
        </p:nvSpPr>
        <p:spPr>
          <a:xfrm>
            <a:off x="2342811" y="3257874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 dirty="0">
                <a:solidFill>
                  <a:srgbClr val="0064BD"/>
                </a:solidFill>
              </a:rPr>
              <a:t>UPDATE RULE</a:t>
            </a:r>
          </a:p>
        </p:txBody>
      </p:sp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537CCE3-EA13-F4B1-9C15-1F882FE9C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10" y="553507"/>
            <a:ext cx="3353856" cy="436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52AFD6-E319-6981-B4B0-A2A6800B910E}"/>
              </a:ext>
            </a:extLst>
          </p:cNvPr>
          <p:cNvSpPr txBox="1"/>
          <p:nvPr/>
        </p:nvSpPr>
        <p:spPr>
          <a:xfrm>
            <a:off x="2406636" y="3397395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800" dirty="0">
                <a:solidFill>
                  <a:srgbClr val="0064BD"/>
                </a:solidFill>
              </a:rPr>
              <a:t>EQ UPDATE RULE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4A978-867A-AE70-F76C-A8090D849A2E}"/>
              </a:ext>
            </a:extLst>
          </p:cNvPr>
          <p:cNvCxnSpPr>
            <a:cxnSpLocks/>
          </p:cNvCxnSpPr>
          <p:nvPr/>
        </p:nvCxnSpPr>
        <p:spPr>
          <a:xfrm flipH="1">
            <a:off x="2527949" y="3648694"/>
            <a:ext cx="587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12889F3E-0996-822D-8716-AED40608E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6405"/>
            <a:ext cx="4382484" cy="246099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1153A9-2CFC-82AE-6993-80A171099154}"/>
              </a:ext>
            </a:extLst>
          </p:cNvPr>
          <p:cNvCxnSpPr/>
          <p:nvPr/>
        </p:nvCxnSpPr>
        <p:spPr>
          <a:xfrm flipH="1">
            <a:off x="7485133" y="1982549"/>
            <a:ext cx="56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6B23D6-86AC-5B80-923B-D9AB872FA651}"/>
              </a:ext>
            </a:extLst>
          </p:cNvPr>
          <p:cNvCxnSpPr/>
          <p:nvPr/>
        </p:nvCxnSpPr>
        <p:spPr>
          <a:xfrm flipH="1">
            <a:off x="7493225" y="2737375"/>
            <a:ext cx="58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0" y="2365326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  <a:solidFill>
            <a:srgbClr val="0064BD"/>
          </a:solidFill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64BD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tx1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006520" y="1523073"/>
            <a:ext cx="2167137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Google Shape;94;p15">
            <a:extLst>
              <a:ext uri="{FF2B5EF4-FFF2-40B4-BE49-F238E27FC236}">
                <a16:creationId xmlns:a16="http://schemas.microsoft.com/office/drawing/2014/main" id="{8C832583-8B72-0E92-FA86-031702A1720F}"/>
              </a:ext>
            </a:extLst>
          </p:cNvPr>
          <p:cNvSpPr txBox="1">
            <a:spLocks/>
          </p:cNvSpPr>
          <p:nvPr/>
        </p:nvSpPr>
        <p:spPr>
          <a:xfrm>
            <a:off x="288345" y="517473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>
                <a:solidFill>
                  <a:srgbClr val="0064BD"/>
                </a:solidFill>
              </a:rPr>
              <a:t>TABLE OF CONTENTS</a:t>
            </a:r>
            <a:endParaRPr lang="en-GB" sz="2000" dirty="0">
              <a:solidFill>
                <a:srgbClr val="0064BD"/>
              </a:solidFill>
            </a:endParaRPr>
          </a:p>
        </p:txBody>
      </p:sp>
      <p:grpSp>
        <p:nvGrpSpPr>
          <p:cNvPr id="3" name="Google Shape;411;p39">
            <a:extLst>
              <a:ext uri="{FF2B5EF4-FFF2-40B4-BE49-F238E27FC236}">
                <a16:creationId xmlns:a16="http://schemas.microsoft.com/office/drawing/2014/main" id="{86EBCF46-2B6A-8760-FA00-6F080B5FCC97}"/>
              </a:ext>
            </a:extLst>
          </p:cNvPr>
          <p:cNvGrpSpPr/>
          <p:nvPr/>
        </p:nvGrpSpPr>
        <p:grpSpPr>
          <a:xfrm rot="10800000">
            <a:off x="2891536" y="3645113"/>
            <a:ext cx="334744" cy="334744"/>
            <a:chOff x="1855667" y="1772729"/>
            <a:chExt cx="334744" cy="334744"/>
          </a:xfrm>
          <a:solidFill>
            <a:srgbClr val="0064BD"/>
          </a:solidFill>
        </p:grpSpPr>
        <p:sp>
          <p:nvSpPr>
            <p:cNvPr id="4" name="Google Shape;412;p39">
              <a:extLst>
                <a:ext uri="{FF2B5EF4-FFF2-40B4-BE49-F238E27FC236}">
                  <a16:creationId xmlns:a16="http://schemas.microsoft.com/office/drawing/2014/main" id="{AAB02BFD-6685-DCD2-7D11-8F96AC7B1C32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64BD"/>
                </a:solidFill>
              </a:endParaRPr>
            </a:p>
          </p:txBody>
        </p:sp>
        <p:sp>
          <p:nvSpPr>
            <p:cNvPr id="5" name="Google Shape;413;p39">
              <a:extLst>
                <a:ext uri="{FF2B5EF4-FFF2-40B4-BE49-F238E27FC236}">
                  <a16:creationId xmlns:a16="http://schemas.microsoft.com/office/drawing/2014/main" id="{D11609DF-3573-097A-9E3B-63FA1B345351}"/>
                </a:ext>
              </a:extLst>
            </p:cNvPr>
            <p:cNvSpPr/>
            <p:nvPr/>
          </p:nvSpPr>
          <p:spPr>
            <a:xfrm rot="10800000">
              <a:off x="1955989" y="1866499"/>
              <a:ext cx="134100" cy="134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tx1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6" name="Google Shape;411;p39">
            <a:extLst>
              <a:ext uri="{FF2B5EF4-FFF2-40B4-BE49-F238E27FC236}">
                <a16:creationId xmlns:a16="http://schemas.microsoft.com/office/drawing/2014/main" id="{C1A2EE48-E0EE-1570-B090-4085AF5A101C}"/>
              </a:ext>
            </a:extLst>
          </p:cNvPr>
          <p:cNvGrpSpPr/>
          <p:nvPr/>
        </p:nvGrpSpPr>
        <p:grpSpPr>
          <a:xfrm>
            <a:off x="3811081" y="1703401"/>
            <a:ext cx="473400" cy="473400"/>
            <a:chOff x="1786339" y="1703401"/>
            <a:chExt cx="473400" cy="473400"/>
          </a:xfrm>
          <a:solidFill>
            <a:srgbClr val="0064BD"/>
          </a:solidFill>
        </p:grpSpPr>
        <p:sp>
          <p:nvSpPr>
            <p:cNvPr id="7" name="Google Shape;412;p39">
              <a:extLst>
                <a:ext uri="{FF2B5EF4-FFF2-40B4-BE49-F238E27FC236}">
                  <a16:creationId xmlns:a16="http://schemas.microsoft.com/office/drawing/2014/main" id="{AC3D48EC-82BB-009E-5F1A-0A7A31759416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64BD"/>
                </a:solidFill>
              </a:endParaRPr>
            </a:p>
          </p:txBody>
        </p:sp>
        <p:sp>
          <p:nvSpPr>
            <p:cNvPr id="8" name="Google Shape;413;p39">
              <a:extLst>
                <a:ext uri="{FF2B5EF4-FFF2-40B4-BE49-F238E27FC236}">
                  <a16:creationId xmlns:a16="http://schemas.microsoft.com/office/drawing/2014/main" id="{7C619B32-1184-0C80-1EC6-4289FDD74D1E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tx1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9" name="Google Shape;429;p39">
            <a:extLst>
              <a:ext uri="{FF2B5EF4-FFF2-40B4-BE49-F238E27FC236}">
                <a16:creationId xmlns:a16="http://schemas.microsoft.com/office/drawing/2014/main" id="{EAC7FF09-F860-47D0-4C7F-94133CC59DC8}"/>
              </a:ext>
            </a:extLst>
          </p:cNvPr>
          <p:cNvSpPr txBox="1"/>
          <p:nvPr/>
        </p:nvSpPr>
        <p:spPr>
          <a:xfrm>
            <a:off x="2023039" y="4038294"/>
            <a:ext cx="2167137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State-of-the-art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429;p39">
            <a:extLst>
              <a:ext uri="{FF2B5EF4-FFF2-40B4-BE49-F238E27FC236}">
                <a16:creationId xmlns:a16="http://schemas.microsoft.com/office/drawing/2014/main" id="{BFDB6F37-E7EF-CDA1-BCC0-C541370719DC}"/>
              </a:ext>
            </a:extLst>
          </p:cNvPr>
          <p:cNvSpPr txBox="1"/>
          <p:nvPr/>
        </p:nvSpPr>
        <p:spPr>
          <a:xfrm>
            <a:off x="2964212" y="1537131"/>
            <a:ext cx="2167137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SCoDA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1" name="Google Shape;411;p39">
            <a:extLst>
              <a:ext uri="{FF2B5EF4-FFF2-40B4-BE49-F238E27FC236}">
                <a16:creationId xmlns:a16="http://schemas.microsoft.com/office/drawing/2014/main" id="{72423106-6031-8B1E-181F-657253EF3AE1}"/>
              </a:ext>
            </a:extLst>
          </p:cNvPr>
          <p:cNvGrpSpPr/>
          <p:nvPr/>
        </p:nvGrpSpPr>
        <p:grpSpPr>
          <a:xfrm rot="10800000">
            <a:off x="4953826" y="3645113"/>
            <a:ext cx="334744" cy="334744"/>
            <a:chOff x="1855667" y="1772729"/>
            <a:chExt cx="334744" cy="334744"/>
          </a:xfrm>
          <a:solidFill>
            <a:srgbClr val="0064BD"/>
          </a:solidFill>
        </p:grpSpPr>
        <p:sp>
          <p:nvSpPr>
            <p:cNvPr id="12" name="Google Shape;412;p39">
              <a:extLst>
                <a:ext uri="{FF2B5EF4-FFF2-40B4-BE49-F238E27FC236}">
                  <a16:creationId xmlns:a16="http://schemas.microsoft.com/office/drawing/2014/main" id="{80363704-74FE-92E8-4093-BB486BBE6CB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64BD"/>
                </a:solidFill>
              </a:endParaRPr>
            </a:p>
          </p:txBody>
        </p:sp>
        <p:sp>
          <p:nvSpPr>
            <p:cNvPr id="13" name="Google Shape;413;p39">
              <a:extLst>
                <a:ext uri="{FF2B5EF4-FFF2-40B4-BE49-F238E27FC236}">
                  <a16:creationId xmlns:a16="http://schemas.microsoft.com/office/drawing/2014/main" id="{D04BA60D-5846-8174-6658-A23A9B0AA2EA}"/>
                </a:ext>
              </a:extLst>
            </p:cNvPr>
            <p:cNvSpPr/>
            <p:nvPr/>
          </p:nvSpPr>
          <p:spPr>
            <a:xfrm rot="10800000">
              <a:off x="1955989" y="1866499"/>
              <a:ext cx="134100" cy="134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tx1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" name="Google Shape;429;p39">
            <a:extLst>
              <a:ext uri="{FF2B5EF4-FFF2-40B4-BE49-F238E27FC236}">
                <a16:creationId xmlns:a16="http://schemas.microsoft.com/office/drawing/2014/main" id="{47E570EE-21C2-C637-2797-636780B759EA}"/>
              </a:ext>
            </a:extLst>
          </p:cNvPr>
          <p:cNvSpPr txBox="1"/>
          <p:nvPr/>
        </p:nvSpPr>
        <p:spPr>
          <a:xfrm>
            <a:off x="4037629" y="4038294"/>
            <a:ext cx="2167137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CoEuS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5" name="Google Shape;411;p39">
            <a:extLst>
              <a:ext uri="{FF2B5EF4-FFF2-40B4-BE49-F238E27FC236}">
                <a16:creationId xmlns:a16="http://schemas.microsoft.com/office/drawing/2014/main" id="{1BA23D88-DE05-088E-20B0-B7365B061ADD}"/>
              </a:ext>
            </a:extLst>
          </p:cNvPr>
          <p:cNvGrpSpPr/>
          <p:nvPr/>
        </p:nvGrpSpPr>
        <p:grpSpPr>
          <a:xfrm>
            <a:off x="5863078" y="1703401"/>
            <a:ext cx="473400" cy="473400"/>
            <a:chOff x="1786339" y="1703401"/>
            <a:chExt cx="473400" cy="473400"/>
          </a:xfrm>
          <a:solidFill>
            <a:srgbClr val="0064BD"/>
          </a:solidFill>
        </p:grpSpPr>
        <p:sp>
          <p:nvSpPr>
            <p:cNvPr id="16" name="Google Shape;412;p39">
              <a:extLst>
                <a:ext uri="{FF2B5EF4-FFF2-40B4-BE49-F238E27FC236}">
                  <a16:creationId xmlns:a16="http://schemas.microsoft.com/office/drawing/2014/main" id="{49D285AC-4C9A-1D9C-6093-54F15C7734A4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64BD"/>
                </a:solidFill>
              </a:endParaRPr>
            </a:p>
          </p:txBody>
        </p:sp>
        <p:sp>
          <p:nvSpPr>
            <p:cNvPr id="17" name="Google Shape;413;p39">
              <a:extLst>
                <a:ext uri="{FF2B5EF4-FFF2-40B4-BE49-F238E27FC236}">
                  <a16:creationId xmlns:a16="http://schemas.microsoft.com/office/drawing/2014/main" id="{CFADC0F0-5571-C8A7-4D37-4AD557A71D42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tx1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8" name="Google Shape;429;p39">
            <a:extLst>
              <a:ext uri="{FF2B5EF4-FFF2-40B4-BE49-F238E27FC236}">
                <a16:creationId xmlns:a16="http://schemas.microsoft.com/office/drawing/2014/main" id="{BDF216D3-3E26-C60C-48E9-81BE3E5FCF10}"/>
              </a:ext>
            </a:extLst>
          </p:cNvPr>
          <p:cNvSpPr txBox="1"/>
          <p:nvPr/>
        </p:nvSpPr>
        <p:spPr>
          <a:xfrm>
            <a:off x="4988954" y="1549203"/>
            <a:ext cx="2167137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Implementation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0" name="Google Shape;411;p39">
            <a:extLst>
              <a:ext uri="{FF2B5EF4-FFF2-40B4-BE49-F238E27FC236}">
                <a16:creationId xmlns:a16="http://schemas.microsoft.com/office/drawing/2014/main" id="{1B5DC3DE-041B-8C84-F426-EB49468DA7FC}"/>
              </a:ext>
            </a:extLst>
          </p:cNvPr>
          <p:cNvGrpSpPr/>
          <p:nvPr/>
        </p:nvGrpSpPr>
        <p:grpSpPr>
          <a:xfrm rot="10800000">
            <a:off x="6946788" y="3652818"/>
            <a:ext cx="334744" cy="334744"/>
            <a:chOff x="1855667" y="1772729"/>
            <a:chExt cx="334744" cy="334744"/>
          </a:xfrm>
          <a:solidFill>
            <a:srgbClr val="0064BD"/>
          </a:solidFill>
        </p:grpSpPr>
        <p:sp>
          <p:nvSpPr>
            <p:cNvPr id="21" name="Google Shape;412;p39">
              <a:extLst>
                <a:ext uri="{FF2B5EF4-FFF2-40B4-BE49-F238E27FC236}">
                  <a16:creationId xmlns:a16="http://schemas.microsoft.com/office/drawing/2014/main" id="{CCF7165A-093D-0FD9-7E3E-D272D66C9A95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64BD"/>
                </a:solidFill>
              </a:endParaRPr>
            </a:p>
          </p:txBody>
        </p:sp>
        <p:sp>
          <p:nvSpPr>
            <p:cNvPr id="22" name="Google Shape;413;p39">
              <a:extLst>
                <a:ext uri="{FF2B5EF4-FFF2-40B4-BE49-F238E27FC236}">
                  <a16:creationId xmlns:a16="http://schemas.microsoft.com/office/drawing/2014/main" id="{0979D3E8-CC66-D49F-20AB-B1CBA11B1E77}"/>
                </a:ext>
              </a:extLst>
            </p:cNvPr>
            <p:cNvSpPr/>
            <p:nvPr/>
          </p:nvSpPr>
          <p:spPr>
            <a:xfrm rot="10800000">
              <a:off x="1955989" y="1866499"/>
              <a:ext cx="134100" cy="134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tx1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3" name="Google Shape;429;p39">
            <a:extLst>
              <a:ext uri="{FF2B5EF4-FFF2-40B4-BE49-F238E27FC236}">
                <a16:creationId xmlns:a16="http://schemas.microsoft.com/office/drawing/2014/main" id="{227AA900-0ACC-EC2E-7B9A-45DF9824EF1C}"/>
              </a:ext>
            </a:extLst>
          </p:cNvPr>
          <p:cNvSpPr txBox="1"/>
          <p:nvPr/>
        </p:nvSpPr>
        <p:spPr>
          <a:xfrm>
            <a:off x="6003241" y="4038294"/>
            <a:ext cx="2167137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Conclusions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368A-A0EF-8045-7E89-E22AD0B4D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94068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B58A-112A-A9BB-7B21-E7E14CAF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Implementation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1C9E-F881-8F97-C86B-2E85B6657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65" y="1007045"/>
            <a:ext cx="8615268" cy="3734887"/>
          </a:xfrm>
        </p:spPr>
        <p:txBody>
          <a:bodyPr/>
          <a:lstStyle/>
          <a:p>
            <a:r>
              <a:rPr lang="en-IT" dirty="0"/>
              <a:t>Implementation of </a:t>
            </a:r>
            <a:r>
              <a:rPr lang="en-IT" i="1" dirty="0"/>
              <a:t>SCoDA</a:t>
            </a:r>
            <a:r>
              <a:rPr lang="en-IT" dirty="0"/>
              <a:t> and </a:t>
            </a:r>
            <a:r>
              <a:rPr lang="en-IT" i="1" dirty="0"/>
              <a:t>CoEuS</a:t>
            </a:r>
            <a:r>
              <a:rPr lang="en-IT" dirty="0"/>
              <a:t> in Java.</a:t>
            </a:r>
          </a:p>
          <a:p>
            <a:endParaRPr lang="en-IT" dirty="0"/>
          </a:p>
          <a:p>
            <a:r>
              <a:rPr lang="en-IT" dirty="0"/>
              <a:t>Stream processing through Java input/output streams (i.e. </a:t>
            </a:r>
            <a:r>
              <a:rPr lang="en-IT" i="1" dirty="0"/>
              <a:t>BufferedReader</a:t>
            </a:r>
            <a:r>
              <a:rPr lang="en-IT" dirty="0"/>
              <a:t> and </a:t>
            </a:r>
            <a:r>
              <a:rPr lang="en-IT" i="1" dirty="0"/>
              <a:t>BufferedWriter</a:t>
            </a:r>
            <a:r>
              <a:rPr lang="en-IT" dirty="0"/>
              <a:t>).</a:t>
            </a:r>
          </a:p>
          <a:p>
            <a:endParaRPr lang="en-IT" dirty="0"/>
          </a:p>
          <a:p>
            <a:r>
              <a:rPr lang="en-IT" i="1" dirty="0"/>
              <a:t>SCoDA</a:t>
            </a:r>
            <a:r>
              <a:rPr lang="en-IT" dirty="0"/>
              <a:t> random permutation with </a:t>
            </a:r>
            <a:r>
              <a:rPr lang="en-IT" i="1" dirty="0"/>
              <a:t>Fisher Yates Shuffling </a:t>
            </a:r>
            <a:r>
              <a:rPr lang="en-IT" dirty="0"/>
              <a:t>algorithm.</a:t>
            </a:r>
          </a:p>
          <a:p>
            <a:endParaRPr lang="en-IT" dirty="0"/>
          </a:p>
          <a:p>
            <a:r>
              <a:rPr lang="en-IT" i="1" dirty="0"/>
              <a:t>CoEuS</a:t>
            </a:r>
            <a:r>
              <a:rPr lang="en-IT" dirty="0"/>
              <a:t> seed-sets initialized with &lt;MAX_SEEDS&gt; ramdom nodes from ground-truth communities.</a:t>
            </a:r>
            <a:endParaRPr lang="en-IT" i="1" dirty="0"/>
          </a:p>
          <a:p>
            <a:endParaRPr lang="en-IT" i="1" dirty="0"/>
          </a:p>
          <a:p>
            <a:endParaRPr lang="en-IT" i="1" dirty="0"/>
          </a:p>
        </p:txBody>
      </p:sp>
    </p:spTree>
    <p:extLst>
      <p:ext uri="{BB962C8B-B14F-4D97-AF65-F5344CB8AC3E}">
        <p14:creationId xmlns:p14="http://schemas.microsoft.com/office/powerpoint/2010/main" val="357386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3AF5CE-DE3C-1A82-786F-5515A12B534F}"/>
              </a:ext>
            </a:extLst>
          </p:cNvPr>
          <p:cNvSpPr txBox="1"/>
          <p:nvPr/>
        </p:nvSpPr>
        <p:spPr>
          <a:xfrm>
            <a:off x="5397387" y="1019484"/>
            <a:ext cx="37466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T" b="1" dirty="0"/>
              <a:t>DATASETS:</a:t>
            </a:r>
          </a:p>
          <a:p>
            <a:pPr marL="0" indent="0">
              <a:buNone/>
            </a:pPr>
            <a:r>
              <a:rPr lang="en-IT" dirty="0"/>
              <a:t>Datasets from </a:t>
            </a:r>
            <a:r>
              <a:rPr lang="en-IT" i="1" dirty="0">
                <a:hlinkClick r:id="rId3"/>
              </a:rPr>
              <a:t>Stanford Large Network Dataset Collection</a:t>
            </a:r>
            <a:r>
              <a:rPr lang="en-IT" i="1" dirty="0"/>
              <a:t> </a:t>
            </a:r>
            <a:r>
              <a:rPr lang="en-IT" dirty="0"/>
              <a:t>[5].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T" i="1" dirty="0"/>
              <a:t>Amazon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T" i="1" dirty="0"/>
              <a:t>DBLP</a:t>
            </a:r>
          </a:p>
          <a:p>
            <a:pPr>
              <a:buFont typeface="Arial" panose="020B0604020202020204" pitchFamily="34" charset="0"/>
              <a:buChar char="•"/>
            </a:pPr>
            <a:endParaRPr lang="en-IT" i="1" dirty="0"/>
          </a:p>
          <a:p>
            <a:pPr marL="0" indent="0">
              <a:buNone/>
            </a:pPr>
            <a:r>
              <a:rPr lang="en-IT" i="1" dirty="0"/>
              <a:t>- </a:t>
            </a:r>
            <a:r>
              <a:rPr lang="en-IT" dirty="0"/>
              <a:t>Top 5000 ground-truth communities with at least three (&gt; 3)</a:t>
            </a:r>
            <a:endParaRPr lang="en-IT" i="1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06960E2-2EBB-FD9B-08C3-F4D27DD1C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37" y="527050"/>
            <a:ext cx="5111750" cy="4089400"/>
          </a:xfrm>
          <a:prstGeom prst="rect">
            <a:avLst/>
          </a:prstGeom>
        </p:spPr>
      </p:pic>
      <p:pic>
        <p:nvPicPr>
          <p:cNvPr id="2" name="Picture 1" descr="Shape&#10;&#10;Description automatically generated with low confidence">
            <a:hlinkClick r:id="rId5"/>
            <a:extLst>
              <a:ext uri="{FF2B5EF4-FFF2-40B4-BE49-F238E27FC236}">
                <a16:creationId xmlns:a16="http://schemas.microsoft.com/office/drawing/2014/main" id="{C5C25411-6955-FFC1-C6CD-1F02ABA47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004" y="3327800"/>
            <a:ext cx="605378" cy="605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BC79C7-F7CB-7C9D-B041-DCBC1FBC3C64}"/>
              </a:ext>
            </a:extLst>
          </p:cNvPr>
          <p:cNvSpPr txBox="1"/>
          <p:nvPr/>
        </p:nvSpPr>
        <p:spPr>
          <a:xfrm>
            <a:off x="5672516" y="3933178"/>
            <a:ext cx="3196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github.com/NennoMP/community-detection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108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9316-6976-CDAF-0B7F-D0068442D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3381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C2EF-AAD7-04A9-1293-FD606833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E1E-FA28-9336-61A3-1314DDDCD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65" y="1007046"/>
            <a:ext cx="8733802" cy="4047554"/>
          </a:xfrm>
        </p:spPr>
        <p:txBody>
          <a:bodyPr/>
          <a:lstStyle/>
          <a:p>
            <a:r>
              <a:rPr lang="en-IT" dirty="0"/>
              <a:t>Community detection is a challenging research topic due to massive real-world networks.</a:t>
            </a:r>
          </a:p>
          <a:p>
            <a:endParaRPr lang="en-IT" dirty="0"/>
          </a:p>
          <a:p>
            <a:r>
              <a:rPr lang="en-IT" dirty="0"/>
              <a:t>The streaming model is a viable approach to solve scalability issues in large-scale networks.</a:t>
            </a:r>
          </a:p>
          <a:p>
            <a:endParaRPr lang="en-IT" dirty="0"/>
          </a:p>
          <a:p>
            <a:pPr>
              <a:buFontTx/>
              <a:buChar char="-"/>
            </a:pPr>
            <a:r>
              <a:rPr lang="en-IT" dirty="0"/>
              <a:t>SCoDA requires a random permutation of the edges list before processing the stream.</a:t>
            </a:r>
          </a:p>
          <a:p>
            <a:pPr>
              <a:buFontTx/>
              <a:buChar char="-"/>
            </a:pPr>
            <a:r>
              <a:rPr lang="en-IT" dirty="0"/>
              <a:t>SCoDA is not able to execute in an online-fashion, as the shuffling requires the entire graph to be available at once.</a:t>
            </a:r>
          </a:p>
          <a:p>
            <a:pPr>
              <a:buFontTx/>
              <a:buChar char="-"/>
            </a:pPr>
            <a:endParaRPr lang="en-IT" dirty="0"/>
          </a:p>
          <a:p>
            <a:r>
              <a:rPr lang="en-IT" dirty="0"/>
              <a:t>CoEuS space complexity is non-trivial for massive networks with a high number of nodes and communities.</a:t>
            </a:r>
          </a:p>
          <a:p>
            <a:r>
              <a:rPr lang="en-IT" dirty="0"/>
              <a:t>CoEuS does not require a pre-processing shuffling step, and would be able execute in an online-fashion.</a:t>
            </a:r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9054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4F27-583F-1CBD-D8D8-AE7C4127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FA1C-FB5A-358E-51E9-47C3D07E9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65" y="1007046"/>
            <a:ext cx="8716868" cy="3262312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[1] </a:t>
            </a:r>
            <a:r>
              <a:rPr lang="en-GB" sz="1200" i="1" dirty="0">
                <a:effectLst/>
              </a:rPr>
              <a:t>Santo Fortunato. 2010. Community detection in graphs. Physics reports.</a:t>
            </a:r>
          </a:p>
          <a:p>
            <a:pPr marL="0" indent="0">
              <a:buNone/>
            </a:pPr>
            <a:r>
              <a:rPr lang="en-GB" sz="1200" dirty="0"/>
              <a:t>[2] </a:t>
            </a:r>
            <a:r>
              <a:rPr lang="en-GB" sz="1200" b="0" i="1" dirty="0">
                <a:effectLst/>
              </a:rPr>
              <a:t>Isa </a:t>
            </a:r>
            <a:r>
              <a:rPr lang="en-GB" sz="1200" b="0" i="1" dirty="0" err="1">
                <a:effectLst/>
              </a:rPr>
              <a:t>Inuwa-Dutse</a:t>
            </a:r>
            <a:r>
              <a:rPr lang="en-GB" sz="1200" b="0" i="1" dirty="0">
                <a:effectLst/>
              </a:rPr>
              <a:t>, Mark </a:t>
            </a:r>
            <a:r>
              <a:rPr lang="en-GB" sz="1200" b="0" i="1" dirty="0" err="1">
                <a:effectLst/>
              </a:rPr>
              <a:t>Liptrott</a:t>
            </a:r>
            <a:r>
              <a:rPr lang="en-GB" sz="1200" b="0" i="1" dirty="0">
                <a:effectLst/>
              </a:rPr>
              <a:t>, and </a:t>
            </a:r>
            <a:r>
              <a:rPr lang="en-GB" sz="1200" b="0" i="1" dirty="0" err="1">
                <a:effectLst/>
              </a:rPr>
              <a:t>Ioannis</a:t>
            </a:r>
            <a:r>
              <a:rPr lang="en-GB" sz="1200" b="0" i="1" dirty="0">
                <a:effectLst/>
              </a:rPr>
              <a:t> </a:t>
            </a:r>
            <a:r>
              <a:rPr lang="en-GB" sz="1200" b="0" i="1" dirty="0" err="1">
                <a:effectLst/>
              </a:rPr>
              <a:t>Korkontzelos</a:t>
            </a:r>
            <a:r>
              <a:rPr lang="en-GB" sz="1200" b="0" i="1" dirty="0">
                <a:effectLst/>
              </a:rPr>
              <a:t>. 2021. A multilevel clustering technique for community detection. Neurocomputing.</a:t>
            </a:r>
          </a:p>
          <a:p>
            <a:pPr marL="0" indent="0">
              <a:buNone/>
            </a:pPr>
            <a:r>
              <a:rPr lang="en-GB" sz="1200" b="0" i="0" dirty="0">
                <a:effectLst/>
              </a:rPr>
              <a:t>[3] </a:t>
            </a:r>
            <a:r>
              <a:rPr lang="en-GB" sz="1200" b="0" i="1" dirty="0">
                <a:effectLst/>
              </a:rPr>
              <a:t>Alexandre </a:t>
            </a:r>
            <a:r>
              <a:rPr lang="en-GB" sz="1200" b="0" i="1" dirty="0" err="1">
                <a:effectLst/>
              </a:rPr>
              <a:t>Hollocou</a:t>
            </a:r>
            <a:r>
              <a:rPr lang="en-GB" sz="1200" b="0" i="1" dirty="0">
                <a:effectLst/>
              </a:rPr>
              <a:t>, Julien </a:t>
            </a:r>
            <a:r>
              <a:rPr lang="en-GB" sz="1200" b="0" i="1" dirty="0" err="1">
                <a:effectLst/>
              </a:rPr>
              <a:t>Maudet</a:t>
            </a:r>
            <a:r>
              <a:rPr lang="en-GB" sz="1200" b="0" i="1" dirty="0">
                <a:effectLst/>
              </a:rPr>
              <a:t>, Thomas </a:t>
            </a:r>
            <a:r>
              <a:rPr lang="en-GB" sz="1200" b="0" i="1" dirty="0" err="1">
                <a:effectLst/>
              </a:rPr>
              <a:t>Bonald</a:t>
            </a:r>
            <a:r>
              <a:rPr lang="en-GB" sz="1200" b="0" i="1" dirty="0">
                <a:effectLst/>
              </a:rPr>
              <a:t>, and Marc </a:t>
            </a:r>
            <a:r>
              <a:rPr lang="en-GB" sz="1200" b="0" i="1" dirty="0" err="1">
                <a:effectLst/>
              </a:rPr>
              <a:t>Lelarge</a:t>
            </a:r>
            <a:r>
              <a:rPr lang="en-GB" sz="1200" b="0" i="1" dirty="0">
                <a:effectLst/>
              </a:rPr>
              <a:t>. 2017. A linear streaming algorithm for community detection in very large networks. </a:t>
            </a:r>
            <a:r>
              <a:rPr lang="en-GB" sz="1200" b="0" i="1" dirty="0" err="1">
                <a:effectLst/>
              </a:rPr>
              <a:t>CoRR</a:t>
            </a:r>
            <a:r>
              <a:rPr lang="en-GB" sz="1200" b="0" i="1" dirty="0">
                <a:effectLst/>
              </a:rPr>
              <a:t> (2017).</a:t>
            </a:r>
            <a:endParaRPr lang="en-GB" sz="1200" dirty="0"/>
          </a:p>
          <a:p>
            <a:pPr marL="0" indent="0">
              <a:buNone/>
            </a:pPr>
            <a:r>
              <a:rPr lang="en-GB" sz="1200" b="0" i="0" dirty="0">
                <a:effectLst/>
              </a:rPr>
              <a:t>[4] </a:t>
            </a:r>
            <a:r>
              <a:rPr lang="en-GB" sz="1200" b="0" i="1" dirty="0">
                <a:effectLst/>
              </a:rPr>
              <a:t>Panagiotis </a:t>
            </a:r>
            <a:r>
              <a:rPr lang="en-GB" sz="1200" b="0" i="1" dirty="0" err="1">
                <a:effectLst/>
              </a:rPr>
              <a:t>Liakos</a:t>
            </a:r>
            <a:r>
              <a:rPr lang="en-GB" sz="1200" b="0" i="1" dirty="0">
                <a:effectLst/>
              </a:rPr>
              <a:t>, Alexandros </a:t>
            </a:r>
            <a:r>
              <a:rPr lang="en-GB" sz="1200" b="0" i="1" dirty="0" err="1">
                <a:effectLst/>
              </a:rPr>
              <a:t>Ntoulas</a:t>
            </a:r>
            <a:r>
              <a:rPr lang="en-GB" sz="1200" b="0" i="1" dirty="0">
                <a:effectLst/>
              </a:rPr>
              <a:t> and Alex Delis. 2017. </a:t>
            </a:r>
            <a:r>
              <a:rPr lang="en-GB" sz="1200" b="0" i="1" dirty="0" err="1">
                <a:effectLst/>
              </a:rPr>
              <a:t>COEUS:community</a:t>
            </a:r>
            <a:r>
              <a:rPr lang="en-GB" sz="1200" b="0" i="1" dirty="0">
                <a:effectLst/>
              </a:rPr>
              <a:t> detection via seed-set expansion on graph streams. In 2017 IEEE International Conference on Big Data (Big Data).</a:t>
            </a:r>
            <a:endParaRPr lang="en-GB" sz="1200" i="1" dirty="0"/>
          </a:p>
          <a:p>
            <a:pPr marL="0" indent="0">
              <a:buNone/>
            </a:pPr>
            <a:r>
              <a:rPr lang="en-GB" sz="1200" b="0" i="0" dirty="0">
                <a:effectLst/>
              </a:rPr>
              <a:t>[5] </a:t>
            </a:r>
            <a:r>
              <a:rPr lang="en-GB" sz="1200" b="0" i="1" dirty="0">
                <a:effectLst/>
              </a:rPr>
              <a:t>Jure </a:t>
            </a:r>
            <a:r>
              <a:rPr lang="en-GB" sz="1200" b="0" i="1" dirty="0" err="1">
                <a:effectLst/>
              </a:rPr>
              <a:t>Leskovec</a:t>
            </a:r>
            <a:r>
              <a:rPr lang="en-GB" sz="1200" b="0" i="1" dirty="0">
                <a:effectLst/>
              </a:rPr>
              <a:t> and Andrej </a:t>
            </a:r>
            <a:r>
              <a:rPr lang="en-GB" sz="1200" b="0" i="1" dirty="0" err="1">
                <a:effectLst/>
              </a:rPr>
              <a:t>Krevl</a:t>
            </a:r>
            <a:r>
              <a:rPr lang="en-GB" sz="1200" b="0" i="1" dirty="0">
                <a:effectLst/>
              </a:rPr>
              <a:t>. 2014. Snap Datasets: </a:t>
            </a:r>
            <a:r>
              <a:rPr lang="en-GB" sz="1200" b="0" i="1" dirty="0" err="1">
                <a:effectLst/>
              </a:rPr>
              <a:t>Standford</a:t>
            </a:r>
            <a:r>
              <a:rPr lang="en-GB" sz="1200" b="0" i="1" dirty="0">
                <a:effectLst/>
              </a:rPr>
              <a:t> Large Network Dataset Collection.</a:t>
            </a:r>
            <a:endParaRPr lang="en-IT" sz="1200" dirty="0"/>
          </a:p>
        </p:txBody>
      </p:sp>
    </p:spTree>
    <p:extLst>
      <p:ext uri="{BB962C8B-B14F-4D97-AF65-F5344CB8AC3E}">
        <p14:creationId xmlns:p14="http://schemas.microsoft.com/office/powerpoint/2010/main" val="3581238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FA8B-F37B-C76D-D70E-6518ADCB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Average F1-score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BFF41-EF76-B171-9A3A-F3EF4764BB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42465" y="1007045"/>
                <a:ext cx="8672062" cy="41364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T" b="1" dirty="0">
                    <a:solidFill>
                      <a:schemeClr val="tx1"/>
                    </a:solidFill>
                  </a:rPr>
                  <a:t>Given a set of detected communities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IT" b="1" dirty="0">
                    <a:solidFill>
                      <a:schemeClr val="tx1"/>
                    </a:solidFill>
                  </a:rPr>
                  <a:t>Given a set of ground-truth communities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T" b="1" dirty="0">
                    <a:solidFill>
                      <a:schemeClr val="tx1"/>
                    </a:solidFill>
                  </a:rPr>
                  <a:t>;</a:t>
                </a:r>
                <a:endParaRPr lang="en-IT" b="1" dirty="0">
                  <a:solidFill>
                    <a:srgbClr val="0064BD"/>
                  </a:solidFill>
                </a:endParaRPr>
              </a:p>
              <a:p>
                <a:pPr marL="0" indent="0" algn="ctr">
                  <a:buNone/>
                </a:pPr>
                <a:r>
                  <a:rPr lang="en-IT" b="1" dirty="0">
                    <a:solidFill>
                      <a:srgbClr val="0064BD"/>
                    </a:solidFill>
                  </a:rPr>
                  <a:t>Precision(c’, c) </a:t>
                </a:r>
                <a:r>
                  <a:rPr lang="en-IT" sz="18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T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′ ∩ 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T" b="1" dirty="0"/>
                  <a:t>	</a:t>
                </a:r>
                <a:r>
                  <a:rPr lang="en-IT" b="1" dirty="0">
                    <a:solidFill>
                      <a:srgbClr val="0064BD"/>
                    </a:solidFill>
                  </a:rPr>
                  <a:t>Recall(c’, c) </a:t>
                </a:r>
                <a:r>
                  <a:rPr lang="en-IT" sz="18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T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IT" b="1" dirty="0"/>
              </a:p>
              <a:p>
                <a:pPr marL="0" indent="0" algn="ctr">
                  <a:buNone/>
                </a:pPr>
                <a:endParaRPr lang="en-IT" b="1" dirty="0"/>
              </a:p>
              <a:p>
                <a:pPr marL="0" indent="0" algn="ctr">
                  <a:buNone/>
                </a:pPr>
                <a:r>
                  <a:rPr lang="en-IT" b="1" dirty="0">
                    <a:solidFill>
                      <a:srgbClr val="0064BD"/>
                    </a:solidFill>
                  </a:rPr>
                  <a:t>F1(c’, c) </a:t>
                </a:r>
                <a:r>
                  <a:rPr lang="en-IT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T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d>
                          <m:dPr>
                            <m:ctrlP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𝑹𝒆𝒄𝒂𝒍𝒍</m:t>
                        </m:r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d>
                          <m:dPr>
                            <m:ctrlP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𝑹𝒆𝒄𝒂𝒍𝒍</m:t>
                        </m:r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T" dirty="0"/>
              </a:p>
              <a:p>
                <a:endParaRPr lang="en-IT" b="1" dirty="0"/>
              </a:p>
              <a:p>
                <a:pPr marL="0" indent="0" algn="ctr">
                  <a:buNone/>
                </a:pPr>
                <a:r>
                  <a:rPr lang="en-IT" b="1" dirty="0">
                    <a:solidFill>
                      <a:srgbClr val="0064BD"/>
                    </a:solidFill>
                  </a:rPr>
                  <a:t>F1(C’, C) </a:t>
                </a:r>
                <a:r>
                  <a:rPr lang="en-IT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T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den>
                    </m:f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e>
                    </m:nary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T" b="1" dirty="0">
                  <a:solidFill>
                    <a:srgbClr val="0064BD"/>
                  </a:solidFill>
                </a:endParaRPr>
              </a:p>
              <a:p>
                <a:pPr algn="ctr"/>
                <a:endParaRPr lang="en-IT" b="1" dirty="0"/>
              </a:p>
              <a:p>
                <a:pPr marL="0" indent="0" algn="ctr">
                  <a:buNone/>
                </a:pPr>
                <a:r>
                  <a:rPr lang="en-IT" b="1" dirty="0">
                    <a:solidFill>
                      <a:srgbClr val="0064BD"/>
                    </a:solidFill>
                  </a:rPr>
                  <a:t>F1-avg(C, C’) </a:t>
                </a:r>
                <a:r>
                  <a:rPr lang="en-IT" sz="18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𝟏</m:t>
                        </m:r>
                        <m:d>
                          <m:dPr>
                            <m:ctrlPr>
                              <a:rPr lang="it-IT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p>
                                <m:r>
                                  <a:rPr lang="it-IT" sz="18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18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18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it-IT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it-IT" sz="18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IT" b="1" dirty="0">
                  <a:solidFill>
                    <a:srgbClr val="0064BD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BFF41-EF76-B171-9A3A-F3EF4764B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42465" y="1007045"/>
                <a:ext cx="8672062" cy="4136455"/>
              </a:xfrm>
              <a:blipFill>
                <a:blip r:embed="rId2"/>
                <a:stretch>
                  <a:fillRect l="-292" t="-122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7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539199" y="230565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6495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81BD-B96F-D409-67D1-58AEE77E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Importance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CDC4-096E-D1AD-643D-90916A72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64" y="1007045"/>
            <a:ext cx="8565561" cy="3625279"/>
          </a:xfrm>
        </p:spPr>
        <p:txBody>
          <a:bodyPr/>
          <a:lstStyle/>
          <a:p>
            <a:r>
              <a:rPr lang="en-IT" dirty="0"/>
              <a:t>Graphs are a powerful tool for modeling, analyzing and understanding relationships between entities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Graphs are widely used in several fields</a:t>
            </a:r>
          </a:p>
          <a:p>
            <a:pPr lvl="1"/>
            <a:r>
              <a:rPr lang="en-IT" b="1" dirty="0"/>
              <a:t>Computer science </a:t>
            </a:r>
            <a:r>
              <a:rPr lang="en-IT" dirty="0"/>
              <a:t>(e.g. used as storage format in graph databases);</a:t>
            </a:r>
            <a:endParaRPr lang="en-IT" b="1" dirty="0"/>
          </a:p>
          <a:p>
            <a:pPr lvl="1"/>
            <a:r>
              <a:rPr lang="en-IT" b="1" dirty="0"/>
              <a:t>Social sciences </a:t>
            </a:r>
            <a:r>
              <a:rPr lang="en-IT" dirty="0"/>
              <a:t>(e.g. used to represent social ties in social networks);</a:t>
            </a:r>
            <a:endParaRPr lang="en-IT" b="1" dirty="0"/>
          </a:p>
          <a:p>
            <a:pPr lvl="1"/>
            <a:r>
              <a:rPr lang="en-IT" b="1" dirty="0"/>
              <a:t>Physics </a:t>
            </a:r>
            <a:r>
              <a:rPr lang="en-IT" dirty="0"/>
              <a:t>(e.g. used to model connections between particles in a fluid);</a:t>
            </a:r>
            <a:endParaRPr lang="en-IT" b="1" dirty="0"/>
          </a:p>
          <a:p>
            <a:pPr lvl="1"/>
            <a:r>
              <a:rPr lang="en-IT" b="1" dirty="0"/>
              <a:t>Biology </a:t>
            </a:r>
            <a:r>
              <a:rPr lang="en-IT" dirty="0"/>
              <a:t>(e.g. used to represent interactions between cells’ components);</a:t>
            </a:r>
            <a:endParaRPr lang="en-IT" b="1" dirty="0"/>
          </a:p>
          <a:p>
            <a:pPr lvl="1"/>
            <a:r>
              <a:rPr lang="en-GB" dirty="0"/>
              <a:t>e</a:t>
            </a:r>
            <a:r>
              <a:rPr lang="en-IT" dirty="0"/>
              <a:t>tc..</a:t>
            </a:r>
          </a:p>
        </p:txBody>
      </p:sp>
    </p:spTree>
    <p:extLst>
      <p:ext uri="{BB962C8B-B14F-4D97-AF65-F5344CB8AC3E}">
        <p14:creationId xmlns:p14="http://schemas.microsoft.com/office/powerpoint/2010/main" val="157634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B16C-5ACB-4EC8-0430-B42200E6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5" y="511175"/>
            <a:ext cx="8615268" cy="375304"/>
          </a:xfrm>
          <a:solidFill>
            <a:schemeClr val="bg1"/>
          </a:solidFill>
        </p:spPr>
        <p:txBody>
          <a:bodyPr/>
          <a:lstStyle/>
          <a:p>
            <a:r>
              <a:rPr lang="en-IT" dirty="0"/>
              <a:t>Graph clustering and 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6575-2513-BB40-CD61-DFC2A1E55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65" y="1007046"/>
            <a:ext cx="8698296" cy="4136454"/>
          </a:xfrm>
        </p:spPr>
        <p:txBody>
          <a:bodyPr/>
          <a:lstStyle/>
          <a:p>
            <a:r>
              <a:rPr lang="en-IT" b="1" i="1" dirty="0"/>
              <a:t>GOAL</a:t>
            </a:r>
            <a:r>
              <a:rPr lang="en-IT" i="1" dirty="0"/>
              <a:t>: </a:t>
            </a:r>
            <a:r>
              <a:rPr lang="en-IT" dirty="0"/>
              <a:t> identify clusters of vertices that are connected, according to some measure or definition of similarity, and separate them from those with which they do not correlate.</a:t>
            </a:r>
          </a:p>
          <a:p>
            <a:r>
              <a:rPr lang="en-IT" b="1" dirty="0"/>
              <a:t>CHALLENGES</a:t>
            </a:r>
          </a:p>
          <a:p>
            <a:pPr lvl="1"/>
            <a:r>
              <a:rPr lang="en-IT" dirty="0"/>
              <a:t>Real-world networks can be massive;</a:t>
            </a:r>
          </a:p>
          <a:p>
            <a:pPr lvl="1"/>
            <a:r>
              <a:rPr lang="en-GB" dirty="0"/>
              <a:t>N</a:t>
            </a:r>
            <a:r>
              <a:rPr lang="en-IT" dirty="0"/>
              <a:t>etworks may be dynamic (i.e. edge deletion);</a:t>
            </a:r>
          </a:p>
          <a:p>
            <a:pPr lvl="1"/>
            <a:r>
              <a:rPr lang="en-IT" dirty="0"/>
              <a:t>Communities may overlap.</a:t>
            </a:r>
          </a:p>
          <a:p>
            <a:pPr lvl="1"/>
            <a:endParaRPr lang="en-IT" dirty="0"/>
          </a:p>
          <a:p>
            <a:pPr>
              <a:buFontTx/>
              <a:buChar char="-"/>
            </a:pPr>
            <a:r>
              <a:rPr lang="en-IT" dirty="0"/>
              <a:t>No universally accepted definition for a “good” cluster, however in general</a:t>
            </a:r>
          </a:p>
          <a:p>
            <a:pPr lvl="1"/>
            <a:r>
              <a:rPr lang="en-GB" i="1" dirty="0"/>
              <a:t>good</a:t>
            </a:r>
            <a:r>
              <a:rPr lang="en-GB" dirty="0"/>
              <a:t> means that nodes inside a community are cohesive;</a:t>
            </a:r>
          </a:p>
          <a:p>
            <a:pPr lvl="1"/>
            <a:r>
              <a:rPr lang="en-GB" dirty="0"/>
              <a:t>and loosely connected </a:t>
            </a:r>
            <a:r>
              <a:rPr lang="en-GB" dirty="0" err="1"/>
              <a:t>w.r.t.</a:t>
            </a:r>
            <a:r>
              <a:rPr lang="en-GB" dirty="0"/>
              <a:t> nodes outside of the community.</a:t>
            </a:r>
            <a:r>
              <a:rPr lang="en-GB" i="1" dirty="0"/>
              <a:t> </a:t>
            </a:r>
            <a:endParaRPr lang="en-IT" i="1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- Typically no distinction between the two in the literature </a:t>
            </a:r>
            <a:r>
              <a:rPr lang="en-IT" b="1" dirty="0"/>
              <a:t>[1]</a:t>
            </a:r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856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DAC6-EDE4-B543-9673-D477E891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Graph clustering and 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3532-D5E7-1FBB-6680-C174F16D1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730" y="956246"/>
            <a:ext cx="8801535" cy="3045001"/>
          </a:xfrm>
        </p:spPr>
        <p:txBody>
          <a:bodyPr/>
          <a:lstStyle/>
          <a:p>
            <a:r>
              <a:rPr lang="en-IT" b="1" dirty="0"/>
              <a:t>Def. Graph Clustering: </a:t>
            </a:r>
            <a:r>
              <a:rPr lang="en-IT" dirty="0"/>
              <a:t>generally involves partitioning the vertices of a graph into groups based on some measure of similarity. </a:t>
            </a:r>
            <a:r>
              <a:rPr lang="en-IT" b="1" dirty="0"/>
              <a:t>[2]</a:t>
            </a:r>
            <a:endParaRPr lang="en-IT" dirty="0"/>
          </a:p>
          <a:p>
            <a:r>
              <a:rPr lang="en-IT" dirty="0"/>
              <a:t>Similarity can be interpreted in different ways w.r.t.</a:t>
            </a:r>
          </a:p>
          <a:p>
            <a:pPr lvl="1"/>
            <a:r>
              <a:rPr lang="en-IT" dirty="0"/>
              <a:t>vertex attributes;</a:t>
            </a:r>
          </a:p>
          <a:p>
            <a:pPr lvl="1"/>
            <a:r>
              <a:rPr lang="en-GB" dirty="0"/>
              <a:t>vertices’ behaviour;</a:t>
            </a:r>
          </a:p>
          <a:p>
            <a:pPr lvl="1"/>
            <a:r>
              <a:rPr lang="en-GB" dirty="0"/>
              <a:t>etc..</a:t>
            </a:r>
          </a:p>
          <a:p>
            <a:pPr lvl="1"/>
            <a:endParaRPr lang="en-GB" dirty="0"/>
          </a:p>
          <a:p>
            <a:r>
              <a:rPr lang="en-IT" b="1" dirty="0"/>
              <a:t>Def. Community Detection: </a:t>
            </a:r>
            <a:r>
              <a:rPr lang="en-IT" dirty="0"/>
              <a:t>focuses on identifying groups of vertices densely connected between each other w.r.t. the rest of the graph, based on the graph structure. </a:t>
            </a:r>
            <a:r>
              <a:rPr lang="en-IT" b="1" dirty="0"/>
              <a:t>[3]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0337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5AF6-C66E-4344-518D-88BA1C3F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STATE OF THE ART</a:t>
            </a:r>
          </a:p>
        </p:txBody>
      </p:sp>
    </p:spTree>
    <p:extLst>
      <p:ext uri="{BB962C8B-B14F-4D97-AF65-F5344CB8AC3E}">
        <p14:creationId xmlns:p14="http://schemas.microsoft.com/office/powerpoint/2010/main" val="272896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DC29-0225-ACF2-C4F7-0CFB886A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State-of-the-art: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6F15-8CD0-AB43-2C07-6C0FA1AE7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65" y="1007045"/>
            <a:ext cx="8447574" cy="3818955"/>
          </a:xfrm>
        </p:spPr>
        <p:txBody>
          <a:bodyPr/>
          <a:lstStyle/>
          <a:p>
            <a:r>
              <a:rPr lang="en-IT" dirty="0"/>
              <a:t>Several community detection algorithms, based on a variety of approaches, exist.</a:t>
            </a:r>
          </a:p>
          <a:p>
            <a:endParaRPr lang="en-IT" dirty="0"/>
          </a:p>
          <a:p>
            <a:r>
              <a:rPr lang="en-IT" dirty="0"/>
              <a:t>The communities may be</a:t>
            </a:r>
          </a:p>
          <a:p>
            <a:pPr lvl="1"/>
            <a:r>
              <a:rPr lang="en-GB" i="1" dirty="0"/>
              <a:t>o</a:t>
            </a:r>
            <a:r>
              <a:rPr lang="en-IT" i="1" dirty="0"/>
              <a:t>verlapping</a:t>
            </a:r>
            <a:r>
              <a:rPr lang="en-IT" dirty="0"/>
              <a:t>, i.e. a node can belong to more than one community;</a:t>
            </a:r>
          </a:p>
          <a:p>
            <a:pPr lvl="1"/>
            <a:r>
              <a:rPr lang="en-IT" i="1" dirty="0"/>
              <a:t>non-overlapping, </a:t>
            </a:r>
            <a:r>
              <a:rPr lang="en-IT" dirty="0"/>
              <a:t>i.e. a node can belong to at most one community.</a:t>
            </a:r>
          </a:p>
          <a:p>
            <a:endParaRPr lang="en-IT" dirty="0"/>
          </a:p>
          <a:p>
            <a:r>
              <a:rPr lang="en-IT" dirty="0"/>
              <a:t>Popular techniques include</a:t>
            </a:r>
          </a:p>
          <a:p>
            <a:pPr lvl="1"/>
            <a:r>
              <a:rPr lang="en-GB" dirty="0"/>
              <a:t>Q</a:t>
            </a:r>
            <a:r>
              <a:rPr lang="en-IT" dirty="0"/>
              <a:t>uality metric optimization (e.g. modularity, conductance);</a:t>
            </a:r>
          </a:p>
          <a:p>
            <a:pPr lvl="1"/>
            <a:r>
              <a:rPr lang="en-IT" dirty="0"/>
              <a:t>Random walks;</a:t>
            </a:r>
          </a:p>
          <a:p>
            <a:pPr lvl="1"/>
            <a:r>
              <a:rPr lang="en-IT" dirty="0"/>
              <a:t>Spectral clustering;</a:t>
            </a:r>
          </a:p>
          <a:p>
            <a:pPr lvl="1"/>
            <a:r>
              <a:rPr lang="en-IT" dirty="0"/>
              <a:t>Seed-set expansion;</a:t>
            </a:r>
          </a:p>
          <a:p>
            <a:pPr lvl="1"/>
            <a:r>
              <a:rPr lang="en-GB" dirty="0"/>
              <a:t>e</a:t>
            </a:r>
            <a:r>
              <a:rPr lang="en-IT" dirty="0"/>
              <a:t>tc..</a:t>
            </a:r>
          </a:p>
          <a:p>
            <a:pPr lvl="1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33528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2268-120B-44A6-CEE3-25E4CD9A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B30E-B434-ED4E-1BF1-241D72CF2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65" y="1007045"/>
            <a:ext cx="8609806" cy="3531088"/>
          </a:xfrm>
        </p:spPr>
        <p:txBody>
          <a:bodyPr/>
          <a:lstStyle/>
          <a:p>
            <a:r>
              <a:rPr lang="en-IT" dirty="0"/>
              <a:t>Community detection is a challenging topic due to the huge size of most real-world networks (e.g. million of vertices, billion of edges).</a:t>
            </a:r>
          </a:p>
          <a:p>
            <a:endParaRPr lang="en-IT" dirty="0"/>
          </a:p>
          <a:p>
            <a:r>
              <a:rPr lang="en-IT" dirty="0"/>
              <a:t>Being able to scale up to massive graphs while maintaining performance is not easy.</a:t>
            </a:r>
          </a:p>
          <a:p>
            <a:endParaRPr lang="en-IT" dirty="0"/>
          </a:p>
          <a:p>
            <a:r>
              <a:rPr lang="en-IT" i="1" dirty="0"/>
              <a:t>Solution:</a:t>
            </a:r>
            <a:r>
              <a:rPr lang="en-IT" dirty="0"/>
              <a:t> process the graph as a stream of edges (i.e. </a:t>
            </a:r>
            <a:r>
              <a:rPr lang="en-IT" i="1" dirty="0"/>
              <a:t>data stream model</a:t>
            </a:r>
            <a:r>
              <a:rPr lang="en-IT" dirty="0"/>
              <a:t>)</a:t>
            </a:r>
          </a:p>
          <a:p>
            <a:pPr lvl="1"/>
            <a:r>
              <a:rPr lang="en-GB" dirty="0"/>
              <a:t>I</a:t>
            </a:r>
            <a:r>
              <a:rPr lang="en-IT" dirty="0"/>
              <a:t>nsert-only streams: only edges insertion;</a:t>
            </a:r>
          </a:p>
          <a:p>
            <a:pPr lvl="1"/>
            <a:r>
              <a:rPr lang="en-GB" dirty="0"/>
              <a:t>D</a:t>
            </a:r>
            <a:r>
              <a:rPr lang="en-IT" dirty="0"/>
              <a:t>ynamic streams: edges insertion and/or edges deletion.</a:t>
            </a:r>
          </a:p>
        </p:txBody>
      </p:sp>
    </p:spTree>
    <p:extLst>
      <p:ext uri="{BB962C8B-B14F-4D97-AF65-F5344CB8AC3E}">
        <p14:creationId xmlns:p14="http://schemas.microsoft.com/office/powerpoint/2010/main" val="25219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1695</Words>
  <Application>Microsoft Macintosh PowerPoint</Application>
  <PresentationFormat>On-screen Show (16:9)</PresentationFormat>
  <Paragraphs>181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Quicksand</vt:lpstr>
      <vt:lpstr>Calibri</vt:lpstr>
      <vt:lpstr>Cambria Math</vt:lpstr>
      <vt:lpstr>System Font Regular</vt:lpstr>
      <vt:lpstr>Eleanor template</vt:lpstr>
      <vt:lpstr>1_Eleanor template</vt:lpstr>
      <vt:lpstr>Custom Design</vt:lpstr>
      <vt:lpstr>2_Eleanor template</vt:lpstr>
      <vt:lpstr>Graph Clustering and Community Detection</vt:lpstr>
      <vt:lpstr>PowerPoint Presentation</vt:lpstr>
      <vt:lpstr>INTRODUCTION</vt:lpstr>
      <vt:lpstr>Importance of graphs</vt:lpstr>
      <vt:lpstr>Graph clustering and Community detection</vt:lpstr>
      <vt:lpstr>Graph clustering and Community detection</vt:lpstr>
      <vt:lpstr>STATE OF THE ART</vt:lpstr>
      <vt:lpstr>State-of-the-art: an overview</vt:lpstr>
      <vt:lpstr>The streaming model</vt:lpstr>
      <vt:lpstr>SCoDA</vt:lpstr>
      <vt:lpstr>SCoDA</vt:lpstr>
      <vt:lpstr>SCoDA</vt:lpstr>
      <vt:lpstr>SCoDA: pseudo-code and complexity</vt:lpstr>
      <vt:lpstr>CoEuS</vt:lpstr>
      <vt:lpstr>CoEuS</vt:lpstr>
      <vt:lpstr>CoEuS: community participation</vt:lpstr>
      <vt:lpstr>CoEuS: pseudo-code and complexity</vt:lpstr>
      <vt:lpstr>CoEuS:  pruneComm</vt:lpstr>
      <vt:lpstr>CoEuS: edgeQuality optimization</vt:lpstr>
      <vt:lpstr>IMPLEMENTATION</vt:lpstr>
      <vt:lpstr>Implementation choices</vt:lpstr>
      <vt:lpstr>PowerPoint Presentation</vt:lpstr>
      <vt:lpstr>CONCLUSIONS</vt:lpstr>
      <vt:lpstr>Conclusions</vt:lpstr>
      <vt:lpstr>BIBLIOGRAPHY</vt:lpstr>
      <vt:lpstr>PowerPoint Presentation</vt:lpstr>
      <vt:lpstr>Average F1-score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Discrete-event simulation with SimPy</dc:title>
  <cp:lastModifiedBy>Pinna, Matteo</cp:lastModifiedBy>
  <cp:revision>56</cp:revision>
  <dcterms:modified xsi:type="dcterms:W3CDTF">2023-01-17T12:31:36Z</dcterms:modified>
</cp:coreProperties>
</file>