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3"/>
  </p:notesMasterIdLst>
  <p:sldIdLst>
    <p:sldId id="256" r:id="rId2"/>
    <p:sldId id="283" r:id="rId3"/>
    <p:sldId id="301" r:id="rId4"/>
    <p:sldId id="257" r:id="rId5"/>
    <p:sldId id="302" r:id="rId6"/>
    <p:sldId id="296" r:id="rId7"/>
    <p:sldId id="298" r:id="rId8"/>
    <p:sldId id="304" r:id="rId9"/>
    <p:sldId id="299" r:id="rId10"/>
    <p:sldId id="305" r:id="rId11"/>
    <p:sldId id="306" r:id="rId12"/>
    <p:sldId id="307" r:id="rId13"/>
    <p:sldId id="295" r:id="rId14"/>
    <p:sldId id="297" r:id="rId15"/>
    <p:sldId id="308" r:id="rId16"/>
    <p:sldId id="303" r:id="rId17"/>
    <p:sldId id="330" r:id="rId18"/>
    <p:sldId id="332" r:id="rId19"/>
    <p:sldId id="310" r:id="rId20"/>
    <p:sldId id="313" r:id="rId21"/>
    <p:sldId id="318" r:id="rId22"/>
    <p:sldId id="325" r:id="rId23"/>
    <p:sldId id="319" r:id="rId24"/>
    <p:sldId id="326" r:id="rId25"/>
    <p:sldId id="320" r:id="rId26"/>
    <p:sldId id="327" r:id="rId27"/>
    <p:sldId id="321" r:id="rId28"/>
    <p:sldId id="322" r:id="rId29"/>
    <p:sldId id="328" r:id="rId30"/>
    <p:sldId id="329" r:id="rId31"/>
    <p:sldId id="278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Quicksand" panose="020B060402020202020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C0BA"/>
    <a:srgbClr val="F35B69"/>
    <a:srgbClr val="2E3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662" autoAdjust="0"/>
  </p:normalViewPr>
  <p:slideViewPr>
    <p:cSldViewPr snapToGrid="0">
      <p:cViewPr varScale="1">
        <p:scale>
          <a:sx n="132" d="100"/>
          <a:sy n="132" d="100"/>
        </p:scale>
        <p:origin x="9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rgbClr val="39C0BA"/>
                </a:solidFill>
                <a:latin typeface="Quicksand"/>
              </a:rPr>
              <a:t>Waiting times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Sheet1!$B$21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rgbClr val="39C0BA"/>
            </a:solidFill>
            <a:ln>
              <a:noFill/>
            </a:ln>
            <a:effectLst/>
          </c:spPr>
          <c:invertIfNegative val="0"/>
          <c:cat>
            <c:strRef>
              <c:f>Sheet1!$C$20:$E$20</c:f>
              <c:strCache>
                <c:ptCount val="3"/>
                <c:pt idx="0">
                  <c:v>EntranceQ</c:v>
                </c:pt>
                <c:pt idx="1">
                  <c:v>BunkeringQ</c:v>
                </c:pt>
                <c:pt idx="2">
                  <c:v>ExitQ</c:v>
                </c:pt>
              </c:strCache>
            </c:strRef>
          </c:cat>
          <c:val>
            <c:numRef>
              <c:f>Sheet1!$C$21:$E$21</c:f>
              <c:numCache>
                <c:formatCode>General</c:formatCode>
                <c:ptCount val="3"/>
                <c:pt idx="0">
                  <c:v>15.8</c:v>
                </c:pt>
                <c:pt idx="1">
                  <c:v>2.2000000000000002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26-4EF0-8F47-7491E05A0871}"/>
            </c:ext>
          </c:extLst>
        </c:ser>
        <c:ser>
          <c:idx val="1"/>
          <c:order val="1"/>
          <c:tx>
            <c:strRef>
              <c:f>Sheet1!$B$22</c:f>
              <c:strCache>
                <c:ptCount val="1"/>
                <c:pt idx="0">
                  <c:v>Max</c:v>
                </c:pt>
              </c:strCache>
            </c:strRef>
          </c:tx>
          <c:spPr>
            <a:solidFill>
              <a:srgbClr val="F35B69"/>
            </a:solidFill>
            <a:ln>
              <a:noFill/>
            </a:ln>
            <a:effectLst/>
          </c:spPr>
          <c:invertIfNegative val="0"/>
          <c:cat>
            <c:strRef>
              <c:f>Sheet1!$C$20:$E$20</c:f>
              <c:strCache>
                <c:ptCount val="3"/>
                <c:pt idx="0">
                  <c:v>EntranceQ</c:v>
                </c:pt>
                <c:pt idx="1">
                  <c:v>BunkeringQ</c:v>
                </c:pt>
                <c:pt idx="2">
                  <c:v>ExitQ</c:v>
                </c:pt>
              </c:strCache>
            </c:strRef>
          </c:cat>
          <c:val>
            <c:numRef>
              <c:f>Sheet1!$C$22:$E$22</c:f>
              <c:numCache>
                <c:formatCode>General</c:formatCode>
                <c:ptCount val="3"/>
                <c:pt idx="0">
                  <c:v>48</c:v>
                </c:pt>
                <c:pt idx="1">
                  <c:v>3.3</c:v>
                </c:pt>
                <c:pt idx="2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26-4EF0-8F47-7491E05A08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7883279"/>
        <c:axId val="907876207"/>
      </c:barChart>
      <c:catAx>
        <c:axId val="907883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876207"/>
        <c:crosses val="autoZero"/>
        <c:auto val="1"/>
        <c:lblAlgn val="ctr"/>
        <c:lblOffset val="100"/>
        <c:noMultiLvlLbl val="0"/>
      </c:catAx>
      <c:valAx>
        <c:axId val="907876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883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2E3037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rgbClr val="39C0BA"/>
                </a:solidFill>
                <a:latin typeface="Quicksand"/>
              </a:rPr>
              <a:t>Waiting times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rgbClr val="39C0BA"/>
            </a:solidFill>
            <a:ln>
              <a:noFill/>
            </a:ln>
            <a:effectLst/>
          </c:spPr>
          <c:invertIfNegative val="0"/>
          <c:cat>
            <c:strRef>
              <c:f>Sheet1!$C$6:$E$6</c:f>
              <c:strCache>
                <c:ptCount val="3"/>
                <c:pt idx="0">
                  <c:v>EntranceQ</c:v>
                </c:pt>
                <c:pt idx="1">
                  <c:v>BunkeringQ</c:v>
                </c:pt>
                <c:pt idx="2">
                  <c:v>ExitQ</c:v>
                </c:pt>
              </c:strCache>
            </c:strRef>
          </c:cat>
          <c:val>
            <c:numRef>
              <c:f>Sheet1!$C$7:$E$7</c:f>
              <c:numCache>
                <c:formatCode>General</c:formatCode>
                <c:ptCount val="3"/>
                <c:pt idx="0">
                  <c:v>3.5</c:v>
                </c:pt>
                <c:pt idx="1">
                  <c:v>0.6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8D-4263-A5FA-A9292C711CDF}"/>
            </c:ext>
          </c:extLst>
        </c:ser>
        <c:ser>
          <c:idx val="1"/>
          <c:order val="1"/>
          <c:tx>
            <c:strRef>
              <c:f>Sheet1!$B$8</c:f>
              <c:strCache>
                <c:ptCount val="1"/>
                <c:pt idx="0">
                  <c:v>Max</c:v>
                </c:pt>
              </c:strCache>
            </c:strRef>
          </c:tx>
          <c:spPr>
            <a:solidFill>
              <a:srgbClr val="F35B69"/>
            </a:solidFill>
            <a:ln>
              <a:noFill/>
            </a:ln>
            <a:effectLst/>
          </c:spPr>
          <c:invertIfNegative val="0"/>
          <c:cat>
            <c:strRef>
              <c:f>Sheet1!$C$6:$E$6</c:f>
              <c:strCache>
                <c:ptCount val="3"/>
                <c:pt idx="0">
                  <c:v>EntranceQ</c:v>
                </c:pt>
                <c:pt idx="1">
                  <c:v>BunkeringQ</c:v>
                </c:pt>
                <c:pt idx="2">
                  <c:v>ExitQ</c:v>
                </c:pt>
              </c:strCache>
            </c:strRef>
          </c:cat>
          <c:val>
            <c:numRef>
              <c:f>Sheet1!$C$8:$E$8</c:f>
              <c:numCache>
                <c:formatCode>General</c:formatCode>
                <c:ptCount val="3"/>
                <c:pt idx="0">
                  <c:v>9.1999999999999993</c:v>
                </c:pt>
                <c:pt idx="1">
                  <c:v>2</c:v>
                </c:pt>
                <c:pt idx="2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8D-4263-A5FA-A9292C711C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8790255"/>
        <c:axId val="1688787759"/>
      </c:barChart>
      <c:catAx>
        <c:axId val="1688790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787759"/>
        <c:crosses val="autoZero"/>
        <c:auto val="1"/>
        <c:lblAlgn val="ctr"/>
        <c:lblOffset val="100"/>
        <c:noMultiLvlLbl val="0"/>
      </c:catAx>
      <c:valAx>
        <c:axId val="1688787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790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2E3037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rgbClr val="39C0BA"/>
                </a:solidFill>
                <a:latin typeface="Quicksand"/>
              </a:rPr>
              <a:t>Waiting times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Sheet1!$B$32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rgbClr val="39C0BA"/>
            </a:solidFill>
            <a:ln>
              <a:noFill/>
            </a:ln>
            <a:effectLst/>
          </c:spPr>
          <c:invertIfNegative val="0"/>
          <c:cat>
            <c:strRef>
              <c:f>Sheet1!$C$31:$E$31</c:f>
              <c:strCache>
                <c:ptCount val="3"/>
                <c:pt idx="0">
                  <c:v>EntranceQ</c:v>
                </c:pt>
                <c:pt idx="1">
                  <c:v>BunkeringQ</c:v>
                </c:pt>
                <c:pt idx="2">
                  <c:v>ExitQ</c:v>
                </c:pt>
              </c:strCache>
            </c:strRef>
          </c:cat>
          <c:val>
            <c:numRef>
              <c:f>Sheet1!$C$32:$E$32</c:f>
              <c:numCache>
                <c:formatCode>General</c:formatCode>
                <c:ptCount val="3"/>
                <c:pt idx="0">
                  <c:v>0.3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A5-4B79-935A-EFD467FDC580}"/>
            </c:ext>
          </c:extLst>
        </c:ser>
        <c:ser>
          <c:idx val="1"/>
          <c:order val="1"/>
          <c:tx>
            <c:strRef>
              <c:f>Sheet1!$B$33</c:f>
              <c:strCache>
                <c:ptCount val="1"/>
                <c:pt idx="0">
                  <c:v>Max</c:v>
                </c:pt>
              </c:strCache>
            </c:strRef>
          </c:tx>
          <c:spPr>
            <a:solidFill>
              <a:srgbClr val="F35B69"/>
            </a:solidFill>
            <a:ln>
              <a:noFill/>
            </a:ln>
            <a:effectLst/>
          </c:spPr>
          <c:invertIfNegative val="0"/>
          <c:cat>
            <c:strRef>
              <c:f>Sheet1!$C$31:$E$31</c:f>
              <c:strCache>
                <c:ptCount val="3"/>
                <c:pt idx="0">
                  <c:v>EntranceQ</c:v>
                </c:pt>
                <c:pt idx="1">
                  <c:v>BunkeringQ</c:v>
                </c:pt>
                <c:pt idx="2">
                  <c:v>ExitQ</c:v>
                </c:pt>
              </c:strCache>
            </c:strRef>
          </c:cat>
          <c:val>
            <c:numRef>
              <c:f>Sheet1!$C$33:$E$33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A5-4B79-935A-EFD467FDC5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9570399"/>
        <c:axId val="1689564991"/>
      </c:barChart>
      <c:catAx>
        <c:axId val="1689570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9564991"/>
        <c:crosses val="autoZero"/>
        <c:auto val="1"/>
        <c:lblAlgn val="ctr"/>
        <c:lblOffset val="100"/>
        <c:noMultiLvlLbl val="0"/>
      </c:catAx>
      <c:valAx>
        <c:axId val="168956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9570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2E3037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rgbClr val="39C0BA"/>
                </a:solidFill>
                <a:latin typeface="Quicksand"/>
              </a:rPr>
              <a:t>Waiting times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rgbClr val="39C0BA"/>
            </a:solidFill>
            <a:ln>
              <a:noFill/>
            </a:ln>
            <a:effectLst/>
          </c:spPr>
          <c:invertIfNegative val="0"/>
          <c:cat>
            <c:strRef>
              <c:f>Sheet1!$C$6:$E$6</c:f>
              <c:strCache>
                <c:ptCount val="3"/>
                <c:pt idx="0">
                  <c:v>EntranceQ</c:v>
                </c:pt>
                <c:pt idx="1">
                  <c:v>BunkeringQ</c:v>
                </c:pt>
                <c:pt idx="2">
                  <c:v>ExitQ</c:v>
                </c:pt>
              </c:strCache>
            </c:strRef>
          </c:cat>
          <c:val>
            <c:numRef>
              <c:f>Sheet1!$C$7:$E$7</c:f>
              <c:numCache>
                <c:formatCode>General</c:formatCode>
                <c:ptCount val="3"/>
                <c:pt idx="0">
                  <c:v>3.5</c:v>
                </c:pt>
                <c:pt idx="1">
                  <c:v>0.6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66-4748-A045-213A22377974}"/>
            </c:ext>
          </c:extLst>
        </c:ser>
        <c:ser>
          <c:idx val="1"/>
          <c:order val="1"/>
          <c:tx>
            <c:strRef>
              <c:f>Sheet1!$B$8</c:f>
              <c:strCache>
                <c:ptCount val="1"/>
                <c:pt idx="0">
                  <c:v>Max</c:v>
                </c:pt>
              </c:strCache>
            </c:strRef>
          </c:tx>
          <c:spPr>
            <a:solidFill>
              <a:srgbClr val="F35B69"/>
            </a:solidFill>
            <a:ln>
              <a:noFill/>
            </a:ln>
            <a:effectLst/>
          </c:spPr>
          <c:invertIfNegative val="0"/>
          <c:cat>
            <c:strRef>
              <c:f>Sheet1!$C$6:$E$6</c:f>
              <c:strCache>
                <c:ptCount val="3"/>
                <c:pt idx="0">
                  <c:v>EntranceQ</c:v>
                </c:pt>
                <c:pt idx="1">
                  <c:v>BunkeringQ</c:v>
                </c:pt>
                <c:pt idx="2">
                  <c:v>ExitQ</c:v>
                </c:pt>
              </c:strCache>
            </c:strRef>
          </c:cat>
          <c:val>
            <c:numRef>
              <c:f>Sheet1!$C$8:$E$8</c:f>
              <c:numCache>
                <c:formatCode>General</c:formatCode>
                <c:ptCount val="3"/>
                <c:pt idx="0">
                  <c:v>9.1999999999999993</c:v>
                </c:pt>
                <c:pt idx="1">
                  <c:v>2</c:v>
                </c:pt>
                <c:pt idx="2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66-4748-A045-213A22377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2264847"/>
        <c:axId val="912267759"/>
      </c:barChart>
      <c:catAx>
        <c:axId val="912264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2267759"/>
        <c:crosses val="autoZero"/>
        <c:auto val="1"/>
        <c:lblAlgn val="ctr"/>
        <c:lblOffset val="100"/>
        <c:noMultiLvlLbl val="0"/>
      </c:catAx>
      <c:valAx>
        <c:axId val="912267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2264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2E3037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3365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3391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future, promise, delay, and deferred refer to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constructs used for synchronizing program execution in some concurrent programming languages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563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1585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Resource -&gt; </a:t>
            </a:r>
            <a:r>
              <a:rPr lang="it-IT" dirty="0" err="1"/>
              <a:t>priority</a:t>
            </a:r>
            <a:r>
              <a:rPr lang="it-IT" dirty="0"/>
              <a:t>, </a:t>
            </a:r>
            <a:r>
              <a:rPr lang="it-IT" dirty="0" err="1"/>
              <a:t>preemptive</a:t>
            </a: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Store -&gt; Filter, </a:t>
            </a:r>
            <a:r>
              <a:rPr lang="it-IT" dirty="0" err="1"/>
              <a:t>Priority</a:t>
            </a:r>
            <a:r>
              <a:rPr lang="it-IT" dirty="0"/>
              <a:t> -&gt;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Container -&gt; </a:t>
            </a:r>
            <a:r>
              <a:rPr lang="it-IT" dirty="0" err="1"/>
              <a:t>level</a:t>
            </a:r>
            <a:r>
              <a:rPr lang="it-IT" dirty="0"/>
              <a:t> and </a:t>
            </a:r>
            <a:r>
              <a:rPr lang="it-IT" dirty="0" err="1"/>
              <a:t>capacity</a:t>
            </a:r>
            <a:r>
              <a:rPr lang="it-IT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5362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944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679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8364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Limited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capacity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congestion points are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modeled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by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shared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resources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provided</a:t>
            </a: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(timeouts, process are events, asynchronous interrupts, condition events wait &amp;, |)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100" dirty="0">
              <a:solidFill>
                <a:schemeClr val="bg1"/>
              </a:solidFill>
              <a:latin typeface="Quicksand" panose="020B0604020202020204" charset="0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sym typeface="Quicksand"/>
              </a:rPr>
              <a:t>Resources are like semaphores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8460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Limited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capacity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congestion points are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modeled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by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shared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resources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provided</a:t>
            </a: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(timeouts, process are events, asynchronous interrupts, condition events wait &amp;, |)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100" dirty="0">
              <a:solidFill>
                <a:schemeClr val="bg1"/>
              </a:solidFill>
              <a:latin typeface="Quicksand" panose="020B0604020202020204" charset="0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sym typeface="Quicksand"/>
              </a:rPr>
              <a:t>Resources are like semaphores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6986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92539d42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b92539d42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Limited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capacity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congestion points are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modeled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by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shared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resources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provided</a:t>
            </a: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(timeouts, process are events, asynchronous interrupts, condition events wait &amp;, |)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100" dirty="0">
              <a:solidFill>
                <a:schemeClr val="bg1"/>
              </a:solidFill>
              <a:latin typeface="Quicksand" panose="020B0604020202020204" charset="0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sym typeface="Quicksand"/>
              </a:rPr>
              <a:t>Resources are like semaphores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8798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Limited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capacity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congestion points are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modeled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by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shared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resources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provided</a:t>
            </a: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(timeouts, process are events, asynchronous interrupts, condition events wait &amp;, |)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100" dirty="0">
              <a:solidFill>
                <a:schemeClr val="bg1"/>
              </a:solidFill>
              <a:latin typeface="Quicksand" panose="020B0604020202020204" charset="0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sym typeface="Quicksand"/>
              </a:rPr>
              <a:t>Resources are like semaphores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7131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7826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Limited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capacity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congestion points are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modeled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by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shared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resources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provided</a:t>
            </a: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(timeouts, process are events, asynchronous interrupts, condition events wait &amp;, |)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100" dirty="0">
              <a:solidFill>
                <a:schemeClr val="bg1"/>
              </a:solidFill>
              <a:latin typeface="Quicksand" panose="020B0604020202020204" charset="0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sym typeface="Quicksand"/>
              </a:rPr>
              <a:t>Resources are like semaphores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4537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308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Limited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capacity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congestion points are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modeled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by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shared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resources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provided</a:t>
            </a: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(timeouts, process are events, asynchronous interrupts, condition events wait &amp;, |)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100" dirty="0">
              <a:solidFill>
                <a:schemeClr val="bg1"/>
              </a:solidFill>
              <a:latin typeface="Quicksand" panose="020B0604020202020204" charset="0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sym typeface="Quicksand"/>
              </a:rPr>
              <a:t>Resources are like semaphores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3794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7220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Limited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capacity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congestion points are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modeled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by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shared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resources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provided</a:t>
            </a: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(timeouts, process are events, asynchronous interrupts, condition events wait &amp;, |)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100" dirty="0">
              <a:solidFill>
                <a:schemeClr val="bg1"/>
              </a:solidFill>
              <a:latin typeface="Quicksand" panose="020B0604020202020204" charset="0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sym typeface="Quicksand"/>
              </a:rPr>
              <a:t>Resources are like semaphores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26039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Limited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capacity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congestion points are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modeled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by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shared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resources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provided</a:t>
            </a: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(timeouts, process are events, asynchronous interrupts, condition events wait &amp;, |)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100" dirty="0">
              <a:solidFill>
                <a:schemeClr val="bg1"/>
              </a:solidFill>
              <a:latin typeface="Quicksand" panose="020B0604020202020204" charset="0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sym typeface="Quicksand"/>
              </a:rPr>
              <a:t>Resources are like semaphores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037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444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7267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Limited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capacity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congestion points are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modeled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by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shared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resources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provided</a:t>
            </a: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(timeouts, process are events, asynchronous interrupts, condition events wait &amp;, |)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100" dirty="0">
              <a:solidFill>
                <a:schemeClr val="bg1"/>
              </a:solidFill>
              <a:latin typeface="Quicksand" panose="020B0604020202020204" charset="0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sym typeface="Quicksand"/>
              </a:rPr>
              <a:t>Resources are like semaphores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24654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- System -&gt; </a:t>
            </a:r>
            <a:r>
              <a:rPr lang="it-IT" dirty="0" err="1"/>
              <a:t>rela</a:t>
            </a:r>
            <a:r>
              <a:rPr lang="it-IT" dirty="0"/>
              <a:t>-life event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Events </a:t>
            </a:r>
            <a:r>
              <a:rPr lang="it-IT" dirty="0" err="1"/>
              <a:t>occurr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point in time </a:t>
            </a:r>
            <a:r>
              <a:rPr lang="it-IT" dirty="0" err="1"/>
              <a:t>triggering</a:t>
            </a:r>
            <a:r>
              <a:rPr lang="it-IT" dirty="0"/>
              <a:t> a </a:t>
            </a:r>
            <a:r>
              <a:rPr lang="it-IT" dirty="0" err="1"/>
              <a:t>change</a:t>
            </a:r>
            <a:r>
              <a:rPr lang="it-IT" dirty="0"/>
              <a:t> of state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 err="1"/>
              <a:t>Main</a:t>
            </a:r>
            <a:r>
              <a:rPr lang="it-IT" dirty="0"/>
              <a:t> goals are </a:t>
            </a:r>
            <a:r>
              <a:rPr lang="it-IT" dirty="0" err="1"/>
              <a:t>resource</a:t>
            </a:r>
            <a:r>
              <a:rPr lang="it-IT" dirty="0"/>
              <a:t> </a:t>
            </a:r>
            <a:r>
              <a:rPr lang="it-IT" dirty="0" err="1"/>
              <a:t>utilization</a:t>
            </a:r>
            <a:r>
              <a:rPr lang="it-IT" dirty="0"/>
              <a:t>/</a:t>
            </a:r>
            <a:r>
              <a:rPr lang="it-IT" dirty="0" err="1"/>
              <a:t>consumption</a:t>
            </a:r>
            <a:r>
              <a:rPr lang="it-IT" dirty="0"/>
              <a:t>, </a:t>
            </a:r>
            <a:r>
              <a:rPr lang="it-IT" dirty="0" err="1"/>
              <a:t>queues</a:t>
            </a:r>
            <a:r>
              <a:rPr lang="it-IT" dirty="0"/>
              <a:t> etc..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586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Limited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capacity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congestion points are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modeled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by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shared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resources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provided</a:t>
            </a: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(timeouts, process are events, asynchronous interrupts, condition events wait &amp;, |)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100" dirty="0">
              <a:solidFill>
                <a:schemeClr val="bg1"/>
              </a:solidFill>
              <a:latin typeface="Quicksand" panose="020B0604020202020204" charset="0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sym typeface="Quicksand"/>
              </a:rPr>
              <a:t>Resources are like semaphores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558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2639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Environment </a:t>
            </a:r>
            <a:r>
              <a:rPr lang="it-IT" dirty="0" err="1"/>
              <a:t>reference</a:t>
            </a:r>
            <a:r>
              <a:rPr lang="it-IT" dirty="0"/>
              <a:t> (explicit) </a:t>
            </a:r>
            <a:r>
              <a:rPr lang="it-IT" dirty="0" err="1"/>
              <a:t>because</a:t>
            </a:r>
            <a:r>
              <a:rPr lang="it-IT" dirty="0"/>
              <a:t> global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intrdocue</a:t>
            </a:r>
            <a:r>
              <a:rPr lang="it-IT" dirty="0"/>
              <a:t> </a:t>
            </a:r>
            <a:r>
              <a:rPr lang="it-IT" dirty="0" err="1"/>
              <a:t>problems</a:t>
            </a:r>
            <a:r>
              <a:rPr lang="it-IT" dirty="0"/>
              <a:t> /hard to </a:t>
            </a:r>
            <a:r>
              <a:rPr lang="it-IT" dirty="0" err="1"/>
              <a:t>find</a:t>
            </a:r>
            <a:r>
              <a:rPr lang="it-IT" dirty="0"/>
              <a:t> bugs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0425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4066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nnoMP/dse-harbour-simulation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y.readthedocs.io/en/lates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072220" y="2388160"/>
            <a:ext cx="7655008" cy="630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Discrete-event simulation with SimPy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2B430E4-BB25-D8D1-89CE-CF91D0BC521C}"/>
              </a:ext>
            </a:extLst>
          </p:cNvPr>
          <p:cNvSpPr txBox="1"/>
          <p:nvPr/>
        </p:nvSpPr>
        <p:spPr>
          <a:xfrm>
            <a:off x="5002305" y="4470789"/>
            <a:ext cx="4074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>
                    <a:lumMod val="65000"/>
                  </a:schemeClr>
                </a:solidFill>
                <a:latin typeface="Quicksand" panose="020B0604020202020204" charset="0"/>
              </a:rPr>
              <a:t>Matteo Pinna</a:t>
            </a:r>
          </a:p>
          <a:p>
            <a:pPr algn="r"/>
            <a:r>
              <a:rPr lang="it-IT" i="1" dirty="0">
                <a:solidFill>
                  <a:schemeClr val="bg1">
                    <a:lumMod val="65000"/>
                  </a:schemeClr>
                </a:solidFill>
                <a:latin typeface="Quicksand" panose="020B0604020202020204" charset="0"/>
              </a:rPr>
              <a:t>Complex Models for Complex Systems 2022</a:t>
            </a:r>
            <a:endParaRPr lang="en-GB" i="1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8BFF3B7E-24FD-DBAF-DE58-A3603064F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283" y="88925"/>
            <a:ext cx="3489434" cy="185682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43000" y="428210"/>
            <a:ext cx="6858000" cy="5466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Timeout Events</a:t>
            </a:r>
            <a:endParaRPr sz="20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EFF516-7B49-6EAE-B7CF-046C8034B0C2}"/>
              </a:ext>
            </a:extLst>
          </p:cNvPr>
          <p:cNvSpPr txBox="1"/>
          <p:nvPr/>
        </p:nvSpPr>
        <p:spPr>
          <a:xfrm>
            <a:off x="1143000" y="1370394"/>
            <a:ext cx="5656006" cy="203132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student_seminar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.timeout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lecturer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student_seminar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’Seminar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duration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737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402956"/>
            <a:ext cx="6858000" cy="5466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Asynchronous Interrupts</a:t>
            </a:r>
            <a:endParaRPr sz="20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0B502-B642-FA23-8D02-3D827E1D53BB}"/>
              </a:ext>
            </a:extLst>
          </p:cNvPr>
          <p:cNvSpPr txBox="1"/>
          <p:nvPr/>
        </p:nvSpPr>
        <p:spPr>
          <a:xfrm>
            <a:off x="1165475" y="1338625"/>
            <a:ext cx="6680667" cy="28931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student_seminar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.timeout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.Interrupt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interrupt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interrupt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.cause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lecturer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seminar_process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student_seminar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.timeout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seminar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process.interrupt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'Too long presentation'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761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402956"/>
            <a:ext cx="6858000" cy="5466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Condition Events/Processes</a:t>
            </a:r>
            <a:endParaRPr sz="20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0B502-B642-FA23-8D02-3D827E1D53BB}"/>
              </a:ext>
            </a:extLst>
          </p:cNvPr>
          <p:cNvSpPr txBox="1"/>
          <p:nvPr/>
        </p:nvSpPr>
        <p:spPr>
          <a:xfrm>
            <a:off x="1165475" y="1335518"/>
            <a:ext cx="6858000" cy="33239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student_seminar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.timeout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.Interrupt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interrupt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interrupt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.cause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lecturer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seminar_process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student_seminar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seminar_process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.timeout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seminar_process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seminar_process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.interrupt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'Too long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presentation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008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494270"/>
            <a:ext cx="6858000" cy="455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Shared Resources</a:t>
            </a:r>
            <a:endParaRPr sz="20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E5D9C1-CC01-7F28-3F38-F305A7C68BB1}"/>
              </a:ext>
            </a:extLst>
          </p:cNvPr>
          <p:cNvSpPr txBox="1"/>
          <p:nvPr/>
        </p:nvSpPr>
        <p:spPr>
          <a:xfrm>
            <a:off x="1165475" y="1356652"/>
            <a:ext cx="7551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Quicksand" panose="020B0604020202020204" charset="0"/>
              </a:rPr>
              <a:t>SimPy shared resources are used to model process interaction and congestion points.</a:t>
            </a:r>
          </a:p>
        </p:txBody>
      </p:sp>
      <p:sp>
        <p:nvSpPr>
          <p:cNvPr id="6" name="Google Shape;78;p13">
            <a:extLst>
              <a:ext uri="{FF2B5EF4-FFF2-40B4-BE49-F238E27FC236}">
                <a16:creationId xmlns:a16="http://schemas.microsoft.com/office/drawing/2014/main" id="{39C7EE21-A7A2-1337-93D1-199AE859A841}"/>
              </a:ext>
            </a:extLst>
          </p:cNvPr>
          <p:cNvSpPr txBox="1"/>
          <p:nvPr/>
        </p:nvSpPr>
        <p:spPr>
          <a:xfrm>
            <a:off x="1165473" y="2071471"/>
            <a:ext cx="7156053" cy="69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Resources have a (usually limited) capacity and allow process to queue up in order to acquire/release one.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dirty="0">
              <a:solidFill>
                <a:schemeClr val="bg1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10" name="Google Shape;78;p13">
            <a:extLst>
              <a:ext uri="{FF2B5EF4-FFF2-40B4-BE49-F238E27FC236}">
                <a16:creationId xmlns:a16="http://schemas.microsoft.com/office/drawing/2014/main" id="{14CDF536-19FE-939B-E37B-E5ED0E197A92}"/>
              </a:ext>
            </a:extLst>
          </p:cNvPr>
          <p:cNvSpPr txBox="1"/>
          <p:nvPr/>
        </p:nvSpPr>
        <p:spPr>
          <a:xfrm>
            <a:off x="1165473" y="3017793"/>
            <a:ext cx="6704897" cy="1487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Types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b="1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Resource: </a:t>
            </a: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usable by a limited number of processes at a time.</a:t>
            </a:r>
            <a:endParaRPr lang="en-GB" b="1" i="1" dirty="0">
              <a:solidFill>
                <a:schemeClr val="bg1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b="1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Store: </a:t>
            </a: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allow processes to produce/consume Python objects</a:t>
            </a:r>
            <a:endParaRPr lang="en-GB" b="1" dirty="0">
              <a:solidFill>
                <a:schemeClr val="bg1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b="1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Container: </a:t>
            </a: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model producer-consumer behaviour of a discrete or homogeneous bulk.</a:t>
            </a:r>
            <a:endParaRPr lang="en-GB" b="1" dirty="0">
              <a:solidFill>
                <a:schemeClr val="bg1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DE545B-9584-78FB-999C-7F55EC69C6C1}"/>
              </a:ext>
            </a:extLst>
          </p:cNvPr>
          <p:cNvSpPr/>
          <p:nvPr/>
        </p:nvSpPr>
        <p:spPr>
          <a:xfrm>
            <a:off x="841523" y="2227524"/>
            <a:ext cx="213852" cy="21532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084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: Top Corners Rounded 117">
            <a:extLst>
              <a:ext uri="{FF2B5EF4-FFF2-40B4-BE49-F238E27FC236}">
                <a16:creationId xmlns:a16="http://schemas.microsoft.com/office/drawing/2014/main" id="{F1F5BC30-3D9A-F7BE-89AC-DF962F357431}"/>
              </a:ext>
            </a:extLst>
          </p:cNvPr>
          <p:cNvSpPr/>
          <p:nvPr/>
        </p:nvSpPr>
        <p:spPr>
          <a:xfrm rot="10800000">
            <a:off x="7542080" y="2868047"/>
            <a:ext cx="609965" cy="109709"/>
          </a:xfrm>
          <a:prstGeom prst="round2Same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: Top Corners Rounded 91">
            <a:extLst>
              <a:ext uri="{FF2B5EF4-FFF2-40B4-BE49-F238E27FC236}">
                <a16:creationId xmlns:a16="http://schemas.microsoft.com/office/drawing/2014/main" id="{E3D15749-96BA-9050-69B4-ABAA4E1D9954}"/>
              </a:ext>
            </a:extLst>
          </p:cNvPr>
          <p:cNvSpPr/>
          <p:nvPr/>
        </p:nvSpPr>
        <p:spPr>
          <a:xfrm rot="10800000">
            <a:off x="7546804" y="2807791"/>
            <a:ext cx="597264" cy="174010"/>
          </a:xfrm>
          <a:prstGeom prst="round2Same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: Top Corners Rounded 116">
            <a:extLst>
              <a:ext uri="{FF2B5EF4-FFF2-40B4-BE49-F238E27FC236}">
                <a16:creationId xmlns:a16="http://schemas.microsoft.com/office/drawing/2014/main" id="{B19535CE-61F6-461D-B82F-FB845C42723D}"/>
              </a:ext>
            </a:extLst>
          </p:cNvPr>
          <p:cNvSpPr/>
          <p:nvPr/>
        </p:nvSpPr>
        <p:spPr>
          <a:xfrm rot="10800000">
            <a:off x="7524894" y="2649071"/>
            <a:ext cx="607418" cy="336774"/>
          </a:xfrm>
          <a:prstGeom prst="round2Same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: Top Corners Rounded 92">
            <a:extLst>
              <a:ext uri="{FF2B5EF4-FFF2-40B4-BE49-F238E27FC236}">
                <a16:creationId xmlns:a16="http://schemas.microsoft.com/office/drawing/2014/main" id="{E985CA97-4F50-D68D-4D5C-42FA6909D390}"/>
              </a:ext>
            </a:extLst>
          </p:cNvPr>
          <p:cNvSpPr/>
          <p:nvPr/>
        </p:nvSpPr>
        <p:spPr>
          <a:xfrm rot="10800000">
            <a:off x="7534103" y="2631874"/>
            <a:ext cx="609965" cy="353971"/>
          </a:xfrm>
          <a:prstGeom prst="round2Same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Shared Resources</a:t>
            </a:r>
            <a:endParaRPr sz="20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E00BAE-3727-942F-A84A-3C57509F807C}"/>
              </a:ext>
            </a:extLst>
          </p:cNvPr>
          <p:cNvSpPr/>
          <p:nvPr/>
        </p:nvSpPr>
        <p:spPr>
          <a:xfrm>
            <a:off x="1316696" y="3079924"/>
            <a:ext cx="571490" cy="46480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062F01-599C-D165-08D2-CBA5631D0B95}"/>
              </a:ext>
            </a:extLst>
          </p:cNvPr>
          <p:cNvSpPr/>
          <p:nvPr/>
        </p:nvSpPr>
        <p:spPr>
          <a:xfrm>
            <a:off x="2177199" y="2430103"/>
            <a:ext cx="564764" cy="547653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FAB75-182A-3AAD-7E8C-E11820B8CA1C}"/>
              </a:ext>
            </a:extLst>
          </p:cNvPr>
          <p:cNvSpPr/>
          <p:nvPr/>
        </p:nvSpPr>
        <p:spPr>
          <a:xfrm>
            <a:off x="2177199" y="2695368"/>
            <a:ext cx="558043" cy="282388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315C74-9151-2AC4-C899-38D18BC4679B}"/>
              </a:ext>
            </a:extLst>
          </p:cNvPr>
          <p:cNvCxnSpPr>
            <a:cxnSpLocks/>
          </p:cNvCxnSpPr>
          <p:nvPr/>
        </p:nvCxnSpPr>
        <p:spPr>
          <a:xfrm>
            <a:off x="3672861" y="1538801"/>
            <a:ext cx="0" cy="2926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43E880-CDD3-5FD7-EC9B-CF9F9DEE1641}"/>
              </a:ext>
            </a:extLst>
          </p:cNvPr>
          <p:cNvCxnSpPr>
            <a:cxnSpLocks/>
          </p:cNvCxnSpPr>
          <p:nvPr/>
        </p:nvCxnSpPr>
        <p:spPr>
          <a:xfrm>
            <a:off x="6414248" y="1538802"/>
            <a:ext cx="0" cy="292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EFCED72-AB18-DCAE-8B4D-00AE57574B17}"/>
              </a:ext>
            </a:extLst>
          </p:cNvPr>
          <p:cNvSpPr/>
          <p:nvPr/>
        </p:nvSpPr>
        <p:spPr>
          <a:xfrm>
            <a:off x="1479741" y="3137633"/>
            <a:ext cx="231953" cy="168089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D5F0440-A283-BA05-C467-7753B06245AE}"/>
              </a:ext>
            </a:extLst>
          </p:cNvPr>
          <p:cNvSpPr/>
          <p:nvPr/>
        </p:nvSpPr>
        <p:spPr>
          <a:xfrm>
            <a:off x="1479740" y="3305722"/>
            <a:ext cx="231953" cy="168089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47C4115-59A1-D18F-3F78-4E15509B92BA}"/>
              </a:ext>
            </a:extLst>
          </p:cNvPr>
          <p:cNvSpPr/>
          <p:nvPr/>
        </p:nvSpPr>
        <p:spPr>
          <a:xfrm>
            <a:off x="1479739" y="3137633"/>
            <a:ext cx="231953" cy="168089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Google Shape;76;p13">
            <a:extLst>
              <a:ext uri="{FF2B5EF4-FFF2-40B4-BE49-F238E27FC236}">
                <a16:creationId xmlns:a16="http://schemas.microsoft.com/office/drawing/2014/main" id="{3B11776D-6929-7CC4-EF2C-48582F704C3D}"/>
              </a:ext>
            </a:extLst>
          </p:cNvPr>
          <p:cNvSpPr txBox="1">
            <a:spLocks/>
          </p:cNvSpPr>
          <p:nvPr/>
        </p:nvSpPr>
        <p:spPr>
          <a:xfrm>
            <a:off x="1888186" y="1188155"/>
            <a:ext cx="1217568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dirty="0"/>
              <a:t>Resource</a:t>
            </a:r>
          </a:p>
        </p:txBody>
      </p:sp>
      <p:sp>
        <p:nvSpPr>
          <p:cNvPr id="34" name="Google Shape;76;p13">
            <a:extLst>
              <a:ext uri="{FF2B5EF4-FFF2-40B4-BE49-F238E27FC236}">
                <a16:creationId xmlns:a16="http://schemas.microsoft.com/office/drawing/2014/main" id="{E536A96A-B07D-D308-0D6A-CBE8D5001512}"/>
              </a:ext>
            </a:extLst>
          </p:cNvPr>
          <p:cNvSpPr txBox="1">
            <a:spLocks/>
          </p:cNvSpPr>
          <p:nvPr/>
        </p:nvSpPr>
        <p:spPr>
          <a:xfrm>
            <a:off x="4665197" y="1188155"/>
            <a:ext cx="756716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dirty="0"/>
              <a:t>Store</a:t>
            </a:r>
          </a:p>
        </p:txBody>
      </p:sp>
      <p:sp>
        <p:nvSpPr>
          <p:cNvPr id="35" name="Google Shape;76;p13">
            <a:extLst>
              <a:ext uri="{FF2B5EF4-FFF2-40B4-BE49-F238E27FC236}">
                <a16:creationId xmlns:a16="http://schemas.microsoft.com/office/drawing/2014/main" id="{12521A65-FECF-124D-7D89-B01063BF2EB4}"/>
              </a:ext>
            </a:extLst>
          </p:cNvPr>
          <p:cNvSpPr txBox="1">
            <a:spLocks/>
          </p:cNvSpPr>
          <p:nvPr/>
        </p:nvSpPr>
        <p:spPr>
          <a:xfrm>
            <a:off x="7263237" y="1210273"/>
            <a:ext cx="1217568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dirty="0"/>
              <a:t>Container</a:t>
            </a:r>
            <a:endParaRPr lang="en-US" sz="24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B021E5E-BCEE-6172-7731-BB0E9B8C557C}"/>
              </a:ext>
            </a:extLst>
          </p:cNvPr>
          <p:cNvSpPr/>
          <p:nvPr/>
        </p:nvSpPr>
        <p:spPr>
          <a:xfrm>
            <a:off x="3886243" y="3033541"/>
            <a:ext cx="650107" cy="345000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E9A342-5090-BEF2-F080-011897F1CE0A}"/>
              </a:ext>
            </a:extLst>
          </p:cNvPr>
          <p:cNvSpPr/>
          <p:nvPr/>
        </p:nvSpPr>
        <p:spPr>
          <a:xfrm>
            <a:off x="4766008" y="2640845"/>
            <a:ext cx="571495" cy="345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69D3FE3-D31E-E12F-7359-989A52BEFDEF}"/>
              </a:ext>
            </a:extLst>
          </p:cNvPr>
          <p:cNvSpPr/>
          <p:nvPr/>
        </p:nvSpPr>
        <p:spPr>
          <a:xfrm>
            <a:off x="4076909" y="3091250"/>
            <a:ext cx="231953" cy="168089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CAC8661-9F52-9605-58D4-37561385E3EE}"/>
              </a:ext>
            </a:extLst>
          </p:cNvPr>
          <p:cNvSpPr/>
          <p:nvPr/>
        </p:nvSpPr>
        <p:spPr>
          <a:xfrm>
            <a:off x="5557804" y="3033541"/>
            <a:ext cx="650107" cy="345000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B0381C2-5845-4A5F-AA6C-B4C42E114CC4}"/>
              </a:ext>
            </a:extLst>
          </p:cNvPr>
          <p:cNvSpPr/>
          <p:nvPr/>
        </p:nvSpPr>
        <p:spPr>
          <a:xfrm>
            <a:off x="2695099" y="4787246"/>
            <a:ext cx="231953" cy="173408"/>
          </a:xfrm>
          <a:prstGeom prst="roundRect">
            <a:avLst/>
          </a:prstGeom>
          <a:solidFill>
            <a:schemeClr val="tx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B9C0E03-657C-A530-DFC1-015FD076E38F}"/>
              </a:ext>
            </a:extLst>
          </p:cNvPr>
          <p:cNvSpPr/>
          <p:nvPr/>
        </p:nvSpPr>
        <p:spPr>
          <a:xfrm>
            <a:off x="3914952" y="4778216"/>
            <a:ext cx="231954" cy="173408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A0CF629-9B82-35D0-AB82-84EF4D7B6F01}"/>
              </a:ext>
            </a:extLst>
          </p:cNvPr>
          <p:cNvSpPr/>
          <p:nvPr/>
        </p:nvSpPr>
        <p:spPr>
          <a:xfrm>
            <a:off x="5274298" y="4783535"/>
            <a:ext cx="231953" cy="168089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A447440-89C3-F7D1-BA08-963F1A288FD7}"/>
              </a:ext>
            </a:extLst>
          </p:cNvPr>
          <p:cNvSpPr/>
          <p:nvPr/>
        </p:nvSpPr>
        <p:spPr>
          <a:xfrm>
            <a:off x="6416002" y="4786195"/>
            <a:ext cx="231954" cy="173408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E85CF20-2AB6-FC85-5E5D-5638C1C5D49A}"/>
              </a:ext>
            </a:extLst>
          </p:cNvPr>
          <p:cNvSpPr/>
          <p:nvPr/>
        </p:nvSpPr>
        <p:spPr>
          <a:xfrm>
            <a:off x="4157662" y="3145532"/>
            <a:ext cx="231954" cy="173408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7211E-B596-B0C7-703D-EDEEFEBD9C9F}"/>
              </a:ext>
            </a:extLst>
          </p:cNvPr>
          <p:cNvSpPr txBox="1"/>
          <p:nvPr/>
        </p:nvSpPr>
        <p:spPr>
          <a:xfrm>
            <a:off x="2955530" y="4734115"/>
            <a:ext cx="755043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Quicksand" panose="020B0604020202020204" charset="0"/>
              </a:rPr>
              <a:t>Queue</a:t>
            </a:r>
            <a:endParaRPr lang="en-US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49E30E3-58E1-E8F7-89BB-227CADC2F6D6}"/>
              </a:ext>
            </a:extLst>
          </p:cNvPr>
          <p:cNvSpPr txBox="1"/>
          <p:nvPr/>
        </p:nvSpPr>
        <p:spPr>
          <a:xfrm>
            <a:off x="4154140" y="4734115"/>
            <a:ext cx="842956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Quicksand" panose="020B0604020202020204" charset="0"/>
              </a:rPr>
              <a:t>Resource</a:t>
            </a:r>
            <a:endParaRPr lang="en-US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D0CFAB-5484-2AF8-82F9-338056C7148B}"/>
              </a:ext>
            </a:extLst>
          </p:cNvPr>
          <p:cNvSpPr txBox="1"/>
          <p:nvPr/>
        </p:nvSpPr>
        <p:spPr>
          <a:xfrm>
            <a:off x="5506250" y="4736774"/>
            <a:ext cx="755043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Quicksand" panose="020B0604020202020204" charset="0"/>
              </a:rPr>
              <a:t>Process</a:t>
            </a:r>
            <a:endParaRPr lang="en-US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E59695D-8F90-A6B8-334E-5020173FE92F}"/>
              </a:ext>
            </a:extLst>
          </p:cNvPr>
          <p:cNvSpPr txBox="1"/>
          <p:nvPr/>
        </p:nvSpPr>
        <p:spPr>
          <a:xfrm>
            <a:off x="6647956" y="4734115"/>
            <a:ext cx="648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Quicksand" panose="020B0604020202020204" charset="0"/>
              </a:rPr>
              <a:t>Object</a:t>
            </a:r>
            <a:endParaRPr lang="en-US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9745E12-268F-4EB4-0832-14AE69CDA1F9}"/>
              </a:ext>
            </a:extLst>
          </p:cNvPr>
          <p:cNvSpPr/>
          <p:nvPr/>
        </p:nvSpPr>
        <p:spPr>
          <a:xfrm>
            <a:off x="5766880" y="3097855"/>
            <a:ext cx="231953" cy="168089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6F6931C-83F1-8869-BD56-0E92B50B19B8}"/>
              </a:ext>
            </a:extLst>
          </p:cNvPr>
          <p:cNvSpPr/>
          <p:nvPr/>
        </p:nvSpPr>
        <p:spPr>
          <a:xfrm>
            <a:off x="4940683" y="2749494"/>
            <a:ext cx="231954" cy="173408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CB92084-C286-E302-2003-EB33EFA8B06D}"/>
              </a:ext>
            </a:extLst>
          </p:cNvPr>
          <p:cNvSpPr/>
          <p:nvPr/>
        </p:nvSpPr>
        <p:spPr>
          <a:xfrm>
            <a:off x="6725194" y="3031849"/>
            <a:ext cx="650107" cy="345000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6B6484B-3B09-BEE5-2528-661A2477A4AA}"/>
              </a:ext>
            </a:extLst>
          </p:cNvPr>
          <p:cNvSpPr/>
          <p:nvPr/>
        </p:nvSpPr>
        <p:spPr>
          <a:xfrm>
            <a:off x="6924887" y="3097854"/>
            <a:ext cx="231953" cy="168089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AD8813E-DF9E-91E8-7052-1A439B761F59}"/>
              </a:ext>
            </a:extLst>
          </p:cNvPr>
          <p:cNvSpPr/>
          <p:nvPr/>
        </p:nvSpPr>
        <p:spPr>
          <a:xfrm>
            <a:off x="8374504" y="3031849"/>
            <a:ext cx="650107" cy="345000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3974D610-4B88-5132-FDB1-A76F423F434E}"/>
              </a:ext>
            </a:extLst>
          </p:cNvPr>
          <p:cNvSpPr/>
          <p:nvPr/>
        </p:nvSpPr>
        <p:spPr>
          <a:xfrm>
            <a:off x="8583580" y="3097854"/>
            <a:ext cx="231953" cy="168089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C233274-D71E-368A-5407-76C0F21BD531}"/>
              </a:ext>
            </a:extLst>
          </p:cNvPr>
          <p:cNvSpPr txBox="1"/>
          <p:nvPr/>
        </p:nvSpPr>
        <p:spPr>
          <a:xfrm>
            <a:off x="7667478" y="2430103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Quicksand" panose="020B0604020202020204" charset="0"/>
              </a:rPr>
              <a:t>Max.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7B137CE-BEE2-1B4C-07DF-F0877F436358}"/>
              </a:ext>
            </a:extLst>
          </p:cNvPr>
          <p:cNvSpPr txBox="1"/>
          <p:nvPr/>
        </p:nvSpPr>
        <p:spPr>
          <a:xfrm>
            <a:off x="7344329" y="3089558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Quicksand" panose="020B0604020202020204" charset="0"/>
              </a:rPr>
              <a:t>+2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8D213F4-F228-9036-48B7-79FBB439FABD}"/>
              </a:ext>
            </a:extLst>
          </p:cNvPr>
          <p:cNvSpPr txBox="1"/>
          <p:nvPr/>
        </p:nvSpPr>
        <p:spPr>
          <a:xfrm>
            <a:off x="8083744" y="3081238"/>
            <a:ext cx="301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Quicksand" panose="020B0604020202020204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36788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5679E-6 L 8.33333E-7 -0.06327 C 8.33333E-7 -0.09166 0.02569 -0.12623 0.04705 -0.12623 L 0.0941 -0.12623 " pathEditMode="relative" rAng="0" ptsTypes="AAAA"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5" y="-63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6.17284E-7 L 8.33333E-7 -0.05339 C 8.33333E-7 -0.07747 0.02569 -0.10648 0.04705 -0.10648 L 0.0941 -0.10648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5" y="-5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185 L 0.00017 -0.03982 C 0.00017 -0.05679 0.02361 -0.07716 0.04271 -0.07716 L 0.08559 -0.07716 " pathEditMode="relative" rAng="0" ptsTypes="AAAA">
                                      <p:cBhvr>
                                        <p:cTn id="8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-37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-0.00139 -0.08395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4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5679E-6 L 0.1 0.00031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48148E-6 L -0.0007 -0.07253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36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7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0123 L -0.00017 -0.06759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7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92" grpId="0" animBg="1"/>
      <p:bldP spid="92" grpId="1" animBg="1"/>
      <p:bldP spid="117" grpId="0" animBg="1"/>
      <p:bldP spid="117" grpId="1" animBg="1"/>
      <p:bldP spid="93" grpId="0" animBg="1"/>
      <p:bldP spid="13" grpId="0" animBg="1"/>
      <p:bldP spid="14" grpId="0" animBg="1"/>
      <p:bldP spid="15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32" grpId="0"/>
      <p:bldP spid="34" grpId="0"/>
      <p:bldP spid="35" grpId="0"/>
      <p:bldP spid="51" grpId="0" animBg="1"/>
      <p:bldP spid="52" grpId="0" animBg="1"/>
      <p:bldP spid="54" grpId="0" animBg="1"/>
      <p:bldP spid="54" grpId="1" animBg="1"/>
      <p:bldP spid="62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1" grpId="1" animBg="1"/>
      <p:bldP spid="71" grpId="2" animBg="1"/>
      <p:bldP spid="65" grpId="0" animBg="1"/>
      <p:bldP spid="73" grpId="0" animBg="1"/>
      <p:bldP spid="74" grpId="0" animBg="1"/>
      <p:bldP spid="75" grpId="0"/>
      <p:bldP spid="77" grpId="0" animBg="1"/>
      <p:bldP spid="77" grpId="1" animBg="1"/>
      <p:bldP spid="78" grpId="0" animBg="1"/>
      <p:bldP spid="78" grpId="1" animBg="1"/>
      <p:bldP spid="79" grpId="0" animBg="1"/>
      <p:bldP spid="82" grpId="0" animBg="1"/>
      <p:bldP spid="82" grpId="1" animBg="1"/>
      <p:bldP spid="82" grpId="2" animBg="1"/>
      <p:bldP spid="83" grpId="0" animBg="1"/>
      <p:bldP spid="85" grpId="0" animBg="1"/>
      <p:bldP spid="85" grpId="1" animBg="1"/>
      <p:bldP spid="85" grpId="2" animBg="1"/>
      <p:bldP spid="97" grpId="0"/>
      <p:bldP spid="98" grpId="0"/>
      <p:bldP spid="1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494270"/>
            <a:ext cx="6858000" cy="455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Shared Resources</a:t>
            </a:r>
            <a:endParaRPr sz="20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1049A-D593-E0E6-8CC1-4C0861A28AC5}"/>
              </a:ext>
            </a:extLst>
          </p:cNvPr>
          <p:cNvSpPr txBox="1"/>
          <p:nvPr/>
        </p:nvSpPr>
        <p:spPr>
          <a:xfrm>
            <a:off x="1165476" y="1360862"/>
            <a:ext cx="4962480" cy="267765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use_resource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.timeout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.request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wait on resource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got resource at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.now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.timeout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.Environment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.Resource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use_resource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use_resource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use_resource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8C4C5-EA8D-D4CA-7EB0-3B0971DBC62F}"/>
              </a:ext>
            </a:extLst>
          </p:cNvPr>
          <p:cNvSpPr txBox="1"/>
          <p:nvPr/>
        </p:nvSpPr>
        <p:spPr>
          <a:xfrm>
            <a:off x="1165475" y="1360862"/>
            <a:ext cx="5360686" cy="267765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use_resource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priority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.timeout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.request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priority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priority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wait on resource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got resource at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.now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.timeout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.Environment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.PriorityResource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use_resource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priority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use_resource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priority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use_resource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priority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5060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429322" y="2305650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Project</a:t>
            </a:r>
            <a:endParaRPr sz="2400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0304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494270"/>
            <a:ext cx="6858000" cy="455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Harbour simulation</a:t>
            </a:r>
            <a:endParaRPr sz="20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E5D9C1-CC01-7F28-3F38-F305A7C68BB1}"/>
              </a:ext>
            </a:extLst>
          </p:cNvPr>
          <p:cNvSpPr txBox="1"/>
          <p:nvPr/>
        </p:nvSpPr>
        <p:spPr>
          <a:xfrm>
            <a:off x="1165474" y="1356652"/>
            <a:ext cx="7635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Quicksand" panose="020B0604020202020204" charset="0"/>
              </a:rPr>
              <a:t>It has been decided to simulate the maritime traffic inside a commercial port for cargo loading/unloading and bunkering (i.e. ship refueling).</a:t>
            </a:r>
          </a:p>
        </p:txBody>
      </p:sp>
      <p:sp>
        <p:nvSpPr>
          <p:cNvPr id="11" name="Google Shape;78;p13">
            <a:extLst>
              <a:ext uri="{FF2B5EF4-FFF2-40B4-BE49-F238E27FC236}">
                <a16:creationId xmlns:a16="http://schemas.microsoft.com/office/drawing/2014/main" id="{6C8FDCB6-7680-CDE1-2E6B-AE27DE9F610D}"/>
              </a:ext>
            </a:extLst>
          </p:cNvPr>
          <p:cNvSpPr txBox="1"/>
          <p:nvPr/>
        </p:nvSpPr>
        <p:spPr>
          <a:xfrm>
            <a:off x="1165474" y="2167654"/>
            <a:ext cx="6704897" cy="1487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Reasons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Logistic challenge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High-risk, High-cost simulation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Scenario in which waiting times are extremely important</a:t>
            </a:r>
          </a:p>
        </p:txBody>
      </p:sp>
    </p:spTree>
    <p:extLst>
      <p:ext uri="{BB962C8B-B14F-4D97-AF65-F5344CB8AC3E}">
        <p14:creationId xmlns:p14="http://schemas.microsoft.com/office/powerpoint/2010/main" val="3396891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Implementation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DBFA61-63AC-B3DC-14C3-86FC638CDE31}"/>
              </a:ext>
            </a:extLst>
          </p:cNvPr>
          <p:cNvSpPr txBox="1"/>
          <p:nvPr/>
        </p:nvSpPr>
        <p:spPr>
          <a:xfrm>
            <a:off x="1036324" y="1335881"/>
            <a:ext cx="7951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Regularly a ship will arrive at the harbour entrance waiting for an available dock and tug transport.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DA707-1511-9C1E-8566-FE15BADC8FA5}"/>
              </a:ext>
            </a:extLst>
          </p:cNvPr>
          <p:cNvSpPr txBox="1"/>
          <p:nvPr/>
        </p:nvSpPr>
        <p:spPr>
          <a:xfrm>
            <a:off x="1036324" y="2048530"/>
            <a:ext cx="7640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Some ships will have higher priority w.r.t. to common ships (e.g. emergency, goods transported, etc..).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A9C621-6641-C56A-E148-C4ABA0BA639F}"/>
              </a:ext>
            </a:extLst>
          </p:cNvPr>
          <p:cNvSpPr/>
          <p:nvPr/>
        </p:nvSpPr>
        <p:spPr>
          <a:xfrm>
            <a:off x="841145" y="2082069"/>
            <a:ext cx="213852" cy="21532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5B7590-AEF3-B8E5-7F92-E244E5D831B2}"/>
              </a:ext>
            </a:extLst>
          </p:cNvPr>
          <p:cNvSpPr/>
          <p:nvPr/>
        </p:nvSpPr>
        <p:spPr>
          <a:xfrm>
            <a:off x="845197" y="2846111"/>
            <a:ext cx="213852" cy="21532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5DAC25-1E83-77F0-0DC2-C8A97517C68C}"/>
              </a:ext>
            </a:extLst>
          </p:cNvPr>
          <p:cNvSpPr txBox="1"/>
          <p:nvPr/>
        </p:nvSpPr>
        <p:spPr>
          <a:xfrm>
            <a:off x="1054996" y="2799821"/>
            <a:ext cx="6285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Each ship bunkering will take different time depending on its missing fuel.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B79B59-84C8-9AE7-5F66-26D4F4BBE0D7}"/>
              </a:ext>
            </a:extLst>
          </p:cNvPr>
          <p:cNvSpPr/>
          <p:nvPr/>
        </p:nvSpPr>
        <p:spPr>
          <a:xfrm>
            <a:off x="841145" y="3447854"/>
            <a:ext cx="213852" cy="21532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A71DD-F393-5ABB-7892-E1D3C2FCA891}"/>
              </a:ext>
            </a:extLst>
          </p:cNvPr>
          <p:cNvSpPr txBox="1"/>
          <p:nvPr/>
        </p:nvSpPr>
        <p:spPr>
          <a:xfrm>
            <a:off x="1137415" y="3401564"/>
            <a:ext cx="7848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Docked ships will wait for bunkering and cargo load/unload events to terminate before leaving.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40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Domain components</a:t>
            </a:r>
            <a:endParaRPr sz="20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18" name="Picture 17" descr="A group of colorful containers on a blue surface&#10;&#10;Description automatically generated with low confidence">
            <a:extLst>
              <a:ext uri="{FF2B5EF4-FFF2-40B4-BE49-F238E27FC236}">
                <a16:creationId xmlns:a16="http://schemas.microsoft.com/office/drawing/2014/main" id="{1CCC3DAC-B840-C2A1-5AD0-691C49844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31" y="3184895"/>
            <a:ext cx="2307038" cy="1535622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  <a:softEdge rad="127000"/>
          </a:effectLst>
        </p:spPr>
      </p:pic>
      <p:pic>
        <p:nvPicPr>
          <p:cNvPr id="20" name="Picture 19" descr="A picture containing water, boat, traveling&#10;&#10;Description automatically generated">
            <a:extLst>
              <a:ext uri="{FF2B5EF4-FFF2-40B4-BE49-F238E27FC236}">
                <a16:creationId xmlns:a16="http://schemas.microsoft.com/office/drawing/2014/main" id="{341168B6-1C02-C47A-AE42-4B0B93316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119" y="3184895"/>
            <a:ext cx="2307038" cy="1516838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24" name="Picture 23" descr="A picture containing boat, ship, watercraft, docked&#10;&#10;Description automatically generated">
            <a:extLst>
              <a:ext uri="{FF2B5EF4-FFF2-40B4-BE49-F238E27FC236}">
                <a16:creationId xmlns:a16="http://schemas.microsoft.com/office/drawing/2014/main" id="{FF0CB5FC-EFDF-3515-2AC5-FEED14EB4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1475" y="3239887"/>
            <a:ext cx="2307038" cy="148063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8" name="CasellaDiTesto 2">
            <a:extLst>
              <a:ext uri="{FF2B5EF4-FFF2-40B4-BE49-F238E27FC236}">
                <a16:creationId xmlns:a16="http://schemas.microsoft.com/office/drawing/2014/main" id="{24D8B97C-440C-986F-4CD0-17323548ECEA}"/>
              </a:ext>
            </a:extLst>
          </p:cNvPr>
          <p:cNvSpPr txBox="1"/>
          <p:nvPr/>
        </p:nvSpPr>
        <p:spPr>
          <a:xfrm>
            <a:off x="1260213" y="4357177"/>
            <a:ext cx="2118919" cy="344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sz="1800" dirty="0">
                <a:solidFill>
                  <a:srgbClr val="FFFFFF"/>
                </a:solidFill>
                <a:latin typeface="Quicksand" panose="020B0604020202020204" charset="0"/>
              </a:rPr>
              <a:t>Ship</a:t>
            </a:r>
            <a:endParaRPr lang="it-IT" sz="2000" dirty="0">
              <a:solidFill>
                <a:srgbClr val="FFFFFF"/>
              </a:solidFill>
              <a:latin typeface="Quicksand" panose="020B0604020202020204" charset="0"/>
            </a:endParaRPr>
          </a:p>
        </p:txBody>
      </p:sp>
      <p:sp>
        <p:nvSpPr>
          <p:cNvPr id="29" name="CasellaDiTesto 2">
            <a:extLst>
              <a:ext uri="{FF2B5EF4-FFF2-40B4-BE49-F238E27FC236}">
                <a16:creationId xmlns:a16="http://schemas.microsoft.com/office/drawing/2014/main" id="{9B3A7375-951F-804B-D827-9653010B0BDB}"/>
              </a:ext>
            </a:extLst>
          </p:cNvPr>
          <p:cNvSpPr txBox="1"/>
          <p:nvPr/>
        </p:nvSpPr>
        <p:spPr>
          <a:xfrm>
            <a:off x="3691475" y="4357176"/>
            <a:ext cx="2118919" cy="344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sz="1800" dirty="0">
                <a:solidFill>
                  <a:srgbClr val="FFFFFF"/>
                </a:solidFill>
                <a:latin typeface="Quicksand" panose="020B0604020202020204" charset="0"/>
              </a:rPr>
              <a:t>Tug</a:t>
            </a:r>
            <a:endParaRPr lang="it-IT" sz="2000" dirty="0">
              <a:solidFill>
                <a:srgbClr val="FFFFFF"/>
              </a:solidFill>
              <a:latin typeface="Quicksand" panose="020B0604020202020204" charset="0"/>
            </a:endParaRPr>
          </a:p>
        </p:txBody>
      </p:sp>
      <p:sp>
        <p:nvSpPr>
          <p:cNvPr id="30" name="CasellaDiTesto 2">
            <a:extLst>
              <a:ext uri="{FF2B5EF4-FFF2-40B4-BE49-F238E27FC236}">
                <a16:creationId xmlns:a16="http://schemas.microsoft.com/office/drawing/2014/main" id="{106725B5-DE90-8389-D77B-893513F6F5E3}"/>
              </a:ext>
            </a:extLst>
          </p:cNvPr>
          <p:cNvSpPr txBox="1"/>
          <p:nvPr/>
        </p:nvSpPr>
        <p:spPr>
          <a:xfrm>
            <a:off x="6404238" y="4357175"/>
            <a:ext cx="2118919" cy="344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sz="1800" dirty="0">
                <a:solidFill>
                  <a:srgbClr val="FFFFFF"/>
                </a:solidFill>
                <a:latin typeface="Quicksand" panose="020B0604020202020204" charset="0"/>
              </a:rPr>
              <a:t>Fuel Barge</a:t>
            </a:r>
            <a:endParaRPr lang="it-IT" sz="2000" dirty="0">
              <a:solidFill>
                <a:srgbClr val="FFFFFF"/>
              </a:solidFill>
              <a:latin typeface="Quicksand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62A84B-5115-7084-802D-E2CF61E745AC}"/>
              </a:ext>
            </a:extLst>
          </p:cNvPr>
          <p:cNvSpPr txBox="1"/>
          <p:nvPr/>
        </p:nvSpPr>
        <p:spPr>
          <a:xfrm>
            <a:off x="1165475" y="1356735"/>
            <a:ext cx="7823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Quicksand" panose="020B0604020202020204" charset="0"/>
              </a:rPr>
              <a:t>The main components of our system will be either implemented as Python objects.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C7102B-E107-D601-C873-4BDB3AF8694B}"/>
              </a:ext>
            </a:extLst>
          </p:cNvPr>
          <p:cNvSpPr txBox="1"/>
          <p:nvPr/>
        </p:nvSpPr>
        <p:spPr>
          <a:xfrm>
            <a:off x="1165474" y="2177981"/>
            <a:ext cx="7823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Quicksand" panose="020B0604020202020204" charset="0"/>
              </a:rPr>
              <a:t>Their behavior as shared resource will then be obtained by putting such objects inside a SimPy </a:t>
            </a:r>
            <a:r>
              <a:rPr lang="en-US" i="1" dirty="0">
                <a:solidFill>
                  <a:schemeClr val="bg1"/>
                </a:solidFill>
                <a:latin typeface="Quicksand" panose="020B0604020202020204" charset="0"/>
              </a:rPr>
              <a:t>Store</a:t>
            </a:r>
            <a:r>
              <a:rPr lang="en-US" dirty="0">
                <a:solidFill>
                  <a:schemeClr val="bg1"/>
                </a:solidFill>
                <a:latin typeface="Quicksand" panose="020B0604020202020204" charset="0"/>
              </a:rPr>
              <a:t>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C937FA-FE1E-C01F-6094-F089B689E17F}"/>
              </a:ext>
            </a:extLst>
          </p:cNvPr>
          <p:cNvSpPr/>
          <p:nvPr/>
        </p:nvSpPr>
        <p:spPr>
          <a:xfrm>
            <a:off x="837221" y="2224271"/>
            <a:ext cx="213852" cy="21532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2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 txBox="1">
            <a:spLocks noGrp="1"/>
          </p:cNvSpPr>
          <p:nvPr>
            <p:ph type="title"/>
          </p:nvPr>
        </p:nvSpPr>
        <p:spPr>
          <a:xfrm>
            <a:off x="1006520" y="546506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TABLE OF CONTENTS</a:t>
            </a:r>
            <a:endParaRPr sz="2000" dirty="0"/>
          </a:p>
        </p:txBody>
      </p:sp>
      <p:sp>
        <p:nvSpPr>
          <p:cNvPr id="408" name="Google Shape;408;p3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09" name="Google Shape;409;p39"/>
          <p:cNvSpPr/>
          <p:nvPr/>
        </p:nvSpPr>
        <p:spPr>
          <a:xfrm>
            <a:off x="0" y="2365326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1" name="Google Shape;411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12" name="Google Shape;412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5842489" y="1703401"/>
            <a:ext cx="473400" cy="473400"/>
            <a:chOff x="3814414" y="1703401"/>
            <a:chExt cx="473400" cy="473400"/>
          </a:xfrm>
        </p:grpSpPr>
        <p:sp>
          <p:nvSpPr>
            <p:cNvPr id="415" name="Google Shape;415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3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6" name="Google Shape;426;p39"/>
          <p:cNvGrpSpPr/>
          <p:nvPr/>
        </p:nvGrpSpPr>
        <p:grpSpPr>
          <a:xfrm rot="10800000">
            <a:off x="3883742" y="1758828"/>
            <a:ext cx="334744" cy="334744"/>
            <a:chOff x="2893992" y="3645628"/>
            <a:chExt cx="334744" cy="334744"/>
          </a:xfrm>
        </p:grpSpPr>
        <p:sp>
          <p:nvSpPr>
            <p:cNvPr id="427" name="Google Shape;427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 rot="10800000"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429" name="Google Shape;429;p39"/>
          <p:cNvSpPr txBox="1"/>
          <p:nvPr/>
        </p:nvSpPr>
        <p:spPr>
          <a:xfrm>
            <a:off x="1006520" y="1523073"/>
            <a:ext cx="2167137" cy="18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Discrete-event Simulation</a:t>
            </a:r>
            <a:endParaRPr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" name="Google Shape;429;p39">
            <a:extLst>
              <a:ext uri="{FF2B5EF4-FFF2-40B4-BE49-F238E27FC236}">
                <a16:creationId xmlns:a16="http://schemas.microsoft.com/office/drawing/2014/main" id="{77BA3FA0-BA41-63C4-F849-DC9538862333}"/>
              </a:ext>
            </a:extLst>
          </p:cNvPr>
          <p:cNvSpPr txBox="1"/>
          <p:nvPr/>
        </p:nvSpPr>
        <p:spPr>
          <a:xfrm>
            <a:off x="3569109" y="1528775"/>
            <a:ext cx="1002891" cy="18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SimPy</a:t>
            </a:r>
            <a:endParaRPr sz="900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" name="Google Shape;429;p39">
            <a:extLst>
              <a:ext uri="{FF2B5EF4-FFF2-40B4-BE49-F238E27FC236}">
                <a16:creationId xmlns:a16="http://schemas.microsoft.com/office/drawing/2014/main" id="{883072A7-DB84-7BBC-FD2F-8AC0AFE6A0B3}"/>
              </a:ext>
            </a:extLst>
          </p:cNvPr>
          <p:cNvSpPr txBox="1"/>
          <p:nvPr/>
        </p:nvSpPr>
        <p:spPr>
          <a:xfrm>
            <a:off x="5356782" y="1541103"/>
            <a:ext cx="1444814" cy="18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Project</a:t>
            </a:r>
            <a:endParaRPr sz="900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Simulation parameters</a:t>
            </a:r>
            <a:endParaRPr sz="20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8" name="Google Shape;645;p46">
            <a:extLst>
              <a:ext uri="{FF2B5EF4-FFF2-40B4-BE49-F238E27FC236}">
                <a16:creationId xmlns:a16="http://schemas.microsoft.com/office/drawing/2014/main" id="{0582DF27-43D6-228A-8EAD-9505F78B2F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3159683"/>
              </p:ext>
            </p:extLst>
          </p:nvPr>
        </p:nvGraphicFramePr>
        <p:xfrm>
          <a:off x="1233702" y="2297224"/>
          <a:ext cx="3687548" cy="2392490"/>
        </p:xfrm>
        <a:graphic>
          <a:graphicData uri="http://schemas.openxmlformats.org/drawingml/2006/table">
            <a:tbl>
              <a:tblPr>
                <a:noFill/>
                <a:tableStyleId>{E71A6B3E-507F-4017-96D8-7895C4FAF287}</a:tableStyleId>
              </a:tblPr>
              <a:tblGrid>
                <a:gridCol w="1638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MEAN </a:t>
                      </a:r>
                      <a:r>
                        <a:rPr lang="en" sz="1000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Quicksand"/>
                          <a:cs typeface="Quicksand"/>
                          <a:sym typeface="Quicksand"/>
                        </a:rPr>
                        <a:t>(</a:t>
                      </a:r>
                      <a:r>
                        <a:rPr lang="el-GR" sz="10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Quicksand" panose="020B0604020202020204" charset="0"/>
                          <a:ea typeface="Arial"/>
                          <a:cs typeface="Arial"/>
                          <a:sym typeface="Arial"/>
                        </a:rPr>
                        <a:t>μ</a:t>
                      </a:r>
                      <a:r>
                        <a:rPr lang="it-IT" sz="10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Quicksand" panose="020B0604020202020204" charset="0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dirty="0">
                        <a:solidFill>
                          <a:schemeClr val="bg1"/>
                        </a:solidFill>
                        <a:latin typeface="Quicksand" panose="020B0604020202020204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STD. DEV. </a:t>
                      </a:r>
                      <a:r>
                        <a:rPr lang="en" sz="7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(</a:t>
                      </a:r>
                      <a:r>
                        <a:rPr lang="el-GR" sz="105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Quicksand" panose="020B0604020202020204" charset="0"/>
                          <a:ea typeface="Arial"/>
                          <a:cs typeface="Arial"/>
                          <a:sym typeface="Arial"/>
                        </a:rPr>
                        <a:t>σ</a:t>
                      </a:r>
                      <a:r>
                        <a:rPr lang="en" sz="7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) </a:t>
                      </a:r>
                      <a:endParaRPr sz="7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65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DOCKING</a:t>
                      </a:r>
                      <a:endParaRPr sz="8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8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0.25</a:t>
                      </a:r>
                      <a:endParaRPr sz="8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0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BUNKERING</a:t>
                      </a:r>
                      <a:endParaRPr sz="8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8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0.25</a:t>
                      </a:r>
                      <a:endParaRPr sz="8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0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CARGO </a:t>
                      </a:r>
                      <a:endParaRPr sz="8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8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0.50</a:t>
                      </a:r>
                      <a:endParaRPr sz="8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0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BARGE REFUEL</a:t>
                      </a:r>
                      <a:endParaRPr sz="8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dirty="0">
                          <a:solidFill>
                            <a:schemeClr val="bg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800" dirty="0">
                        <a:solidFill>
                          <a:schemeClr val="bg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0.25</a:t>
                      </a:r>
                      <a:endParaRPr sz="8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35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TUG MAINTENANCE FREQUENCY</a:t>
                      </a:r>
                      <a:endParaRPr sz="8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  <a:endParaRPr sz="8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8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35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TUG MAINTENANCE TIME</a:t>
                      </a:r>
                      <a:endParaRPr sz="8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8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8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327632"/>
                  </a:ext>
                </a:extLst>
              </a:tr>
            </a:tbl>
          </a:graphicData>
        </a:graphic>
      </p:graphicFrame>
      <p:graphicFrame>
        <p:nvGraphicFramePr>
          <p:cNvPr id="9" name="Google Shape;645;p46">
            <a:extLst>
              <a:ext uri="{FF2B5EF4-FFF2-40B4-BE49-F238E27FC236}">
                <a16:creationId xmlns:a16="http://schemas.microsoft.com/office/drawing/2014/main" id="{20E7CA86-90CB-F38F-B974-9B998C675E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2161251"/>
              </p:ext>
            </p:extLst>
          </p:nvPr>
        </p:nvGraphicFramePr>
        <p:xfrm>
          <a:off x="6202529" y="2255393"/>
          <a:ext cx="2408076" cy="1251909"/>
        </p:xfrm>
        <a:graphic>
          <a:graphicData uri="http://schemas.openxmlformats.org/drawingml/2006/table">
            <a:tbl>
              <a:tblPr>
                <a:noFill/>
                <a:tableStyleId>{E71A6B3E-507F-4017-96D8-7895C4FAF287}</a:tableStyleId>
              </a:tblPr>
              <a:tblGrid>
                <a:gridCol w="123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59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0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#</a:t>
                      </a:r>
                      <a:endParaRPr sz="1800" dirty="0">
                        <a:solidFill>
                          <a:schemeClr val="bg1"/>
                        </a:solidFill>
                        <a:latin typeface="Quicksand" panose="020B0604020202020204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90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DOCKS</a:t>
                      </a:r>
                      <a:endParaRPr sz="8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  <a:endParaRPr sz="8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90929"/>
                  </a:ext>
                </a:extLst>
              </a:tr>
              <a:tr h="27723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TUGS</a:t>
                      </a:r>
                      <a:endParaRPr sz="8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</a:t>
                      </a:r>
                      <a:endParaRPr sz="8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86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FUEL BARGES</a:t>
                      </a:r>
                      <a:endParaRPr sz="8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</a:t>
                      </a:r>
                      <a:endParaRPr sz="8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Google Shape;78;p13">
            <a:extLst>
              <a:ext uri="{FF2B5EF4-FFF2-40B4-BE49-F238E27FC236}">
                <a16:creationId xmlns:a16="http://schemas.microsoft.com/office/drawing/2014/main" id="{B6B9D047-CAEB-AAF4-7CD6-21CB950C7CA4}"/>
              </a:ext>
            </a:extLst>
          </p:cNvPr>
          <p:cNvSpPr txBox="1"/>
          <p:nvPr/>
        </p:nvSpPr>
        <p:spPr>
          <a:xfrm>
            <a:off x="1072983" y="861853"/>
            <a:ext cx="7709681" cy="105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A ship arrives on average every 12 minutes (exponential distribution </a:t>
            </a:r>
            <a:r>
              <a:rPr lang="el-GR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λ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= 1/0.2)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It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will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be </a:t>
            </a: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assumed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that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the </a:t>
            </a: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ships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with </a:t>
            </a: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higher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priority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will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be the 20% of </a:t>
            </a: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total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ships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Other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events </a:t>
            </a: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will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be </a:t>
            </a: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simulated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with </a:t>
            </a: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guassian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distributions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(</a:t>
            </a:r>
            <a:r>
              <a:rPr lang="it-IT" sz="1200" i="1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Table</a:t>
            </a:r>
            <a:r>
              <a:rPr lang="it-IT" sz="1200" i="1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1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)</a:t>
            </a:r>
            <a:r>
              <a:rPr lang="it-IT" sz="1200" i="1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</a:t>
            </a:r>
            <a:endParaRPr lang="it-IT" sz="1200" dirty="0">
              <a:solidFill>
                <a:schemeClr val="bg1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E877B2-DF4D-1B3A-F65D-622530A4E1B2}"/>
              </a:ext>
            </a:extLst>
          </p:cNvPr>
          <p:cNvSpPr txBox="1"/>
          <p:nvPr/>
        </p:nvSpPr>
        <p:spPr>
          <a:xfrm>
            <a:off x="2179853" y="2374135"/>
            <a:ext cx="671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  <a:latin typeface="Quicksand" panose="020B0604020202020204" charset="0"/>
              </a:rPr>
              <a:t>Table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C8FD14-CB64-09B9-0C83-E43D07D2464C}"/>
              </a:ext>
            </a:extLst>
          </p:cNvPr>
          <p:cNvSpPr txBox="1"/>
          <p:nvPr/>
        </p:nvSpPr>
        <p:spPr>
          <a:xfrm>
            <a:off x="6692902" y="2374135"/>
            <a:ext cx="1217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  <a:latin typeface="Quicksand" panose="020B0604020202020204" charset="0"/>
              </a:rPr>
              <a:t>Table 2</a:t>
            </a:r>
          </a:p>
        </p:txBody>
      </p:sp>
    </p:spTree>
    <p:extLst>
      <p:ext uri="{BB962C8B-B14F-4D97-AF65-F5344CB8AC3E}">
        <p14:creationId xmlns:p14="http://schemas.microsoft.com/office/powerpoint/2010/main" val="3271730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72143" y="87615"/>
            <a:ext cx="6858000" cy="490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Simulation analyses</a:t>
            </a:r>
            <a:endParaRPr sz="2000" dirty="0"/>
          </a:p>
        </p:txBody>
      </p:sp>
      <p:sp>
        <p:nvSpPr>
          <p:cNvPr id="7" name="Google Shape;76;p13">
            <a:extLst>
              <a:ext uri="{FF2B5EF4-FFF2-40B4-BE49-F238E27FC236}">
                <a16:creationId xmlns:a16="http://schemas.microsoft.com/office/drawing/2014/main" id="{7A2C1CFD-4E3E-68EC-190C-1E688012AB85}"/>
              </a:ext>
            </a:extLst>
          </p:cNvPr>
          <p:cNvSpPr txBox="1">
            <a:spLocks/>
          </p:cNvSpPr>
          <p:nvPr/>
        </p:nvSpPr>
        <p:spPr>
          <a:xfrm>
            <a:off x="2967098" y="781226"/>
            <a:ext cx="3209803" cy="49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i="1" dirty="0"/>
              <a:t>20 Docks | 8 Tugs | 8 Barges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057CBB7-EE3A-5466-A008-237D77EAD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9" y="1493538"/>
            <a:ext cx="4363701" cy="327277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360D83A-6A15-CE4C-5F76-EAEA8AA44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240" y="1493537"/>
            <a:ext cx="4363701" cy="327277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065345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760AC48-C268-5555-0BFD-89677A7043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775615"/>
              </p:ext>
            </p:extLst>
          </p:nvPr>
        </p:nvGraphicFramePr>
        <p:xfrm>
          <a:off x="72143" y="130891"/>
          <a:ext cx="8999714" cy="4621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9522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72143" y="87615"/>
            <a:ext cx="6858000" cy="490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Simulation analyses</a:t>
            </a:r>
            <a:endParaRPr sz="2000" dirty="0"/>
          </a:p>
        </p:txBody>
      </p:sp>
      <p:sp>
        <p:nvSpPr>
          <p:cNvPr id="7" name="Google Shape;76;p13">
            <a:extLst>
              <a:ext uri="{FF2B5EF4-FFF2-40B4-BE49-F238E27FC236}">
                <a16:creationId xmlns:a16="http://schemas.microsoft.com/office/drawing/2014/main" id="{7A2C1CFD-4E3E-68EC-190C-1E688012AB85}"/>
              </a:ext>
            </a:extLst>
          </p:cNvPr>
          <p:cNvSpPr txBox="1">
            <a:spLocks/>
          </p:cNvSpPr>
          <p:nvPr/>
        </p:nvSpPr>
        <p:spPr>
          <a:xfrm>
            <a:off x="2967098" y="781226"/>
            <a:ext cx="3404205" cy="49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i="1" dirty="0"/>
              <a:t>25 Docks | 10 Tugs | 10 Barges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0ACF650-6394-0707-02A3-8A5770FFE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3" y="1474838"/>
            <a:ext cx="4388637" cy="329147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9C545E9-0FEA-12DF-7FD4-9857C914E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200" y="1492752"/>
            <a:ext cx="4388637" cy="327356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48392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56FB814-98CF-599F-E878-A55DA5A7DA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847152"/>
              </p:ext>
            </p:extLst>
          </p:nvPr>
        </p:nvGraphicFramePr>
        <p:xfrm>
          <a:off x="110613" y="76069"/>
          <a:ext cx="8961243" cy="4676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98755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72143" y="87615"/>
            <a:ext cx="6858000" cy="490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Simulation analyses</a:t>
            </a:r>
            <a:endParaRPr sz="2400" dirty="0"/>
          </a:p>
        </p:txBody>
      </p:sp>
      <p:sp>
        <p:nvSpPr>
          <p:cNvPr id="7" name="Google Shape;76;p13">
            <a:extLst>
              <a:ext uri="{FF2B5EF4-FFF2-40B4-BE49-F238E27FC236}">
                <a16:creationId xmlns:a16="http://schemas.microsoft.com/office/drawing/2014/main" id="{7A2C1CFD-4E3E-68EC-190C-1E688012AB85}"/>
              </a:ext>
            </a:extLst>
          </p:cNvPr>
          <p:cNvSpPr txBox="1">
            <a:spLocks/>
          </p:cNvSpPr>
          <p:nvPr/>
        </p:nvSpPr>
        <p:spPr>
          <a:xfrm>
            <a:off x="2967098" y="781226"/>
            <a:ext cx="3404205" cy="49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i="1" dirty="0"/>
              <a:t>30 Docks | 12 Tugs | 12 Barges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6DDA1C0-CB25-275D-4620-4D5300212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3" y="1480369"/>
            <a:ext cx="4388637" cy="329147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3C866CD-594C-CA58-62A1-404603917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743" y="1474838"/>
            <a:ext cx="4388637" cy="329147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106142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CC2D319-AA4E-8591-AEED-F35EEEC1E2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686833"/>
              </p:ext>
            </p:extLst>
          </p:nvPr>
        </p:nvGraphicFramePr>
        <p:xfrm>
          <a:off x="72143" y="76069"/>
          <a:ext cx="8999713" cy="4776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6517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72143" y="87615"/>
            <a:ext cx="6858000" cy="490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Simulation analyses</a:t>
            </a:r>
            <a:endParaRPr sz="2000" dirty="0"/>
          </a:p>
        </p:txBody>
      </p:sp>
      <p:sp>
        <p:nvSpPr>
          <p:cNvPr id="7" name="Google Shape;76;p13">
            <a:extLst>
              <a:ext uri="{FF2B5EF4-FFF2-40B4-BE49-F238E27FC236}">
                <a16:creationId xmlns:a16="http://schemas.microsoft.com/office/drawing/2014/main" id="{7A2C1CFD-4E3E-68EC-190C-1E688012AB85}"/>
              </a:ext>
            </a:extLst>
          </p:cNvPr>
          <p:cNvSpPr txBox="1">
            <a:spLocks/>
          </p:cNvSpPr>
          <p:nvPr/>
        </p:nvSpPr>
        <p:spPr>
          <a:xfrm>
            <a:off x="1993704" y="1154186"/>
            <a:ext cx="6235895" cy="49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i="1" dirty="0"/>
              <a:t>30 Docks | 12 Tugs | 12 Barges (Tug maintenance)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0887E5-378A-0882-1D58-E7573C3693E7}"/>
              </a:ext>
            </a:extLst>
          </p:cNvPr>
          <p:cNvSpPr txBox="1"/>
          <p:nvPr/>
        </p:nvSpPr>
        <p:spPr>
          <a:xfrm>
            <a:off x="72143" y="488371"/>
            <a:ext cx="8680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Quicksand" panose="020B0604020202020204" charset="0"/>
              </a:rPr>
              <a:t>Let’s now consider a more complex scenario, where each Tug will require (or be scheduled for) maintenance, hence it will be out of service.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799F146-8DA7-7ED7-8FD8-5BF8F62B1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2" y="1786905"/>
            <a:ext cx="4358640" cy="326898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21A7F498-D7B0-4971-2F70-0839EF7D7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438" y="1786905"/>
            <a:ext cx="4358640" cy="326898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881351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72143" y="87615"/>
            <a:ext cx="6858000" cy="490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Simulation analyses</a:t>
            </a:r>
            <a:endParaRPr sz="2400" dirty="0"/>
          </a:p>
        </p:txBody>
      </p:sp>
      <p:sp>
        <p:nvSpPr>
          <p:cNvPr id="7" name="Google Shape;76;p13">
            <a:extLst>
              <a:ext uri="{FF2B5EF4-FFF2-40B4-BE49-F238E27FC236}">
                <a16:creationId xmlns:a16="http://schemas.microsoft.com/office/drawing/2014/main" id="{7A2C1CFD-4E3E-68EC-190C-1E688012AB85}"/>
              </a:ext>
            </a:extLst>
          </p:cNvPr>
          <p:cNvSpPr txBox="1">
            <a:spLocks/>
          </p:cNvSpPr>
          <p:nvPr/>
        </p:nvSpPr>
        <p:spPr>
          <a:xfrm>
            <a:off x="1993704" y="1154186"/>
            <a:ext cx="6235895" cy="49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i="1" dirty="0"/>
              <a:t>30 Docks | 12 Tugs | 12 Barges (Tug maintenance)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0887E5-378A-0882-1D58-E7573C3693E7}"/>
              </a:ext>
            </a:extLst>
          </p:cNvPr>
          <p:cNvSpPr txBox="1"/>
          <p:nvPr/>
        </p:nvSpPr>
        <p:spPr>
          <a:xfrm>
            <a:off x="72143" y="488371"/>
            <a:ext cx="8680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Quicksand" panose="020B0604020202020204" charset="0"/>
              </a:rPr>
              <a:t>Let’s now consider a more complex scenario, where each Tug will require or be scheduled for maintenance on average very 24 hours, hence it will be out of service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45AB9E7-4596-E131-4982-EB40A9FF6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0" y="1786903"/>
            <a:ext cx="4358642" cy="326898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C2203AD4-6E78-79D1-65CE-4494A2E53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440" y="1784785"/>
            <a:ext cx="4358642" cy="326898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51294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840B891-528A-2CD3-8D1C-42C3D813C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602863"/>
              </p:ext>
            </p:extLst>
          </p:nvPr>
        </p:nvGraphicFramePr>
        <p:xfrm>
          <a:off x="72143" y="175137"/>
          <a:ext cx="8999713" cy="4576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9726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429322" y="2305650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Discrete-event Simulation</a:t>
            </a:r>
            <a:endParaRPr sz="2400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4955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CONCLUSIONS</a:t>
            </a:r>
            <a:endParaRPr sz="20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0" name="Google Shape;78;p13">
            <a:extLst>
              <a:ext uri="{FF2B5EF4-FFF2-40B4-BE49-F238E27FC236}">
                <a16:creationId xmlns:a16="http://schemas.microsoft.com/office/drawing/2014/main" id="{E89317BA-7748-8D8C-E307-F544A7923272}"/>
              </a:ext>
            </a:extLst>
          </p:cNvPr>
          <p:cNvSpPr txBox="1"/>
          <p:nvPr/>
        </p:nvSpPr>
        <p:spPr>
          <a:xfrm>
            <a:off x="1054997" y="1266348"/>
            <a:ext cx="7706385" cy="60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</a:pP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SimPy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complements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standard Python by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including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discrete-event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simulations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and is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extremely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easy to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learn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and use. </a:t>
            </a:r>
          </a:p>
        </p:txBody>
      </p:sp>
      <p:pic>
        <p:nvPicPr>
          <p:cNvPr id="5" name="Picture 4" descr="Shape&#10;&#10;Description automatically generated with low confidence">
            <a:hlinkClick r:id="rId3"/>
            <a:extLst>
              <a:ext uri="{FF2B5EF4-FFF2-40B4-BE49-F238E27FC236}">
                <a16:creationId xmlns:a16="http://schemas.microsoft.com/office/drawing/2014/main" id="{542AB997-9C4D-61A5-5830-789E8C3D7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028" y="4236201"/>
            <a:ext cx="605378" cy="605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619E3D-B0DF-D51D-2915-14EAD3D4A2B2}"/>
              </a:ext>
            </a:extLst>
          </p:cNvPr>
          <p:cNvSpPr txBox="1"/>
          <p:nvPr/>
        </p:nvSpPr>
        <p:spPr>
          <a:xfrm>
            <a:off x="2758995" y="4792862"/>
            <a:ext cx="4799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Quicksand" panose="020B0604020202020204" charset="0"/>
                <a:hlinkClick r:id="rId3"/>
              </a:rPr>
              <a:t>https://github.com/NennoMP/dse-harbour-simulation</a:t>
            </a:r>
            <a:endParaRPr lang="en-US" dirty="0">
              <a:solidFill>
                <a:schemeClr val="accent5"/>
              </a:solidFill>
              <a:latin typeface="Quicksand" panose="020B060402020202020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DFB3DB-2A26-2E47-D189-21D8E88612D9}"/>
              </a:ext>
            </a:extLst>
          </p:cNvPr>
          <p:cNvSpPr/>
          <p:nvPr/>
        </p:nvSpPr>
        <p:spPr>
          <a:xfrm>
            <a:off x="2706329" y="4254910"/>
            <a:ext cx="4852219" cy="797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6A00E5-F2B7-3D0E-36F4-3BE167424B70}"/>
              </a:ext>
            </a:extLst>
          </p:cNvPr>
          <p:cNvSpPr/>
          <p:nvPr/>
        </p:nvSpPr>
        <p:spPr>
          <a:xfrm>
            <a:off x="841145" y="2198091"/>
            <a:ext cx="213852" cy="21532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Google Shape;78;p13">
            <a:extLst>
              <a:ext uri="{FF2B5EF4-FFF2-40B4-BE49-F238E27FC236}">
                <a16:creationId xmlns:a16="http://schemas.microsoft.com/office/drawing/2014/main" id="{2F82603E-0E94-704E-68FF-D5111614DAC9}"/>
              </a:ext>
            </a:extLst>
          </p:cNvPr>
          <p:cNvSpPr txBox="1"/>
          <p:nvPr/>
        </p:nvSpPr>
        <p:spPr>
          <a:xfrm>
            <a:off x="1054997" y="2003062"/>
            <a:ext cx="7706385" cy="60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</a:pP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DES and SimPy are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powerful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tools for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simulating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complex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real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-world system,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identify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bottlenecks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possible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improvements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</p:txBody>
      </p:sp>
      <p:sp>
        <p:nvSpPr>
          <p:cNvPr id="11" name="Google Shape;78;p13">
            <a:extLst>
              <a:ext uri="{FF2B5EF4-FFF2-40B4-BE49-F238E27FC236}">
                <a16:creationId xmlns:a16="http://schemas.microsoft.com/office/drawing/2014/main" id="{823282C6-988C-3F61-AF4A-D22E321CC136}"/>
              </a:ext>
            </a:extLst>
          </p:cNvPr>
          <p:cNvSpPr txBox="1"/>
          <p:nvPr/>
        </p:nvSpPr>
        <p:spPr>
          <a:xfrm>
            <a:off x="1054997" y="2861667"/>
            <a:ext cx="7706385" cy="60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</a:pP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It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would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be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very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interesting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to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try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modeling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a system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having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real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-world data and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requirements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4E6AF1-385D-C320-2C20-E9E19C095EE7}"/>
              </a:ext>
            </a:extLst>
          </p:cNvPr>
          <p:cNvSpPr/>
          <p:nvPr/>
        </p:nvSpPr>
        <p:spPr>
          <a:xfrm>
            <a:off x="841145" y="3009240"/>
            <a:ext cx="213852" cy="21532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72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ctrTitle" idx="4294967295"/>
          </p:nvPr>
        </p:nvSpPr>
        <p:spPr>
          <a:xfrm>
            <a:off x="1336100" y="1183688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</a:rPr>
              <a:t>Thanks!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subTitle" idx="4294967295"/>
          </p:nvPr>
        </p:nvSpPr>
        <p:spPr>
          <a:xfrm>
            <a:off x="1336100" y="2190788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Discrete-event simulation</a:t>
            </a:r>
            <a:endParaRPr sz="2000" dirty="0"/>
          </a:p>
        </p:txBody>
      </p:sp>
      <p:sp>
        <p:nvSpPr>
          <p:cNvPr id="78" name="Google Shape;78;p13"/>
          <p:cNvSpPr txBox="1"/>
          <p:nvPr/>
        </p:nvSpPr>
        <p:spPr>
          <a:xfrm>
            <a:off x="1113855" y="1918867"/>
            <a:ext cx="4303982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Terminology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b="1" dirty="0">
                <a:solidFill>
                  <a:schemeClr val="bg1"/>
                </a:solidFill>
                <a:latin typeface="Quicksand" panose="020B0604020202020204" charset="0"/>
              </a:rPr>
              <a:t>State: </a:t>
            </a:r>
            <a:r>
              <a:rPr lang="en-GB" dirty="0">
                <a:solidFill>
                  <a:schemeClr val="bg1"/>
                </a:solidFill>
                <a:latin typeface="Quicksand" panose="020B0604020202020204" charset="0"/>
              </a:rPr>
              <a:t>system configuration</a:t>
            </a:r>
            <a:endParaRPr lang="en-GB" b="1" dirty="0">
              <a:solidFill>
                <a:schemeClr val="bg1"/>
              </a:solidFill>
              <a:latin typeface="Quicksand" panose="020B060402020202020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b="1" dirty="0">
                <a:solidFill>
                  <a:schemeClr val="bg1"/>
                </a:solidFill>
                <a:latin typeface="Quicksand" panose="020B0604020202020204" charset="0"/>
              </a:rPr>
              <a:t>Event: </a:t>
            </a:r>
            <a:r>
              <a:rPr lang="en-GB" dirty="0">
                <a:solidFill>
                  <a:schemeClr val="bg1"/>
                </a:solidFill>
                <a:latin typeface="Quicksand" panose="020B0604020202020204" charset="0"/>
              </a:rPr>
              <a:t>(instantaneous) update of state variables</a:t>
            </a:r>
            <a:endParaRPr lang="en-GB" b="1" dirty="0">
              <a:solidFill>
                <a:schemeClr val="bg1"/>
              </a:solidFill>
              <a:latin typeface="Quicksand" panose="020B060402020202020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b="1" dirty="0">
                <a:solidFill>
                  <a:schemeClr val="bg1"/>
                </a:solidFill>
                <a:latin typeface="Quicksand" panose="020B0604020202020204" charset="0"/>
              </a:rPr>
              <a:t>Activity: </a:t>
            </a:r>
            <a:r>
              <a:rPr lang="en-GB" dirty="0">
                <a:solidFill>
                  <a:schemeClr val="bg1"/>
                </a:solidFill>
                <a:latin typeface="Quicksand" panose="020B0604020202020204" charset="0"/>
              </a:rPr>
              <a:t>sequence of events (process)</a:t>
            </a:r>
            <a:endParaRPr lang="en-GB" b="1" dirty="0">
              <a:solidFill>
                <a:schemeClr val="bg1"/>
              </a:solidFill>
              <a:latin typeface="Quicksand" panose="020B060402020202020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b="1" dirty="0">
                <a:solidFill>
                  <a:schemeClr val="bg1"/>
                </a:solidFill>
                <a:latin typeface="Quicksand" panose="020B0604020202020204" charset="0"/>
              </a:rPr>
              <a:t>Event notice: </a:t>
            </a:r>
            <a:r>
              <a:rPr lang="en-GB" dirty="0">
                <a:solidFill>
                  <a:schemeClr val="bg1"/>
                </a:solidFill>
                <a:latin typeface="Quicksand" panose="020B0604020202020204" charset="0"/>
              </a:rPr>
              <a:t>future event description</a:t>
            </a:r>
            <a:endParaRPr lang="en-GB" b="1" dirty="0">
              <a:solidFill>
                <a:schemeClr val="bg1"/>
              </a:solidFill>
              <a:latin typeface="Quicksand" panose="020B060402020202020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b="1" dirty="0">
                <a:solidFill>
                  <a:schemeClr val="bg1"/>
                </a:solidFill>
                <a:latin typeface="Quicksand" panose="020B0604020202020204" charset="0"/>
              </a:rPr>
              <a:t>Future Event List (FEL): </a:t>
            </a:r>
            <a:r>
              <a:rPr lang="en-GB" dirty="0">
                <a:solidFill>
                  <a:schemeClr val="bg1"/>
                </a:solidFill>
                <a:latin typeface="Quicksand" panose="020B0604020202020204" charset="0"/>
              </a:rPr>
              <a:t>list of future events</a:t>
            </a:r>
            <a:endParaRPr lang="en-US" b="1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t-IT" sz="1200" b="1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" name="Google Shape;78;p13">
            <a:extLst>
              <a:ext uri="{FF2B5EF4-FFF2-40B4-BE49-F238E27FC236}">
                <a16:creationId xmlns:a16="http://schemas.microsoft.com/office/drawing/2014/main" id="{BB00CD64-16C1-5B25-9DC8-27E2DDBD9017}"/>
              </a:ext>
            </a:extLst>
          </p:cNvPr>
          <p:cNvSpPr txBox="1"/>
          <p:nvPr/>
        </p:nvSpPr>
        <p:spPr>
          <a:xfrm>
            <a:off x="5417837" y="1967291"/>
            <a:ext cx="36024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Goals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</a:rPr>
              <a:t>Monitor resource usage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</a:rPr>
              <a:t>Identify bottlenecks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</a:rPr>
              <a:t>Identify configuration optimizations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</a:rPr>
              <a:t>Simulate high-risk, high-cost real world events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lang="en-US" sz="1200" b="1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t-IT" sz="1200" b="1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A67E6B2-9509-9EB3-C296-C6C104A363D5}"/>
              </a:ext>
            </a:extLst>
          </p:cNvPr>
          <p:cNvSpPr txBox="1"/>
          <p:nvPr/>
        </p:nvSpPr>
        <p:spPr>
          <a:xfrm>
            <a:off x="1113855" y="1347223"/>
            <a:ext cx="7853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Quicksand" panose="020B0604020202020204" charset="0"/>
              </a:rPr>
              <a:t>Discrete-event simulation (DES) </a:t>
            </a:r>
            <a:r>
              <a:rPr lang="en-US" dirty="0">
                <a:solidFill>
                  <a:schemeClr val="bg1"/>
                </a:solidFill>
                <a:latin typeface="Quicksand" panose="020B0604020202020204" charset="0"/>
              </a:rPr>
              <a:t>allows</a:t>
            </a:r>
            <a:r>
              <a:rPr lang="it-IT" dirty="0">
                <a:solidFill>
                  <a:schemeClr val="bg1"/>
                </a:solidFill>
                <a:latin typeface="Quicksand" panose="020B0604020202020204" charset="0"/>
              </a:rPr>
              <a:t> to model a system as a discrete sequence of events in time.</a:t>
            </a:r>
            <a:endParaRPr lang="en-GB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429322" y="2305650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SimPy</a:t>
            </a:r>
            <a:endParaRPr sz="2000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861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SimPy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Google Shape;78;p13">
            <a:extLst>
              <a:ext uri="{FF2B5EF4-FFF2-40B4-BE49-F238E27FC236}">
                <a16:creationId xmlns:a16="http://schemas.microsoft.com/office/drawing/2014/main" id="{E8A6E7D6-B9CD-6251-0664-F8786DB74BE5}"/>
              </a:ext>
            </a:extLst>
          </p:cNvPr>
          <p:cNvSpPr txBox="1"/>
          <p:nvPr/>
        </p:nvSpPr>
        <p:spPr>
          <a:xfrm>
            <a:off x="1165475" y="2584796"/>
            <a:ext cx="2561975" cy="172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Modules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b="1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Environment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b="1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Events</a:t>
            </a:r>
            <a:endParaRPr lang="en-GB" dirty="0">
              <a:solidFill>
                <a:schemeClr val="bg1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b="1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Processes</a:t>
            </a:r>
            <a:endParaRPr lang="en-GB" dirty="0">
              <a:solidFill>
                <a:schemeClr val="bg1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b="1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Shared Resources</a:t>
            </a:r>
            <a:endParaRPr lang="it-IT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" name="Picture 2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DAF75A41-C44C-4FD6-6806-9A2073AF0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801" y="4160389"/>
            <a:ext cx="1374663" cy="4830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B2AAC1-9E37-A3CF-155C-00613A595CEE}"/>
              </a:ext>
            </a:extLst>
          </p:cNvPr>
          <p:cNvSpPr txBox="1"/>
          <p:nvPr/>
        </p:nvSpPr>
        <p:spPr>
          <a:xfrm>
            <a:off x="3171676" y="4748056"/>
            <a:ext cx="34889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Quicksand" panose="020B0604020202020204" charset="0"/>
                <a:hlinkClick r:id="rId3"/>
              </a:rPr>
              <a:t>https://simpy.readthedocs.io/en/latest/</a:t>
            </a:r>
            <a:endParaRPr lang="en-US" dirty="0">
              <a:solidFill>
                <a:schemeClr val="accent5"/>
              </a:solidFill>
              <a:latin typeface="Quicksand" panose="020B0604020202020204" charset="0"/>
            </a:endParaRPr>
          </a:p>
        </p:txBody>
      </p:sp>
      <p:sp>
        <p:nvSpPr>
          <p:cNvPr id="11" name="Google Shape;78;p13">
            <a:extLst>
              <a:ext uri="{FF2B5EF4-FFF2-40B4-BE49-F238E27FC236}">
                <a16:creationId xmlns:a16="http://schemas.microsoft.com/office/drawing/2014/main" id="{B1771C2A-54F8-577D-F59F-9C4D941145C2}"/>
              </a:ext>
            </a:extLst>
          </p:cNvPr>
          <p:cNvSpPr txBox="1"/>
          <p:nvPr/>
        </p:nvSpPr>
        <p:spPr>
          <a:xfrm>
            <a:off x="1165475" y="1245655"/>
            <a:ext cx="7838415" cy="64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SimPy is a process-based, open-source, discrete-event simulation framework based on standard Python.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t-IT" sz="12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t-IT" sz="12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t-IT" sz="12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3508E6-88F4-8AB2-21E3-4867A030E0CF}"/>
              </a:ext>
            </a:extLst>
          </p:cNvPr>
          <p:cNvSpPr/>
          <p:nvPr/>
        </p:nvSpPr>
        <p:spPr>
          <a:xfrm>
            <a:off x="840659" y="1392254"/>
            <a:ext cx="213852" cy="21532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A81593-D49E-4492-4090-A0BBB9628717}"/>
              </a:ext>
            </a:extLst>
          </p:cNvPr>
          <p:cNvSpPr/>
          <p:nvPr/>
        </p:nvSpPr>
        <p:spPr>
          <a:xfrm>
            <a:off x="844594" y="2106537"/>
            <a:ext cx="213852" cy="21532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AC18BD-FA48-2C60-75D7-059007C1232A}"/>
              </a:ext>
            </a:extLst>
          </p:cNvPr>
          <p:cNvSpPr txBox="1"/>
          <p:nvPr/>
        </p:nvSpPr>
        <p:spPr>
          <a:xfrm>
            <a:off x="1165475" y="2070839"/>
            <a:ext cx="6468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Quicksand" panose="020B0604020202020204" charset="0"/>
              </a:rPr>
              <a:t>Processes are defined as Python generator functions (i.e. iterator of events).</a:t>
            </a:r>
          </a:p>
        </p:txBody>
      </p:sp>
    </p:spTree>
    <p:extLst>
      <p:ext uri="{BB962C8B-B14F-4D97-AF65-F5344CB8AC3E}">
        <p14:creationId xmlns:p14="http://schemas.microsoft.com/office/powerpoint/2010/main" val="194143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Environment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78;p13">
            <a:extLst>
              <a:ext uri="{FF2B5EF4-FFF2-40B4-BE49-F238E27FC236}">
                <a16:creationId xmlns:a16="http://schemas.microsoft.com/office/drawing/2014/main" id="{E8A6E7D6-B9CD-6251-0664-F8786DB74BE5}"/>
              </a:ext>
            </a:extLst>
          </p:cNvPr>
          <p:cNvSpPr txBox="1"/>
          <p:nvPr/>
        </p:nvSpPr>
        <p:spPr>
          <a:xfrm>
            <a:off x="1093333" y="1858701"/>
            <a:ext cx="5049370" cy="96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Types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b="1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Environment: </a:t>
            </a: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simulate as fast as possible</a:t>
            </a:r>
            <a:endParaRPr lang="en-GB" b="1" dirty="0">
              <a:solidFill>
                <a:schemeClr val="bg1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b="1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Realtime Environment: </a:t>
            </a: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wall clock time (real-time)</a:t>
            </a:r>
            <a:endParaRPr lang="it-IT" b="1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Google Shape;78;p13">
            <a:extLst>
              <a:ext uri="{FF2B5EF4-FFF2-40B4-BE49-F238E27FC236}">
                <a16:creationId xmlns:a16="http://schemas.microsoft.com/office/drawing/2014/main" id="{F05D5747-286C-2C05-7974-EA74E73A73FB}"/>
              </a:ext>
            </a:extLst>
          </p:cNvPr>
          <p:cNvSpPr txBox="1"/>
          <p:nvPr/>
        </p:nvSpPr>
        <p:spPr>
          <a:xfrm>
            <a:off x="1093333" y="1211798"/>
            <a:ext cx="7829442" cy="46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The (simulation)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environment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manages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simulation time, scheduling and processing of events.</a:t>
            </a:r>
          </a:p>
        </p:txBody>
      </p:sp>
      <p:sp>
        <p:nvSpPr>
          <p:cNvPr id="6" name="Google Shape;78;p13">
            <a:extLst>
              <a:ext uri="{FF2B5EF4-FFF2-40B4-BE49-F238E27FC236}">
                <a16:creationId xmlns:a16="http://schemas.microsoft.com/office/drawing/2014/main" id="{B13B2F0D-31F4-CD13-9814-8347D3585AAF}"/>
              </a:ext>
            </a:extLst>
          </p:cNvPr>
          <p:cNvSpPr txBox="1"/>
          <p:nvPr/>
        </p:nvSpPr>
        <p:spPr>
          <a:xfrm>
            <a:off x="1093333" y="2946394"/>
            <a:ext cx="4171841" cy="131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Simulation executions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Until events exhaustion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Until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a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specific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simulation time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Until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a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specific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event is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triggered</a:t>
            </a:r>
            <a:endParaRPr lang="it-IT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677775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Environment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10F6A-D40E-A9CB-DE4C-B7BF86F74DE1}"/>
              </a:ext>
            </a:extLst>
          </p:cNvPr>
          <p:cNvSpPr txBox="1"/>
          <p:nvPr/>
        </p:nvSpPr>
        <p:spPr>
          <a:xfrm>
            <a:off x="1165470" y="1375643"/>
            <a:ext cx="3649877" cy="5232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.Environment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2EF412-E77C-9592-0BF1-FDF91B120495}"/>
              </a:ext>
            </a:extLst>
          </p:cNvPr>
          <p:cNvSpPr txBox="1"/>
          <p:nvPr/>
        </p:nvSpPr>
        <p:spPr>
          <a:xfrm>
            <a:off x="1165471" y="3528607"/>
            <a:ext cx="3649877" cy="138499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.timeout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.Environment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until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C66BED-8CCE-D90F-32A1-6F0C3405FA80}"/>
              </a:ext>
            </a:extLst>
          </p:cNvPr>
          <p:cNvSpPr txBox="1"/>
          <p:nvPr/>
        </p:nvSpPr>
        <p:spPr>
          <a:xfrm>
            <a:off x="1165470" y="2236681"/>
            <a:ext cx="3649877" cy="9541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SIM_TIME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.Environment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until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SIM_TIME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D7983-F58F-C23D-42EB-DACF718899D5}"/>
              </a:ext>
            </a:extLst>
          </p:cNvPr>
          <p:cNvSpPr txBox="1"/>
          <p:nvPr/>
        </p:nvSpPr>
        <p:spPr>
          <a:xfrm>
            <a:off x="5678128" y="1498383"/>
            <a:ext cx="2845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  <a:latin typeface="Quicksand" panose="020B0604020202020204" charset="0"/>
              </a:rPr>
              <a:t>Event exhaustion based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B581EB-5120-73F0-D5C7-06A15204AA74}"/>
              </a:ext>
            </a:extLst>
          </p:cNvPr>
          <p:cNvSpPr txBox="1"/>
          <p:nvPr/>
        </p:nvSpPr>
        <p:spPr>
          <a:xfrm>
            <a:off x="5678128" y="2559845"/>
            <a:ext cx="2845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  <a:latin typeface="Quicksand" panose="020B0604020202020204" charset="0"/>
              </a:rPr>
              <a:t>Simulation time based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C8E494-E351-961D-6263-301DDFA1A763}"/>
              </a:ext>
            </a:extLst>
          </p:cNvPr>
          <p:cNvSpPr txBox="1"/>
          <p:nvPr/>
        </p:nvSpPr>
        <p:spPr>
          <a:xfrm>
            <a:off x="5678128" y="3913327"/>
            <a:ext cx="2845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  <a:latin typeface="Quicksand" panose="020B0604020202020204" charset="0"/>
              </a:rPr>
              <a:t>Event-triggered based </a:t>
            </a:r>
          </a:p>
        </p:txBody>
      </p:sp>
    </p:spTree>
    <p:extLst>
      <p:ext uri="{BB962C8B-B14F-4D97-AF65-F5344CB8AC3E}">
        <p14:creationId xmlns:p14="http://schemas.microsoft.com/office/powerpoint/2010/main" val="137932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2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Events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78;p13">
            <a:extLst>
              <a:ext uri="{FF2B5EF4-FFF2-40B4-BE49-F238E27FC236}">
                <a16:creationId xmlns:a16="http://schemas.microsoft.com/office/drawing/2014/main" id="{F05D5747-286C-2C05-7974-EA74E73A73FB}"/>
              </a:ext>
            </a:extLst>
          </p:cNvPr>
          <p:cNvSpPr txBox="1"/>
          <p:nvPr/>
        </p:nvSpPr>
        <p:spPr>
          <a:xfrm>
            <a:off x="1104783" y="1242002"/>
            <a:ext cx="7795869" cy="52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SimPy events are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very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similar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to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deferreds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, futures or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promises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and can be in one of the following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states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t-IT" b="1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t-IT" sz="1200" b="1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t-IT" sz="1200" b="1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" name="Google Shape;78;p13">
            <a:extLst>
              <a:ext uri="{FF2B5EF4-FFF2-40B4-BE49-F238E27FC236}">
                <a16:creationId xmlns:a16="http://schemas.microsoft.com/office/drawing/2014/main" id="{DE75034D-E84C-AA56-D96A-7971074AA690}"/>
              </a:ext>
            </a:extLst>
          </p:cNvPr>
          <p:cNvSpPr txBox="1"/>
          <p:nvPr/>
        </p:nvSpPr>
        <p:spPr>
          <a:xfrm>
            <a:off x="1008919" y="1859421"/>
            <a:ext cx="4303982" cy="104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Not triggered </a:t>
            </a:r>
            <a:r>
              <a:rPr lang="en-GB" i="1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(</a:t>
            </a:r>
            <a:r>
              <a:rPr lang="en-GB" i="1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Event.triggered</a:t>
            </a:r>
            <a:r>
              <a:rPr lang="en-GB" i="1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== False)</a:t>
            </a:r>
            <a:endParaRPr lang="en-GB" b="1" i="1" dirty="0">
              <a:solidFill>
                <a:schemeClr val="bg1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Triggered (</a:t>
            </a:r>
            <a:r>
              <a:rPr lang="en-GB" i="1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Event.triggered</a:t>
            </a:r>
            <a:r>
              <a:rPr lang="en-GB" i="1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== True</a:t>
            </a: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Processed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(</a:t>
            </a:r>
            <a:r>
              <a:rPr lang="it-IT" i="1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Event.processed</a:t>
            </a:r>
            <a:r>
              <a:rPr lang="it-IT" i="1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== True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</a:p>
        </p:txBody>
      </p:sp>
      <p:sp>
        <p:nvSpPr>
          <p:cNvPr id="8" name="Google Shape;78;p13">
            <a:extLst>
              <a:ext uri="{FF2B5EF4-FFF2-40B4-BE49-F238E27FC236}">
                <a16:creationId xmlns:a16="http://schemas.microsoft.com/office/drawing/2014/main" id="{DD6A35D3-04F7-5543-019D-54F77AD65921}"/>
              </a:ext>
            </a:extLst>
          </p:cNvPr>
          <p:cNvSpPr txBox="1"/>
          <p:nvPr/>
        </p:nvSpPr>
        <p:spPr>
          <a:xfrm>
            <a:off x="1008919" y="3120694"/>
            <a:ext cx="4303982" cy="163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Features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Let time pass with </a:t>
            </a:r>
            <a:r>
              <a:rPr lang="en-GB" i="1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Timeout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Wait on multiples events at once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Interrupt an event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Yield on another process</a:t>
            </a:r>
          </a:p>
        </p:txBody>
      </p:sp>
    </p:spTree>
    <p:extLst>
      <p:ext uri="{BB962C8B-B14F-4D97-AF65-F5344CB8AC3E}">
        <p14:creationId xmlns:p14="http://schemas.microsoft.com/office/powerpoint/2010/main" val="956010157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2179</Words>
  <Application>Microsoft Office PowerPoint</Application>
  <PresentationFormat>On-screen Show (16:9)</PresentationFormat>
  <Paragraphs>330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arial</vt:lpstr>
      <vt:lpstr>Quicksand</vt:lpstr>
      <vt:lpstr>Consolas</vt:lpstr>
      <vt:lpstr>arial</vt:lpstr>
      <vt:lpstr>Eleanor template</vt:lpstr>
      <vt:lpstr>Discrete-event simulation with SimPy</vt:lpstr>
      <vt:lpstr>TABLE OF CONTENTS</vt:lpstr>
      <vt:lpstr>Discrete-event Simulation</vt:lpstr>
      <vt:lpstr>Discrete-event simulation</vt:lpstr>
      <vt:lpstr>SimPy</vt:lpstr>
      <vt:lpstr>SimPy</vt:lpstr>
      <vt:lpstr>Environment</vt:lpstr>
      <vt:lpstr>Environment</vt:lpstr>
      <vt:lpstr>Events</vt:lpstr>
      <vt:lpstr>Timeout Events</vt:lpstr>
      <vt:lpstr>Asynchronous Interrupts</vt:lpstr>
      <vt:lpstr>Condition Events/Processes</vt:lpstr>
      <vt:lpstr>Shared Resources</vt:lpstr>
      <vt:lpstr>Shared Resources</vt:lpstr>
      <vt:lpstr>Shared Resources</vt:lpstr>
      <vt:lpstr>Project</vt:lpstr>
      <vt:lpstr>Harbour simulation</vt:lpstr>
      <vt:lpstr>Implementation</vt:lpstr>
      <vt:lpstr>Domain components</vt:lpstr>
      <vt:lpstr>Simulation parameters</vt:lpstr>
      <vt:lpstr>Simulation analyses</vt:lpstr>
      <vt:lpstr>PowerPoint Presentation</vt:lpstr>
      <vt:lpstr>Simulation analyses</vt:lpstr>
      <vt:lpstr>PowerPoint Presentation</vt:lpstr>
      <vt:lpstr>Simulation analyses</vt:lpstr>
      <vt:lpstr>PowerPoint Presentation</vt:lpstr>
      <vt:lpstr>Simulation analyses</vt:lpstr>
      <vt:lpstr>Simulation analyses</vt:lpstr>
      <vt:lpstr>PowerPoint Presentation</vt:lpstr>
      <vt:lpstr>CONCLUSIONS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Discrete-event simulation with SimPy</dc:title>
  <cp:lastModifiedBy>Matteo Pinna</cp:lastModifiedBy>
  <cp:revision>27</cp:revision>
  <dcterms:modified xsi:type="dcterms:W3CDTF">2022-06-21T19:00:31Z</dcterms:modified>
</cp:coreProperties>
</file>