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4" r:id="rId26"/>
    <p:sldId id="286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6677297-8D49-4D4B-86FA-6D977AC4DF1A}">
          <p14:sldIdLst>
            <p14:sldId id="256"/>
            <p14:sldId id="257"/>
            <p14:sldId id="258"/>
          </p14:sldIdLst>
        </p14:section>
        <p14:section name="XML Processing" id="{D32935CB-3595-4992-9D96-DDBA7FD39733}">
          <p14:sldIdLst>
            <p14:sldId id="259"/>
            <p14:sldId id="260"/>
            <p14:sldId id="261"/>
            <p14:sldId id="262"/>
            <p14:sldId id="263"/>
          </p14:sldIdLst>
        </p14:section>
        <p14:section name="JAXB" id="{96E4A717-E4FA-47B7-A76E-7F27131D3B3C}">
          <p14:sldIdLst>
            <p14:sldId id="264"/>
            <p14:sldId id="265"/>
            <p14:sldId id="266"/>
            <p14:sldId id="267"/>
            <p14:sldId id="268"/>
            <p14:sldId id="28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Summary" id="{DA9A991F-126D-42B9-80FF-4868A54A81EE}">
          <p14:sldIdLst>
            <p14:sldId id="278"/>
            <p14:sldId id="284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9" d="100"/>
          <a:sy n="99" d="100"/>
        </p:scale>
        <p:origin x="1086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473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6995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347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234465"/>
                </a:solidFill>
              </a:rPr>
              <a:t>Exporting and Importing Data from XML Format</a:t>
            </a:r>
            <a:endParaRPr lang="en-GB" sz="3600" dirty="0">
              <a:solidFill>
                <a:srgbClr val="234465"/>
              </a:solidFill>
            </a:endParaRP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XML Processing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52153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14" name="Групиране 15">
            <a:extLst>
              <a:ext uri="{FF2B5EF4-FFF2-40B4-BE49-F238E27FC236}">
                <a16:creationId xmlns:a16="http://schemas.microsoft.com/office/drawing/2014/main" id="{7279C5F8-20E4-4A6F-91E4-AD1060E7429F}"/>
              </a:ext>
            </a:extLst>
          </p:cNvPr>
          <p:cNvGrpSpPr/>
          <p:nvPr/>
        </p:nvGrpSpPr>
        <p:grpSpPr>
          <a:xfrm>
            <a:off x="914400" y="2438400"/>
            <a:ext cx="2743200" cy="2109858"/>
            <a:chOff x="8126140" y="3632351"/>
            <a:chExt cx="3631930" cy="2723391"/>
          </a:xfrm>
        </p:grpSpPr>
        <p:pic>
          <p:nvPicPr>
            <p:cNvPr id="15" name="Картина 9">
              <a:extLst>
                <a:ext uri="{FF2B5EF4-FFF2-40B4-BE49-F238E27FC236}">
                  <a16:creationId xmlns:a16="http://schemas.microsoft.com/office/drawing/2014/main" id="{CFAA56A5-36F9-42B3-A2CC-3D4F305ED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6140" y="4797019"/>
              <a:ext cx="1558723" cy="1558723"/>
            </a:xfrm>
            <a:prstGeom prst="rect">
              <a:avLst/>
            </a:prstGeom>
          </p:spPr>
        </p:pic>
        <p:pic>
          <p:nvPicPr>
            <p:cNvPr id="16" name="Картина 3">
              <a:extLst>
                <a:ext uri="{FF2B5EF4-FFF2-40B4-BE49-F238E27FC236}">
                  <a16:creationId xmlns:a16="http://schemas.microsoft.com/office/drawing/2014/main" id="{5B955DC4-5B69-4E1B-8BCC-80022A81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7288" y="3632351"/>
              <a:ext cx="2860782" cy="2624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76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Processes the schema of the XML </a:t>
            </a:r>
            <a:r>
              <a:rPr lang="en-US" sz="3600" b="1" dirty="0">
                <a:solidFill>
                  <a:schemeClr val="bg1"/>
                </a:solidFill>
              </a:rPr>
              <a:t>document into a set of Java </a:t>
            </a:r>
            <a:r>
              <a:rPr lang="en-US" sz="3600" b="1" dirty="0" smtClean="0">
                <a:solidFill>
                  <a:schemeClr val="bg1"/>
                </a:solidFill>
              </a:rPr>
              <a:t>classes</a:t>
            </a:r>
            <a:r>
              <a:rPr lang="en-US" sz="3600" dirty="0"/>
              <a:t> that represent it</a:t>
            </a:r>
          </a:p>
          <a:p>
            <a:r>
              <a:rPr lang="en-US" sz="3600" dirty="0"/>
              <a:t>Generates compact and readable XML output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249412" y="4707997"/>
            <a:ext cx="69342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&lt;dependency&gt;</a:t>
            </a:r>
          </a:p>
          <a:p>
            <a:r>
              <a:rPr lang="en-US" noProof="1"/>
              <a:t>    &lt;groupId&gt;javax.xml.bind&lt;/groupId&gt;</a:t>
            </a:r>
          </a:p>
          <a:p>
            <a:r>
              <a:rPr lang="en-US" noProof="1"/>
              <a:t>    &lt;artifactId&gt;jaxb-api&lt;/artifactId&gt;</a:t>
            </a:r>
          </a:p>
          <a:p>
            <a:r>
              <a:rPr lang="en-US" noProof="1"/>
              <a:t>&lt;/dependency&gt;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251000" y="4059000"/>
            <a:ext cx="693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55058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JAXB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19412" y="2412996"/>
            <a:ext cx="69342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&lt;dependency&gt;</a:t>
            </a:r>
          </a:p>
          <a:p>
            <a:r>
              <a:rPr lang="en-US" noProof="1"/>
              <a:t>    &lt;groupId&gt;com.sun.xml.bind&lt;/groupId&gt;</a:t>
            </a:r>
          </a:p>
          <a:p>
            <a:r>
              <a:rPr lang="en-US" noProof="1"/>
              <a:t>    &lt;artifactId&gt;jaxb-core&lt;/artifactId&gt;</a:t>
            </a:r>
          </a:p>
          <a:p>
            <a:r>
              <a:rPr lang="en-US" noProof="1"/>
              <a:t>&lt;/dependency&gt;</a:t>
            </a:r>
          </a:p>
          <a:p>
            <a:r>
              <a:rPr lang="en-US" noProof="1"/>
              <a:t>&lt;dependency&gt;</a:t>
            </a:r>
          </a:p>
          <a:p>
            <a:r>
              <a:rPr lang="en-US" noProof="1"/>
              <a:t>    &lt;groupId&gt;com.sun.xml.bind&lt;/groupId&gt;</a:t>
            </a:r>
          </a:p>
          <a:p>
            <a:r>
              <a:rPr lang="en-US" noProof="1"/>
              <a:t>    &lt;artifactId&gt;jaxb-impl&lt;/artifactId&gt;</a:t>
            </a:r>
          </a:p>
          <a:p>
            <a:r>
              <a:rPr lang="en-US" noProof="1"/>
              <a:t>&lt;/dependency&gt;</a:t>
            </a:r>
          </a:p>
          <a:p>
            <a:endParaRPr lang="en-US" noProof="1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21000" y="1764000"/>
            <a:ext cx="693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pom.xml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98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Basics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6920" y="1195574"/>
            <a:ext cx="11804650" cy="220186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Marshalling</a:t>
            </a:r>
            <a:r>
              <a:rPr lang="en-US" sz="3600" dirty="0"/>
              <a:t> - converting a Java Object to XML</a:t>
            </a:r>
          </a:p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Unmarshalling</a:t>
            </a:r>
            <a:r>
              <a:rPr lang="bg-BG" sz="3600" dirty="0"/>
              <a:t> - </a:t>
            </a:r>
            <a:r>
              <a:rPr lang="en-US" sz="3600" dirty="0"/>
              <a:t>converting XML to Java Object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We need to annotate</a:t>
            </a:r>
            <a:r>
              <a:rPr lang="bg-BG" sz="3600" dirty="0"/>
              <a:t> </a:t>
            </a:r>
            <a:r>
              <a:rPr lang="en-US" sz="3600" dirty="0"/>
              <a:t>the Java Object to provide instructions for XML creation:</a:t>
            </a:r>
            <a:endParaRPr lang="bg-BG" sz="3600" dirty="0"/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5BBBE5CB-6F74-43A2-B8A2-2B2A87DB96CD}"/>
              </a:ext>
            </a:extLst>
          </p:cNvPr>
          <p:cNvGrpSpPr/>
          <p:nvPr/>
        </p:nvGrpSpPr>
        <p:grpSpPr>
          <a:xfrm>
            <a:off x="4791000" y="3378318"/>
            <a:ext cx="6457191" cy="3213000"/>
            <a:chOff x="3052649" y="2980008"/>
            <a:chExt cx="7357191" cy="3595654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B939638-FB05-4CA2-ADCE-47CD59161649}"/>
                </a:ext>
              </a:extLst>
            </p:cNvPr>
            <p:cNvSpPr txBox="1">
              <a:spLocks/>
            </p:cNvSpPr>
            <p:nvPr/>
          </p:nvSpPr>
          <p:spPr>
            <a:xfrm>
              <a:off x="3052649" y="3505894"/>
              <a:ext cx="7357191" cy="306976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8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>
                  <a:solidFill>
                    <a:schemeClr val="bg1"/>
                  </a:solidFill>
                </a:rPr>
                <a:t>@XmlRootElement(name = </a:t>
              </a:r>
              <a:r>
                <a:rPr lang="en-US" sz="1800" noProof="1" smtClean="0">
                  <a:solidFill>
                    <a:schemeClr val="bg1"/>
                  </a:solidFill>
                </a:rPr>
                <a:t>"address")</a:t>
              </a:r>
              <a:endParaRPr lang="en-US" sz="1800" noProof="1">
                <a:solidFill>
                  <a:schemeClr val="bg1"/>
                </a:solidFill>
              </a:endParaRP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>
                  <a:solidFill>
                    <a:schemeClr val="bg1"/>
                  </a:solidFill>
                </a:rPr>
                <a:t>@XmlAccessorType(XmlAccessType.FIELD)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public class AddressDto implements Serializable </a:t>
              </a:r>
              <a:r>
                <a:rPr lang="en-US" sz="1800" noProof="1" smtClean="0"/>
                <a:t>{</a:t>
              </a:r>
              <a:endParaRPr lang="en-US" sz="18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</a:t>
              </a:r>
              <a:r>
                <a:rPr lang="en-US" sz="1800" noProof="1">
                  <a:solidFill>
                    <a:schemeClr val="bg1"/>
                  </a:solidFill>
                </a:rPr>
                <a:t>@XmlAttribute(name = </a:t>
              </a:r>
              <a:r>
                <a:rPr lang="en-US" sz="1800" noProof="1" smtClean="0">
                  <a:solidFill>
                    <a:schemeClr val="bg1"/>
                  </a:solidFill>
                </a:rPr>
                <a:t>"country")</a:t>
              </a:r>
              <a:endParaRPr lang="en-US" sz="1800" noProof="1">
                <a:solidFill>
                  <a:schemeClr val="bg1"/>
                </a:solidFill>
              </a:endParaRP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private String country;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8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</a:t>
              </a:r>
              <a:r>
                <a:rPr lang="en-US" sz="1800" noProof="1">
                  <a:solidFill>
                    <a:schemeClr val="bg1"/>
                  </a:solidFill>
                </a:rPr>
                <a:t>@XmlElement(name = </a:t>
              </a:r>
              <a:r>
                <a:rPr lang="en-US" sz="1800" noProof="1" smtClean="0">
                  <a:solidFill>
                    <a:schemeClr val="bg1"/>
                  </a:solidFill>
                </a:rPr>
                <a:t>"city")</a:t>
              </a:r>
              <a:endParaRPr lang="en-US" sz="1800" noProof="1">
                <a:solidFill>
                  <a:schemeClr val="bg1"/>
                </a:solidFill>
              </a:endParaRP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private String 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}</a:t>
              </a: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7C3E01E0-1EE5-419F-95CE-2261A165E43C}"/>
                </a:ext>
              </a:extLst>
            </p:cNvPr>
            <p:cNvSpPr txBox="1">
              <a:spLocks/>
            </p:cNvSpPr>
            <p:nvPr/>
          </p:nvSpPr>
          <p:spPr>
            <a:xfrm>
              <a:off x="3052649" y="2980008"/>
              <a:ext cx="7357191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8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noProof="1"/>
                <a:t>AddressDto.java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517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51000" y="1121143"/>
            <a:ext cx="10444236" cy="5546589"/>
          </a:xfrm>
        </p:spPr>
        <p:txBody>
          <a:bodyPr>
            <a:noAutofit/>
          </a:bodyPr>
          <a:lstStyle/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@XmlRootElement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 </a:t>
            </a:r>
            <a:endParaRPr lang="en-GB" sz="3600" dirty="0"/>
          </a:p>
          <a:p>
            <a:pPr lvl="1">
              <a:buClr>
                <a:schemeClr val="tx1"/>
              </a:buClr>
            </a:pPr>
            <a:r>
              <a:rPr lang="en-US" sz="3400" dirty="0" smtClean="0"/>
              <a:t>Defines </a:t>
            </a:r>
            <a:r>
              <a:rPr lang="en-US" sz="3400" dirty="0"/>
              <a:t>XML root object</a:t>
            </a:r>
            <a:endParaRPr lang="bg-BG" sz="3400" dirty="0"/>
          </a:p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bg-BG" sz="36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XmlAccessorType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bg-BG" sz="3400" noProof="1" smtClean="0"/>
              <a:t>XmlAccessType</a:t>
            </a:r>
            <a:r>
              <a:rPr lang="bg-BG" sz="3400" dirty="0" smtClean="0"/>
              <a:t>.</a:t>
            </a:r>
            <a:r>
              <a:rPr lang="bg-BG" sz="3400" b="1" noProof="1" smtClean="0">
                <a:solidFill>
                  <a:schemeClr val="bg1"/>
                </a:solidFill>
              </a:rPr>
              <a:t>FIELD</a:t>
            </a:r>
            <a:endParaRPr lang="en-US" sz="3400" noProof="1"/>
          </a:p>
          <a:p>
            <a:pPr lvl="1"/>
            <a:r>
              <a:rPr lang="en-US" sz="3400" noProof="1" smtClean="0"/>
              <a:t>XmlAccessType</a:t>
            </a:r>
            <a:r>
              <a:rPr lang="en-US" sz="3400" dirty="0" smtClean="0"/>
              <a:t>.</a:t>
            </a:r>
            <a:r>
              <a:rPr lang="en-US" sz="3400" b="1" noProof="1" smtClean="0">
                <a:solidFill>
                  <a:schemeClr val="bg1"/>
                </a:solidFill>
              </a:rPr>
              <a:t>PROPERTY</a:t>
            </a:r>
            <a:endParaRPr lang="en-US" sz="3400" noProof="1"/>
          </a:p>
          <a:p>
            <a:pPr lvl="1"/>
            <a:r>
              <a:rPr lang="en-US" sz="3400" noProof="1" smtClean="0"/>
              <a:t>XmlAccessType</a:t>
            </a:r>
            <a:r>
              <a:rPr lang="en-US" sz="3400" dirty="0" smtClean="0"/>
              <a:t>.</a:t>
            </a:r>
            <a:r>
              <a:rPr lang="en-US" sz="3400" b="1" dirty="0" smtClean="0">
                <a:solidFill>
                  <a:schemeClr val="bg1"/>
                </a:solidFill>
              </a:rPr>
              <a:t>PUBLIC_MEMBER</a:t>
            </a:r>
            <a:endParaRPr lang="bg-BG" sz="3400" b="1" dirty="0">
              <a:solidFill>
                <a:schemeClr val="bg1"/>
              </a:solidFill>
            </a:endParaRPr>
          </a:p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bg-BG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XmlAttribute</a:t>
            </a:r>
            <a:endParaRPr lang="en-GB" sz="3600" b="1" dirty="0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400" dirty="0" smtClean="0"/>
              <a:t>Marks </a:t>
            </a:r>
            <a:r>
              <a:rPr lang="en-US" sz="3400" dirty="0"/>
              <a:t>the</a:t>
            </a:r>
            <a:r>
              <a:rPr lang="bg-BG" sz="3400" dirty="0"/>
              <a:t> </a:t>
            </a:r>
            <a:r>
              <a:rPr lang="en-US" sz="3400" dirty="0"/>
              <a:t>field</a:t>
            </a:r>
            <a:r>
              <a:rPr lang="bg-BG" sz="3400" dirty="0"/>
              <a:t> </a:t>
            </a:r>
            <a:r>
              <a:rPr lang="en-US" sz="3400" dirty="0"/>
              <a:t>as</a:t>
            </a:r>
            <a:r>
              <a:rPr lang="bg-BG" sz="3400" dirty="0"/>
              <a:t> </a:t>
            </a:r>
            <a:r>
              <a:rPr lang="en-US" sz="3400" dirty="0"/>
              <a:t>an attribute to the </a:t>
            </a:r>
            <a:r>
              <a:rPr lang="en-US" sz="3400" dirty="0" smtClean="0"/>
              <a:t>object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Annotations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58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1000" y="1121143"/>
            <a:ext cx="10084236" cy="5546589"/>
          </a:xfrm>
        </p:spPr>
        <p:txBody>
          <a:bodyPr>
            <a:noAutofit/>
          </a:bodyPr>
          <a:lstStyle/>
          <a:p>
            <a:pPr lvl="0">
              <a:buClr>
                <a:schemeClr val="tx1"/>
              </a:buClr>
            </a:pPr>
            <a:r>
              <a:rPr lang="bg-BG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@XmlElement</a:t>
            </a:r>
            <a:endParaRPr lang="en-GB" sz="36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400" dirty="0" smtClean="0"/>
              <a:t>Marks </a:t>
            </a:r>
            <a:r>
              <a:rPr lang="en-US" sz="3400" dirty="0"/>
              <a:t>the</a:t>
            </a:r>
            <a:r>
              <a:rPr lang="bg-BG" sz="3400" dirty="0"/>
              <a:t> field as an element</a:t>
            </a:r>
          </a:p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@XmlElementWrapper(name = </a:t>
            </a:r>
            <a:r>
              <a:rPr lang="bg-BG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bg-BG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endParaRPr lang="en-GB" sz="36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GB" sz="3400" dirty="0" smtClean="0"/>
              <a:t>W</a:t>
            </a:r>
            <a:r>
              <a:rPr lang="bg-BG" sz="3400" dirty="0" smtClean="0"/>
              <a:t>raps </a:t>
            </a:r>
            <a:r>
              <a:rPr lang="bg-BG" sz="3400" dirty="0"/>
              <a:t>the array </a:t>
            </a:r>
            <a:r>
              <a:rPr lang="bg-BG" sz="3400" noProof="1"/>
              <a:t>of</a:t>
            </a:r>
            <a:r>
              <a:rPr lang="bg-BG" sz="3400" dirty="0"/>
              <a:t> </a:t>
            </a:r>
            <a:r>
              <a:rPr lang="en-US" sz="3400" dirty="0"/>
              <a:t>objects</a:t>
            </a:r>
            <a:endParaRPr lang="bg-BG" sz="3400" dirty="0"/>
          </a:p>
          <a:p>
            <a:pPr lvl="0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bg-BG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XmlTransient</a:t>
            </a:r>
            <a:endParaRPr lang="en-GB" sz="36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GB" sz="3400" dirty="0" smtClean="0"/>
              <a:t>T</a:t>
            </a:r>
            <a:r>
              <a:rPr lang="bg-BG" sz="3400" dirty="0" smtClean="0"/>
              <a:t>he </a:t>
            </a:r>
            <a:r>
              <a:rPr lang="bg-BG" sz="3400" dirty="0"/>
              <a:t>field </a:t>
            </a:r>
            <a:r>
              <a:rPr lang="bg-BG" sz="3400" dirty="0" smtClean="0"/>
              <a:t>won</a:t>
            </a:r>
            <a:r>
              <a:rPr lang="en-GB" sz="3400" dirty="0" smtClean="0"/>
              <a:t>'</a:t>
            </a:r>
            <a:r>
              <a:rPr lang="bg-BG" sz="3400" dirty="0" smtClean="0"/>
              <a:t>t </a:t>
            </a:r>
            <a:r>
              <a:rPr lang="bg-BG" sz="3400" dirty="0"/>
              <a:t>be exported/imported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</a:t>
            </a:r>
            <a:r>
              <a:rPr lang="en-US" dirty="0" smtClean="0"/>
              <a:t>Annotations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840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Initialization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6549" y="1232357"/>
            <a:ext cx="11804650" cy="304006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JAXBContext</a:t>
            </a:r>
            <a:r>
              <a:rPr lang="en-US" dirty="0"/>
              <a:t> objects are responsible for the XML manipulations</a:t>
            </a:r>
          </a:p>
          <a:p>
            <a:pPr>
              <a:buClr>
                <a:schemeClr val="tx1"/>
              </a:buClr>
            </a:pPr>
            <a:r>
              <a:rPr lang="en-US" noProof="1"/>
              <a:t>JAXBContext</a:t>
            </a:r>
            <a:r>
              <a:rPr lang="en-US" dirty="0"/>
              <a:t>.</a:t>
            </a:r>
            <a:r>
              <a:rPr lang="en-US" noProof="1"/>
              <a:t>newInstance</a:t>
            </a:r>
            <a:r>
              <a:rPr lang="en-US" dirty="0"/>
              <a:t>(</a:t>
            </a:r>
            <a:r>
              <a:rPr lang="en-US" noProof="1"/>
              <a:t>object</a:t>
            </a:r>
            <a:r>
              <a:rPr lang="en-US" dirty="0"/>
              <a:t>.</a:t>
            </a:r>
            <a:r>
              <a:rPr lang="en-US" noProof="1"/>
              <a:t>getClass</a:t>
            </a:r>
            <a:r>
              <a:rPr lang="en-US" dirty="0"/>
              <a:t>()) - creates an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</a:t>
            </a:r>
            <a:r>
              <a:rPr lang="en-US" noProof="1"/>
              <a:t>JAXBContext</a:t>
            </a: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object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noProof="1">
                <a:solidFill>
                  <a:schemeClr val="bg1"/>
                </a:solidFill>
              </a:rPr>
              <a:t>getClass</a:t>
            </a:r>
            <a:r>
              <a:rPr lang="en-GB" dirty="0">
                <a:solidFill>
                  <a:srgbClr val="F3CD60"/>
                </a:solidFill>
              </a:rPr>
              <a:t> </a:t>
            </a:r>
            <a:r>
              <a:rPr lang="en-GB" dirty="0"/>
              <a:t>is the class that we will export/import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User, Address, Employee…</a:t>
            </a: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0885" y="5088237"/>
            <a:ext cx="10744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this.jaxbContext = JAXBContext.newInstance(object.getClass());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0885" y="4439240"/>
            <a:ext cx="1074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XMLParser.java</a:t>
            </a:r>
            <a:endParaRPr lang="en-US" noProof="1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18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Export Single Object to XML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401" y="1749462"/>
            <a:ext cx="64905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@XmlRootElement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2000" noProof="1"/>
              <a:t>public class User {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@XmlElement(name = </a:t>
            </a:r>
            <a:r>
              <a:rPr lang="en-US" sz="2000" noProof="1" smtClean="0">
                <a:solidFill>
                  <a:schemeClr val="bg1"/>
                </a:solidFill>
              </a:rPr>
              <a:t>"name")</a:t>
            </a:r>
            <a:endParaRPr lang="en-US" sz="2000" noProof="1">
              <a:solidFill>
                <a:schemeClr val="bg1"/>
              </a:solidFill>
            </a:endParaRPr>
          </a:p>
          <a:p>
            <a:r>
              <a:rPr lang="en-US" sz="2000" noProof="1"/>
              <a:t>    private String name;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@XmlElement(name = </a:t>
            </a:r>
            <a:r>
              <a:rPr lang="en-US" sz="2000" noProof="1" smtClean="0">
                <a:solidFill>
                  <a:schemeClr val="bg1"/>
                </a:solidFill>
              </a:rPr>
              <a:t>"age")</a:t>
            </a:r>
            <a:endParaRPr lang="en-US" sz="2000" noProof="1">
              <a:solidFill>
                <a:schemeClr val="bg1"/>
              </a:solidFill>
            </a:endParaRPr>
          </a:p>
          <a:p>
            <a:r>
              <a:rPr lang="en-US" sz="2000" noProof="1"/>
              <a:t>    private Integer age</a:t>
            </a:r>
            <a:r>
              <a:rPr lang="en-US" sz="2000" noProof="1" smtClean="0"/>
              <a:t>;</a:t>
            </a:r>
            <a:endParaRPr lang="en-US" sz="2000" noProof="1"/>
          </a:p>
          <a:p>
            <a:r>
              <a:rPr lang="en-US" sz="2000" noProof="1"/>
              <a:t>    public String getName() </a:t>
            </a:r>
            <a:r>
              <a:rPr lang="en-US" sz="2000" noProof="1" smtClean="0"/>
              <a:t>{ return </a:t>
            </a:r>
            <a:r>
              <a:rPr lang="en-US" sz="2000" noProof="1"/>
              <a:t>name</a:t>
            </a:r>
            <a:r>
              <a:rPr lang="en-US" sz="2000" noProof="1" smtClean="0"/>
              <a:t>; }</a:t>
            </a:r>
            <a:endParaRPr lang="en-US" sz="2000" noProof="1"/>
          </a:p>
          <a:p>
            <a:r>
              <a:rPr lang="en-US" sz="2000" noProof="1"/>
              <a:t>// Constructor, getters, setters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0401" y="1162021"/>
            <a:ext cx="649208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User.java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404" y="5578245"/>
            <a:ext cx="8406303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tx1"/>
                </a:solidFill>
              </a:rPr>
              <a:t>JAXBContext context = JAXBContext.newInstance(User.class);</a:t>
            </a:r>
          </a:p>
          <a:p>
            <a:r>
              <a:rPr lang="en-US" sz="2000" noProof="1"/>
              <a:t>Marshaller</a:t>
            </a:r>
            <a:r>
              <a:rPr lang="en-US" sz="2000" noProof="1">
                <a:solidFill>
                  <a:schemeClr val="tx1"/>
                </a:solidFill>
              </a:rPr>
              <a:t> marshaller = context.</a:t>
            </a:r>
            <a:r>
              <a:rPr lang="en-US" sz="2000" noProof="1"/>
              <a:t>createMarshaller()</a:t>
            </a:r>
            <a:r>
              <a:rPr lang="en-US" sz="20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marshaller.marshal(user, new File</a:t>
            </a:r>
            <a:r>
              <a:rPr lang="en-US" sz="2000" noProof="1" smtClean="0">
                <a:solidFill>
                  <a:schemeClr val="tx1"/>
                </a:solidFill>
              </a:rPr>
              <a:t>("users.xml"));</a:t>
            </a:r>
            <a:endParaRPr lang="en-US" sz="2000" noProof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404" y="4990804"/>
            <a:ext cx="84063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XMLParser.java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01100" y="5874103"/>
            <a:ext cx="2209800" cy="639983"/>
          </a:xfrm>
          <a:prstGeom prst="wedgeRoundRectCallout">
            <a:avLst>
              <a:gd name="adj1" fmla="val -44834"/>
              <a:gd name="adj2" fmla="val -2765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</a:t>
            </a:r>
            <a:r>
              <a:rPr lang="en-US" sz="2400" noProof="1">
                <a:solidFill>
                  <a:srgbClr val="FFFFFF"/>
                </a:solidFill>
              </a:rPr>
              <a:t>XML</a:t>
            </a:r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</a:t>
            </a:r>
            <a:r>
              <a:rPr lang="en-US" sz="24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"users.xml"</a:t>
            </a:r>
            <a:endParaRPr lang="en-US" sz="24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188C1B68-0D4D-40AE-B646-A76EB98BBF25}"/>
              </a:ext>
            </a:extLst>
          </p:cNvPr>
          <p:cNvSpPr/>
          <p:nvPr/>
        </p:nvSpPr>
        <p:spPr>
          <a:xfrm>
            <a:off x="6870890" y="2626681"/>
            <a:ext cx="609600" cy="609600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DA8ECEB-7C9F-4179-AADC-1AC7AB269562}"/>
              </a:ext>
            </a:extLst>
          </p:cNvPr>
          <p:cNvSpPr txBox="1">
            <a:spLocks/>
          </p:cNvSpPr>
          <p:nvPr/>
        </p:nvSpPr>
        <p:spPr>
          <a:xfrm>
            <a:off x="7628762" y="2101955"/>
            <a:ext cx="4250999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tx1"/>
                </a:solidFill>
              </a:rPr>
              <a:t>&lt;?xml version</a:t>
            </a:r>
            <a:r>
              <a:rPr lang="en-US" sz="2000" noProof="1" smtClean="0">
                <a:solidFill>
                  <a:schemeClr val="tx1"/>
                </a:solidFill>
              </a:rPr>
              <a:t>="1.0" </a:t>
            </a:r>
            <a:r>
              <a:rPr lang="en-US" sz="2000" noProof="1">
                <a:solidFill>
                  <a:schemeClr val="tx1"/>
                </a:solidFill>
              </a:rPr>
              <a:t>encoding</a:t>
            </a:r>
            <a:r>
              <a:rPr lang="en-US" sz="2000" noProof="1" smtClean="0">
                <a:solidFill>
                  <a:schemeClr val="tx1"/>
                </a:solidFill>
              </a:rPr>
              <a:t>="UTF-8" </a:t>
            </a:r>
            <a:r>
              <a:rPr lang="en-US" sz="2000" noProof="1">
                <a:solidFill>
                  <a:schemeClr val="tx1"/>
                </a:solidFill>
              </a:rPr>
              <a:t>standalone</a:t>
            </a:r>
            <a:r>
              <a:rPr lang="en-US" sz="2000" noProof="1" smtClean="0">
                <a:solidFill>
                  <a:schemeClr val="tx1"/>
                </a:solidFill>
              </a:rPr>
              <a:t>="yes"?&gt;</a:t>
            </a:r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&lt;</a:t>
            </a:r>
            <a:r>
              <a:rPr lang="en-US" sz="2000" noProof="1"/>
              <a:t>user</a:t>
            </a:r>
            <a:r>
              <a:rPr lang="en-US" sz="20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&lt;</a:t>
            </a:r>
            <a:r>
              <a:rPr lang="en-US" sz="2000" noProof="1"/>
              <a:t>name</a:t>
            </a:r>
            <a:r>
              <a:rPr lang="en-US" sz="2000" noProof="1">
                <a:solidFill>
                  <a:schemeClr val="tx1"/>
                </a:solidFill>
              </a:rPr>
              <a:t>&gt;New User</a:t>
            </a:r>
            <a:r>
              <a:rPr lang="en-US" sz="2000" noProof="1"/>
              <a:t>&lt;/name</a:t>
            </a:r>
            <a:r>
              <a:rPr lang="en-US" sz="20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&lt;</a:t>
            </a:r>
            <a:r>
              <a:rPr lang="en-US" sz="2000" noProof="1"/>
              <a:t>age</a:t>
            </a:r>
            <a:r>
              <a:rPr lang="en-US" sz="2000" noProof="1">
                <a:solidFill>
                  <a:schemeClr val="tx1"/>
                </a:solidFill>
              </a:rPr>
              <a:t>&gt;18&lt;</a:t>
            </a:r>
            <a:r>
              <a:rPr lang="en-US" sz="2000" noProof="1"/>
              <a:t>/age</a:t>
            </a:r>
            <a:r>
              <a:rPr lang="en-US" sz="20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&lt;</a:t>
            </a:r>
            <a:r>
              <a:rPr lang="en-US" sz="2000" noProof="1"/>
              <a:t>/user</a:t>
            </a:r>
            <a:r>
              <a:rPr lang="en-US" sz="2000" noProof="1">
                <a:solidFill>
                  <a:schemeClr val="tx1"/>
                </a:solidFill>
              </a:rPr>
              <a:t>&gt;</a:t>
            </a:r>
          </a:p>
          <a:p>
            <a:endParaRPr lang="en-US" sz="2000" noProof="1">
              <a:solidFill>
                <a:schemeClr val="tx1"/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C07933D-5F21-430F-A29D-B1DA7BDB3EC9}"/>
              </a:ext>
            </a:extLst>
          </p:cNvPr>
          <p:cNvSpPr txBox="1">
            <a:spLocks/>
          </p:cNvSpPr>
          <p:nvPr/>
        </p:nvSpPr>
        <p:spPr>
          <a:xfrm>
            <a:off x="7634778" y="1503917"/>
            <a:ext cx="42449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users.xml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4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0" grpId="0" animBg="1"/>
      <p:bldP spid="12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 – Example 2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5394" y="1685999"/>
            <a:ext cx="633275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@XmlRootElement(name = </a:t>
            </a:r>
            <a:r>
              <a:rPr lang="en-US" noProof="1" smtClean="0"/>
              <a:t>"address")</a:t>
            </a:r>
            <a:endParaRPr lang="en-US" noProof="1"/>
          </a:p>
          <a:p>
            <a:r>
              <a:rPr lang="en-US" noProof="1"/>
              <a:t>@XmlAccessorType(XmlAccessType.FIELD)</a:t>
            </a:r>
          </a:p>
          <a:p>
            <a:r>
              <a:rPr lang="en-US" noProof="1">
                <a:solidFill>
                  <a:schemeClr val="tx1"/>
                </a:solidFill>
              </a:rPr>
              <a:t>public class AddressDto implements Serializable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@XmlAttribute(name = </a:t>
            </a:r>
            <a:r>
              <a:rPr lang="en-US" noProof="1" smtClean="0"/>
              <a:t>"country")</a:t>
            </a:r>
            <a:endParaRPr lang="en-US" noProof="1"/>
          </a:p>
          <a:p>
            <a:r>
              <a:rPr lang="en-US" noProof="1">
                <a:solidFill>
                  <a:schemeClr val="tx1"/>
                </a:solidFill>
              </a:rPr>
              <a:t>    private String country;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@XmlElement(name = </a:t>
            </a:r>
            <a:r>
              <a:rPr lang="en-US" noProof="1" smtClean="0"/>
              <a:t>"city")</a:t>
            </a:r>
            <a:endParaRPr lang="en-US" noProof="1"/>
          </a:p>
          <a:p>
            <a:r>
              <a:rPr lang="en-US" noProof="1">
                <a:solidFill>
                  <a:schemeClr val="tx1"/>
                </a:solidFill>
              </a:rPr>
              <a:t>    private String city;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5394" y="1190891"/>
            <a:ext cx="633275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7950" y="4983047"/>
            <a:ext cx="789872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Marshaller jaxbMarshaller = jaxbContext.createMarshaller();</a:t>
            </a:r>
          </a:p>
          <a:p>
            <a:r>
              <a:rPr lang="en-US" noProof="1"/>
              <a:t>jaxbMarshaller.setProperty(Marshaller.JAXB_FORMATTED_OUTPUT, true);</a:t>
            </a:r>
          </a:p>
          <a:p>
            <a:r>
              <a:rPr lang="en-US" noProof="1"/>
              <a:t>OutputStream outputStream = new FileOutputStream(</a:t>
            </a:r>
            <a:r>
              <a:rPr lang="en-US" noProof="1">
                <a:solidFill>
                  <a:schemeClr val="bg1"/>
                </a:solidFill>
              </a:rPr>
              <a:t>fileName</a:t>
            </a:r>
            <a:r>
              <a:rPr lang="en-US" noProof="1"/>
              <a:t>);</a:t>
            </a:r>
          </a:p>
          <a:p>
            <a:r>
              <a:rPr lang="en-US" noProof="1"/>
              <a:t>BufferedWriter bfw = </a:t>
            </a:r>
          </a:p>
          <a:p>
            <a:r>
              <a:rPr lang="en-US" noProof="1"/>
              <a:t>    new BufferedWriter(new OutputStreamWriter(outputStream));</a:t>
            </a:r>
          </a:p>
          <a:p>
            <a:r>
              <a:rPr lang="en-US" noProof="1"/>
              <a:t>jaxbMarshaller.marshal(</a:t>
            </a:r>
            <a:r>
              <a:rPr lang="en-US" noProof="1">
                <a:solidFill>
                  <a:schemeClr val="bg1"/>
                </a:solidFill>
              </a:rPr>
              <a:t>object</a:t>
            </a:r>
            <a:r>
              <a:rPr lang="en-US" noProof="1"/>
              <a:t>, bfw);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5839" y="4481507"/>
            <a:ext cx="7898719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XMLParser.java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8C5A40C-FFE8-41B3-B4EA-AE2D6BE57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2276" y="3026161"/>
            <a:ext cx="2209800" cy="502477"/>
          </a:xfrm>
          <a:prstGeom prst="wedgeRoundRectCallout">
            <a:avLst>
              <a:gd name="adj1" fmla="val -57001"/>
              <a:gd name="adj2" fmla="val -420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attribute</a:t>
            </a:r>
          </a:p>
        </p:txBody>
      </p:sp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5EDBB2F8-BCEC-40B0-8DC1-2F696D4A2E39}"/>
              </a:ext>
            </a:extLst>
          </p:cNvPr>
          <p:cNvSpPr/>
          <p:nvPr/>
        </p:nvSpPr>
        <p:spPr>
          <a:xfrm>
            <a:off x="7322175" y="2373625"/>
            <a:ext cx="609600" cy="609600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1CE4A0C-1039-426A-AE86-B27C6E29E553}"/>
              </a:ext>
            </a:extLst>
          </p:cNvPr>
          <p:cNvSpPr txBox="1">
            <a:spLocks/>
          </p:cNvSpPr>
          <p:nvPr/>
        </p:nvSpPr>
        <p:spPr>
          <a:xfrm>
            <a:off x="8305800" y="1869178"/>
            <a:ext cx="352413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address.xml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E24A439-52C4-47CB-A4B8-106F4CC61646}"/>
              </a:ext>
            </a:extLst>
          </p:cNvPr>
          <p:cNvSpPr txBox="1">
            <a:spLocks/>
          </p:cNvSpPr>
          <p:nvPr/>
        </p:nvSpPr>
        <p:spPr>
          <a:xfrm>
            <a:off x="8305799" y="2414694"/>
            <a:ext cx="3524134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</a:t>
            </a:r>
            <a:r>
              <a:rPr lang="en-US" noProof="1" smtClean="0"/>
              <a:t>="1.0" </a:t>
            </a:r>
            <a:endParaRPr lang="en-US" noProof="1"/>
          </a:p>
          <a:p>
            <a:r>
              <a:rPr lang="en-US" noProof="1"/>
              <a:t>encoding</a:t>
            </a:r>
            <a:r>
              <a:rPr lang="en-US" noProof="1" smtClean="0"/>
              <a:t>="UTF-8"?&gt;</a:t>
            </a:r>
            <a:endParaRPr lang="en-US" noProof="1"/>
          </a:p>
          <a:p>
            <a:r>
              <a:rPr lang="en-US" noProof="1"/>
              <a:t>&lt;address </a:t>
            </a:r>
            <a:r>
              <a:rPr lang="en-US" noProof="1">
                <a:solidFill>
                  <a:schemeClr val="bg1"/>
                </a:solidFill>
              </a:rPr>
              <a:t>country</a:t>
            </a:r>
            <a:r>
              <a:rPr lang="en-US" noProof="1" smtClean="0">
                <a:solidFill>
                  <a:schemeClr val="bg1"/>
                </a:solidFill>
              </a:rPr>
              <a:t>="Bulgaria"</a:t>
            </a:r>
            <a:r>
              <a:rPr lang="en-US" noProof="1" smtClean="0"/>
              <a:t>&gt;</a:t>
            </a:r>
            <a:endParaRPr lang="en-US" noProof="1"/>
          </a:p>
          <a:p>
            <a:r>
              <a:rPr lang="en-US" noProof="1"/>
              <a:t>    &lt;city&gt;Sofia&lt;/city&gt;</a:t>
            </a:r>
          </a:p>
          <a:p>
            <a:r>
              <a:rPr lang="en-US" noProof="1"/>
              <a:t>&lt;/address&gt;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97071559-3435-4914-86E1-10A1712BA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526" y="5176856"/>
            <a:ext cx="2982586" cy="1508058"/>
          </a:xfrm>
          <a:prstGeom prst="wedgeRoundRectCallout">
            <a:avLst>
              <a:gd name="adj1" fmla="val -57719"/>
              <a:gd name="adj2" fmla="val -2973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XML output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(Analogically to setPrettyPrinting in JSON parsing)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715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501001" y="3066667"/>
            <a:ext cx="561696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address.xml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01000" y="3654108"/>
            <a:ext cx="5627312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&lt;?xml version</a:t>
            </a:r>
            <a:r>
              <a:rPr lang="en-US" sz="2000" noProof="1" smtClean="0"/>
              <a:t>="1.0" </a:t>
            </a:r>
            <a:r>
              <a:rPr lang="en-US" sz="2000" noProof="1"/>
              <a:t>encoding</a:t>
            </a:r>
            <a:r>
              <a:rPr lang="en-US" sz="2000" noProof="1" smtClean="0"/>
              <a:t>="UTF-8"?&gt;</a:t>
            </a:r>
            <a:endParaRPr lang="en-US" sz="2000" noProof="1"/>
          </a:p>
          <a:p>
            <a:r>
              <a:rPr lang="en-US" sz="2000" noProof="1"/>
              <a:t>&lt;address </a:t>
            </a:r>
            <a:r>
              <a:rPr lang="en-US" sz="2000" noProof="1">
                <a:solidFill>
                  <a:schemeClr val="bg1"/>
                </a:solidFill>
              </a:rPr>
              <a:t>country</a:t>
            </a:r>
            <a:r>
              <a:rPr lang="en-US" sz="2000" noProof="1" smtClean="0">
                <a:solidFill>
                  <a:schemeClr val="bg1"/>
                </a:solidFill>
              </a:rPr>
              <a:t>="Bulgaria"</a:t>
            </a:r>
            <a:r>
              <a:rPr lang="en-US" sz="2000" noProof="1" smtClean="0"/>
              <a:t>&gt;</a:t>
            </a:r>
            <a:endParaRPr lang="en-US" sz="2000" noProof="1"/>
          </a:p>
          <a:p>
            <a:r>
              <a:rPr lang="en-US" sz="2000" noProof="1"/>
              <a:t>    &lt;city&gt;Sofia&lt;/city&gt;</a:t>
            </a:r>
          </a:p>
          <a:p>
            <a:r>
              <a:rPr lang="en-US" sz="2000" noProof="1"/>
              <a:t>&lt;/address&gt;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90407" y="1726066"/>
            <a:ext cx="5500593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@XmlRootElement(name = </a:t>
            </a:r>
            <a:r>
              <a:rPr lang="en-US" sz="2000" noProof="1" smtClean="0">
                <a:solidFill>
                  <a:schemeClr val="bg1"/>
                </a:solidFill>
              </a:rPr>
              <a:t>"address")</a:t>
            </a:r>
            <a:endParaRPr lang="en-US" sz="2000" noProof="1">
              <a:solidFill>
                <a:schemeClr val="bg1"/>
              </a:solidFill>
            </a:endParaRPr>
          </a:p>
          <a:p>
            <a:r>
              <a:rPr lang="en-US" sz="20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2000" noProof="1"/>
              <a:t>public class AddressJsonDto </a:t>
            </a:r>
            <a:endParaRPr lang="en-US" sz="2000" noProof="1" smtClean="0"/>
          </a:p>
          <a:p>
            <a:r>
              <a:rPr lang="en-US" sz="2000" noProof="1" smtClean="0"/>
              <a:t>            implements </a:t>
            </a:r>
            <a:r>
              <a:rPr lang="en-US" sz="2000" noProof="1"/>
              <a:t>Serializable </a:t>
            </a:r>
            <a:r>
              <a:rPr lang="en-US" sz="2000" noProof="1" smtClean="0"/>
              <a:t>{</a:t>
            </a:r>
            <a:endParaRPr lang="en-US" sz="2000" noProof="1"/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@XmlAttribute(name = </a:t>
            </a:r>
            <a:r>
              <a:rPr lang="en-US" sz="2000" noProof="1" smtClean="0">
                <a:solidFill>
                  <a:schemeClr val="bg1"/>
                </a:solidFill>
              </a:rPr>
              <a:t>"country")</a:t>
            </a:r>
            <a:endParaRPr lang="en-US" sz="2000" noProof="1">
              <a:solidFill>
                <a:schemeClr val="bg1"/>
              </a:solidFill>
            </a:endParaRPr>
          </a:p>
          <a:p>
            <a:r>
              <a:rPr lang="en-US" sz="2000" noProof="1"/>
              <a:t>    private String country;</a:t>
            </a:r>
          </a:p>
          <a:p>
            <a:endParaRPr lang="en-US" sz="2000" noProof="1"/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@XmlElement(name = </a:t>
            </a:r>
            <a:r>
              <a:rPr lang="en-US" sz="2000" noProof="1" smtClean="0">
                <a:solidFill>
                  <a:schemeClr val="bg1"/>
                </a:solidFill>
              </a:rPr>
              <a:t>"city")</a:t>
            </a:r>
            <a:endParaRPr lang="en-US" sz="2000" noProof="1">
              <a:solidFill>
                <a:schemeClr val="bg1"/>
              </a:solidFill>
            </a:endParaRPr>
          </a:p>
          <a:p>
            <a:r>
              <a:rPr lang="en-US" sz="2000" noProof="1"/>
              <a:t>    private String city</a:t>
            </a:r>
            <a:r>
              <a:rPr lang="en-US" sz="2000" noProof="1" smtClean="0"/>
              <a:t>; }</a:t>
            </a:r>
            <a:endParaRPr lang="en-US" sz="2000" noProof="1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90406" y="1230958"/>
            <a:ext cx="550059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AddressDto.java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86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Objects to XML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27578" y="2187642"/>
            <a:ext cx="7229904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@XmlRootElement(name = </a:t>
            </a:r>
            <a:r>
              <a:rPr lang="en-US" sz="2000" noProof="1" smtClean="0"/>
              <a:t>"addresses")</a:t>
            </a:r>
            <a:endParaRPr lang="en-US" sz="2000" noProof="1"/>
          </a:p>
          <a:p>
            <a:r>
              <a:rPr lang="en-US" sz="2000" noProof="1"/>
              <a:t>@XmlAccessorType(XmlAccessType.FIELD)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class AddressesDto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@XmlElement(name = </a:t>
            </a:r>
            <a:r>
              <a:rPr lang="en-US" sz="2000" noProof="1" smtClean="0"/>
              <a:t>"address")</a:t>
            </a:r>
            <a:endParaRPr lang="en-US" sz="2000" noProof="1"/>
          </a:p>
          <a:p>
            <a:r>
              <a:rPr lang="en-US" sz="2000" noProof="1">
                <a:solidFill>
                  <a:schemeClr val="tx1"/>
                </a:solidFill>
              </a:rPr>
              <a:t>    private List&lt;AddressDto&gt; addressJsonDtos;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27579" y="1600201"/>
            <a:ext cx="722990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AddressesDto.java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67001" y="5441348"/>
            <a:ext cx="6787011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AddressesDto addressDtos = new AddressesDto();</a:t>
            </a:r>
            <a:br>
              <a:rPr lang="en-US" noProof="1"/>
            </a:br>
            <a:r>
              <a:rPr lang="en-US" noProof="1"/>
              <a:t>jaxbMarshaller.marshal(addressesDto, bfw);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667001" y="4853907"/>
            <a:ext cx="67870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XMLParser.java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81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XML Processing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JAXB</a:t>
            </a:r>
            <a:endParaRPr lang="bg-BG" sz="3600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390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Objects to XML (2)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33600" y="3048001"/>
            <a:ext cx="8001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133600" y="3635441"/>
            <a:ext cx="8001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</a:t>
            </a:r>
            <a:r>
              <a:rPr lang="en-US" noProof="1" smtClean="0"/>
              <a:t>="1.0" </a:t>
            </a:r>
            <a:r>
              <a:rPr lang="en-US" noProof="1"/>
              <a:t>encoding</a:t>
            </a:r>
            <a:r>
              <a:rPr lang="en-US" noProof="1" smtClean="0"/>
              <a:t>="UTF-8" </a:t>
            </a:r>
            <a:r>
              <a:rPr lang="en-US" noProof="1"/>
              <a:t>standalone</a:t>
            </a:r>
            <a:r>
              <a:rPr lang="en-US" noProof="1" smtClean="0"/>
              <a:t>="yes"?&gt;</a:t>
            </a:r>
            <a:endParaRPr lang="en-US" noProof="1"/>
          </a:p>
          <a:p>
            <a:r>
              <a:rPr lang="en-US" noProof="1">
                <a:solidFill>
                  <a:schemeClr val="bg1"/>
                </a:solidFill>
              </a:rPr>
              <a:t>&lt;addresses&gt;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&lt;address country</a:t>
            </a:r>
            <a:r>
              <a:rPr lang="en-US" noProof="1" smtClean="0">
                <a:solidFill>
                  <a:schemeClr val="bg1"/>
                </a:solidFill>
              </a:rPr>
              <a:t>=</a:t>
            </a:r>
            <a:r>
              <a:rPr lang="en-US" noProof="1" smtClean="0"/>
              <a:t>"Bulgaria"</a:t>
            </a:r>
            <a:r>
              <a:rPr lang="en-US" noProof="1" smtClean="0">
                <a:solidFill>
                  <a:schemeClr val="bg1"/>
                </a:solidFill>
              </a:rPr>
              <a:t>&gt;</a:t>
            </a:r>
            <a:endParaRPr lang="en-US" noProof="1">
              <a:solidFill>
                <a:schemeClr val="bg1"/>
              </a:solidFill>
            </a:endParaRPr>
          </a:p>
          <a:p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&lt;city&gt;</a:t>
            </a:r>
            <a:r>
              <a:rPr lang="en-US" noProof="1"/>
              <a:t>Sofia</a:t>
            </a:r>
            <a:r>
              <a:rPr lang="en-US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&lt;address country</a:t>
            </a:r>
            <a:r>
              <a:rPr lang="en-US" noProof="1" smtClean="0">
                <a:solidFill>
                  <a:schemeClr val="bg1"/>
                </a:solidFill>
              </a:rPr>
              <a:t>=</a:t>
            </a:r>
            <a:r>
              <a:rPr lang="en-US" noProof="1" smtClean="0"/>
              <a:t>"Spain"</a:t>
            </a:r>
            <a:r>
              <a:rPr lang="en-US" noProof="1" smtClean="0">
                <a:solidFill>
                  <a:schemeClr val="bg1"/>
                </a:solidFill>
              </a:rPr>
              <a:t>&gt;</a:t>
            </a:r>
            <a:endParaRPr lang="en-US" noProof="1">
              <a:solidFill>
                <a:schemeClr val="bg1"/>
              </a:solidFill>
            </a:endParaRPr>
          </a:p>
          <a:p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&lt;city&gt;</a:t>
            </a:r>
            <a:r>
              <a:rPr lang="en-US" noProof="1"/>
              <a:t>Barcelona</a:t>
            </a:r>
            <a:r>
              <a:rPr lang="en-US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noProof="1">
                <a:solidFill>
                  <a:schemeClr val="bg1"/>
                </a:solidFill>
              </a:rPr>
              <a:t>&lt;/addresses&gt;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90510" y="1925722"/>
            <a:ext cx="6784666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AddressesDto addressDtos = new AddressesDto();</a:t>
            </a:r>
            <a:br>
              <a:rPr lang="en-US" noProof="1">
                <a:solidFill>
                  <a:schemeClr val="tx1"/>
                </a:solidFill>
              </a:rPr>
            </a:br>
            <a:r>
              <a:rPr lang="en-US" noProof="1">
                <a:solidFill>
                  <a:schemeClr val="tx1"/>
                </a:solidFill>
              </a:rPr>
              <a:t>jaxbMarshaller.marshal(addressesDto, bfw);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790511" y="1352131"/>
            <a:ext cx="6786391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200" noProof="1"/>
              <a:t>XMLParser.java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0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from XML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5600" y="1714308"/>
            <a:ext cx="648515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>
                <a:solidFill>
                  <a:schemeClr val="bg1"/>
                </a:solidFill>
              </a:rPr>
              <a:t>@XmlRootElement(name = </a:t>
            </a:r>
            <a:r>
              <a:rPr lang="en-US" sz="1600" noProof="1" smtClean="0">
                <a:solidFill>
                  <a:schemeClr val="bg1"/>
                </a:solidFill>
              </a:rPr>
              <a:t>"address")</a:t>
            </a:r>
            <a:endParaRPr lang="en-US" sz="1600" noProof="1">
              <a:solidFill>
                <a:schemeClr val="bg1"/>
              </a:solidFill>
            </a:endParaRPr>
          </a:p>
          <a:p>
            <a:r>
              <a:rPr lang="en-US" sz="16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1600" noProof="1"/>
              <a:t>public class AddressDto implements Serializable {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@XmlAttribute(name = </a:t>
            </a:r>
            <a:r>
              <a:rPr lang="en-US" sz="1600" noProof="1" smtClean="0">
                <a:solidFill>
                  <a:schemeClr val="bg1"/>
                </a:solidFill>
              </a:rPr>
              <a:t>"country")</a:t>
            </a:r>
            <a:endParaRPr lang="en-US" sz="1600" noProof="1">
              <a:solidFill>
                <a:schemeClr val="bg1"/>
              </a:solidFill>
            </a:endParaRPr>
          </a:p>
          <a:p>
            <a:r>
              <a:rPr lang="en-US" sz="1600" noProof="1"/>
              <a:t>    private String country;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@XmlElement(name = </a:t>
            </a:r>
            <a:r>
              <a:rPr lang="en-US" sz="1600" noProof="1" smtClean="0">
                <a:solidFill>
                  <a:schemeClr val="bg1"/>
                </a:solidFill>
              </a:rPr>
              <a:t>"city")</a:t>
            </a:r>
            <a:endParaRPr lang="en-US" sz="1600" noProof="1">
              <a:solidFill>
                <a:schemeClr val="bg1"/>
              </a:solidFill>
            </a:endParaRPr>
          </a:p>
          <a:p>
            <a:r>
              <a:rPr lang="en-US" sz="1600" noProof="1"/>
              <a:t>    private String city;</a:t>
            </a:r>
          </a:p>
          <a:p>
            <a:r>
              <a:rPr lang="en-US" sz="16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5600" y="1219200"/>
            <a:ext cx="648515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AddressDto.java</a:t>
            </a:r>
            <a:endParaRPr lang="en-US" sz="20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48617" y="5010164"/>
            <a:ext cx="89916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JAXBContext jaxbContext = JAXBContext.newInstance(</a:t>
            </a:r>
            <a:r>
              <a:rPr lang="en-US" noProof="1">
                <a:solidFill>
                  <a:schemeClr val="bg1"/>
                </a:solidFill>
              </a:rPr>
              <a:t>AddressDto.class</a:t>
            </a:r>
            <a:r>
              <a:rPr lang="en-US" noProof="1"/>
              <a:t>);</a:t>
            </a:r>
          </a:p>
          <a:p>
            <a:r>
              <a:rPr lang="en-US" noProof="1"/>
              <a:t>InputStream inputStream = getClass().getResourceAsStream</a:t>
            </a:r>
            <a:r>
              <a:rPr lang="en-US" noProof="1" smtClean="0"/>
              <a:t>("</a:t>
            </a:r>
            <a:r>
              <a:rPr lang="en-US" noProof="1" smtClean="0">
                <a:solidFill>
                  <a:schemeClr val="bg1"/>
                </a:solidFill>
              </a:rPr>
              <a:t>/</a:t>
            </a:r>
            <a:r>
              <a:rPr lang="en-US" noProof="1">
                <a:solidFill>
                  <a:schemeClr val="bg1"/>
                </a:solidFill>
              </a:rPr>
              <a:t>files/input/xml/</a:t>
            </a:r>
            <a:r>
              <a:rPr lang="en-US" noProof="1"/>
              <a:t/>
            </a:r>
            <a:br>
              <a:rPr lang="en-US" noProof="1"/>
            </a:br>
            <a:r>
              <a:rPr lang="en-US" noProof="1" smtClean="0">
                <a:solidFill>
                  <a:schemeClr val="bg1"/>
                </a:solidFill>
              </a:rPr>
              <a:t>address.xml</a:t>
            </a:r>
            <a:r>
              <a:rPr lang="en-US" noProof="1" smtClean="0"/>
              <a:t>");</a:t>
            </a:r>
            <a:endParaRPr lang="en-US" noProof="1"/>
          </a:p>
          <a:p>
            <a:r>
              <a:rPr lang="en-US" noProof="1"/>
              <a:t>BufferedReader bfr = new BufferedReader(new InputStreamReader(inputStream));</a:t>
            </a:r>
          </a:p>
          <a:p>
            <a:r>
              <a:rPr lang="en-US" noProof="1"/>
              <a:t>Unmarshaller unmarshaller = jaxbContext.</a:t>
            </a:r>
            <a:r>
              <a:rPr lang="en-US" noProof="1">
                <a:solidFill>
                  <a:schemeClr val="bg1"/>
                </a:solidFill>
              </a:rPr>
              <a:t>createUnmarshaller()</a:t>
            </a:r>
            <a:r>
              <a:rPr lang="en-US" noProof="1"/>
              <a:t>;</a:t>
            </a:r>
          </a:p>
          <a:p>
            <a:r>
              <a:rPr lang="en-US" noProof="1"/>
              <a:t>AddressDto addressDto = (AddressDto) unmarshaller.unmarshal(bfr);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48617" y="4513893"/>
            <a:ext cx="89916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XMLParser.java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220200" y="6143627"/>
            <a:ext cx="2133600" cy="380999"/>
          </a:xfrm>
          <a:prstGeom prst="wedgeRoundRectCallout">
            <a:avLst>
              <a:gd name="adj1" fmla="val -58762"/>
              <a:gd name="adj2" fmla="val -1814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Object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00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from XML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6066" y="2605436"/>
            <a:ext cx="6274476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@XmlRootElement(name = </a:t>
            </a:r>
            <a:r>
              <a:rPr lang="en-US" sz="2000" noProof="1" smtClean="0"/>
              <a:t>"address")</a:t>
            </a:r>
            <a:endParaRPr lang="en-US" sz="2000" noProof="1"/>
          </a:p>
          <a:p>
            <a:r>
              <a:rPr lang="en-US" sz="2000" noProof="1"/>
              <a:t>@XmlAccessorType(XmlAccessType.FIELD)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class AddressDto implements </a:t>
            </a:r>
            <a:br>
              <a:rPr lang="en-US" sz="2000" noProof="1">
                <a:solidFill>
                  <a:schemeClr val="tx1"/>
                </a:solidFill>
              </a:rPr>
            </a:br>
            <a:r>
              <a:rPr lang="en-US" sz="2000" noProof="1">
                <a:solidFill>
                  <a:schemeClr val="tx1"/>
                </a:solidFill>
              </a:rPr>
              <a:t>Serializable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@XmlAttribute(name = </a:t>
            </a:r>
            <a:r>
              <a:rPr lang="en-US" sz="2000" noProof="1" smtClean="0"/>
              <a:t>"country")</a:t>
            </a:r>
            <a:endParaRPr lang="en-US" sz="2000" noProof="1"/>
          </a:p>
          <a:p>
            <a:r>
              <a:rPr lang="en-US" sz="2000" noProof="1">
                <a:solidFill>
                  <a:schemeClr val="tx1"/>
                </a:solidFill>
              </a:rPr>
              <a:t>    private String country;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@XmlElement(name = </a:t>
            </a:r>
            <a:r>
              <a:rPr lang="en-US" sz="2000" noProof="1" smtClean="0"/>
              <a:t>"city")</a:t>
            </a:r>
            <a:endParaRPr lang="en-US" sz="2000" noProof="1"/>
          </a:p>
          <a:p>
            <a:r>
              <a:rPr lang="en-US" sz="2000" noProof="1">
                <a:solidFill>
                  <a:schemeClr val="tx1"/>
                </a:solidFill>
              </a:rPr>
              <a:t>    private String city;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6066" y="2017996"/>
            <a:ext cx="627447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AddressDto.java</a:t>
            </a:r>
            <a:endParaRPr lang="en-US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91400" y="3276600"/>
            <a:ext cx="4451406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&lt;?xml version</a:t>
            </a:r>
            <a:r>
              <a:rPr lang="en-US" noProof="1" smtClean="0">
                <a:solidFill>
                  <a:schemeClr val="tx1"/>
                </a:solidFill>
              </a:rPr>
              <a:t>="1.0" </a:t>
            </a:r>
            <a:r>
              <a:rPr lang="en-US" noProof="1">
                <a:solidFill>
                  <a:schemeClr val="tx1"/>
                </a:solidFill>
              </a:rPr>
              <a:t>encoding</a:t>
            </a:r>
            <a:r>
              <a:rPr lang="en-US" noProof="1" smtClean="0">
                <a:solidFill>
                  <a:schemeClr val="tx1"/>
                </a:solidFill>
              </a:rPr>
              <a:t>="UTF-8" </a:t>
            </a:r>
            <a:r>
              <a:rPr lang="en-US" noProof="1">
                <a:solidFill>
                  <a:schemeClr val="tx1"/>
                </a:solidFill>
              </a:rPr>
              <a:t>standalone</a:t>
            </a:r>
            <a:r>
              <a:rPr lang="en-US" noProof="1" smtClean="0">
                <a:solidFill>
                  <a:schemeClr val="tx1"/>
                </a:solidFill>
              </a:rPr>
              <a:t>="yes"?&gt;</a:t>
            </a:r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&lt;address country</a:t>
            </a:r>
            <a:r>
              <a:rPr lang="en-US" noProof="1" smtClean="0">
                <a:solidFill>
                  <a:schemeClr val="tx1"/>
                </a:solidFill>
              </a:rPr>
              <a:t>="Bulgaria"&gt;</a:t>
            </a:r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&lt;city&gt;Sofia&lt;/city&gt;</a:t>
            </a:r>
          </a:p>
          <a:p>
            <a:r>
              <a:rPr lang="en-US" noProof="1">
                <a:solidFill>
                  <a:schemeClr val="tx1"/>
                </a:solidFill>
              </a:rPr>
              <a:t>&lt;/address&gt;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91400" y="2689160"/>
            <a:ext cx="44514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address.xml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495800" y="4155096"/>
            <a:ext cx="2895600" cy="645504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14800" y="4495800"/>
            <a:ext cx="3886200" cy="12192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10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Multiple Objects to XML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000" y="1745086"/>
            <a:ext cx="11720400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JAXBContext jaxbContext = JAXBContext.newInstance(</a:t>
            </a:r>
            <a:r>
              <a:rPr lang="en-US" sz="1800" noProof="1">
                <a:solidFill>
                  <a:schemeClr val="bg1"/>
                </a:solidFill>
              </a:rPr>
              <a:t>AddressesDto.class</a:t>
            </a:r>
            <a:r>
              <a:rPr lang="en-US" sz="1800" noProof="1"/>
              <a:t>);</a:t>
            </a:r>
          </a:p>
          <a:p>
            <a:r>
              <a:rPr lang="en-US" sz="1800" noProof="1"/>
              <a:t>InputStream </a:t>
            </a:r>
            <a:r>
              <a:rPr lang="en-US" sz="1800" noProof="1">
                <a:solidFill>
                  <a:schemeClr val="bg1"/>
                </a:solidFill>
              </a:rPr>
              <a:t>inputStream</a:t>
            </a:r>
            <a:r>
              <a:rPr lang="en-US" sz="1800" noProof="1"/>
              <a:t> = getClass().getResourceAsStream</a:t>
            </a:r>
            <a:r>
              <a:rPr lang="en-US" sz="1800" noProof="1" smtClean="0"/>
              <a:t>("</a:t>
            </a:r>
            <a:r>
              <a:rPr lang="en-US" sz="1800" noProof="1" smtClean="0">
                <a:solidFill>
                  <a:schemeClr val="bg1"/>
                </a:solidFill>
              </a:rPr>
              <a:t>/files/input/xml/addresses.xml</a:t>
            </a:r>
            <a:r>
              <a:rPr lang="en-US" sz="1800" noProof="1" smtClean="0"/>
              <a:t>");</a:t>
            </a:r>
            <a:endParaRPr lang="en-US" sz="1800" noProof="1"/>
          </a:p>
          <a:p>
            <a:r>
              <a:rPr lang="en-US" sz="1800" noProof="1"/>
              <a:t>BufferedReader bfr = new BufferedReader(new InputStreamReader(</a:t>
            </a:r>
            <a:r>
              <a:rPr lang="en-US" sz="1800" noProof="1">
                <a:solidFill>
                  <a:schemeClr val="bg1"/>
                </a:solidFill>
              </a:rPr>
              <a:t>inputStream</a:t>
            </a:r>
            <a:r>
              <a:rPr lang="en-US" sz="1800" noProof="1"/>
              <a:t>));</a:t>
            </a:r>
          </a:p>
          <a:p>
            <a:r>
              <a:rPr lang="en-US" sz="1800" noProof="1"/>
              <a:t>Unmarshaller unmarshaller = jaxbContext.createUnmarshaller();</a:t>
            </a:r>
          </a:p>
          <a:p>
            <a:r>
              <a:rPr lang="en-US" sz="1800" noProof="1"/>
              <a:t>AddressesDto addressesDto = (AddressesDto) unmarshaller.unmarshal(bfr);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3001" y="1219200"/>
            <a:ext cx="1172039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XMLParser.java</a:t>
            </a:r>
            <a:endParaRPr lang="en-US" noProof="1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13141" y="3505200"/>
            <a:ext cx="72327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addresses.xml</a:t>
            </a:r>
            <a:endParaRPr lang="en-US" noProof="1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113141" y="4031086"/>
            <a:ext cx="7232762" cy="27111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</a:t>
            </a:r>
            <a:r>
              <a:rPr lang="en-US" noProof="1" smtClean="0"/>
              <a:t>="1.0" </a:t>
            </a:r>
            <a:r>
              <a:rPr lang="en-US" noProof="1"/>
              <a:t>encoding</a:t>
            </a:r>
            <a:r>
              <a:rPr lang="en-US" noProof="1" smtClean="0"/>
              <a:t>="UTF-8" </a:t>
            </a:r>
            <a:r>
              <a:rPr lang="en-US" noProof="1"/>
              <a:t>standalone</a:t>
            </a:r>
            <a:r>
              <a:rPr lang="en-US" noProof="1" smtClean="0"/>
              <a:t>="yes"?&gt;</a:t>
            </a:r>
            <a:endParaRPr lang="en-US" noProof="1"/>
          </a:p>
          <a:p>
            <a:r>
              <a:rPr lang="en-US" noProof="1"/>
              <a:t>&lt;addresses&gt;</a:t>
            </a:r>
          </a:p>
          <a:p>
            <a:r>
              <a:rPr lang="en-US" noProof="1"/>
              <a:t>    &lt;address country</a:t>
            </a:r>
            <a:r>
              <a:rPr lang="en-US" noProof="1" smtClean="0"/>
              <a:t>="Bulgaria"&gt;</a:t>
            </a:r>
            <a:endParaRPr lang="en-US" noProof="1"/>
          </a:p>
          <a:p>
            <a:r>
              <a:rPr lang="en-US" noProof="1"/>
              <a:t>        &lt;city&gt;Sofia&lt;/city&gt;</a:t>
            </a:r>
          </a:p>
          <a:p>
            <a:r>
              <a:rPr lang="en-US" noProof="1"/>
              <a:t>    &lt;/address&gt;</a:t>
            </a:r>
          </a:p>
          <a:p>
            <a:r>
              <a:rPr lang="en-US" noProof="1"/>
              <a:t>    &lt;address country</a:t>
            </a:r>
            <a:r>
              <a:rPr lang="en-US" noProof="1" smtClean="0"/>
              <a:t>="Spain"&gt;</a:t>
            </a:r>
            <a:endParaRPr lang="en-US" noProof="1"/>
          </a:p>
          <a:p>
            <a:r>
              <a:rPr lang="en-US" noProof="1"/>
              <a:t>        &lt;city&gt;Barcelona&lt;/city&gt;</a:t>
            </a:r>
          </a:p>
          <a:p>
            <a:r>
              <a:rPr lang="en-US" noProof="1"/>
              <a:t>    &lt;/address&gt;</a:t>
            </a:r>
          </a:p>
          <a:p>
            <a:r>
              <a:rPr lang="en-US" noProof="1"/>
              <a:t>&lt;/addresses&gt;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55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95778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XML is another way to transfer data besides JSON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XML </a:t>
            </a:r>
            <a:r>
              <a:rPr lang="en-GB" sz="3200" dirty="0" smtClean="0">
                <a:solidFill>
                  <a:schemeClr val="bg2"/>
                </a:solidFill>
              </a:rPr>
              <a:t>document's </a:t>
            </a:r>
            <a:r>
              <a:rPr lang="en-GB" sz="3200" dirty="0">
                <a:solidFill>
                  <a:schemeClr val="bg2"/>
                </a:solidFill>
              </a:rPr>
              <a:t>format consists of </a:t>
            </a:r>
            <a:r>
              <a:rPr lang="en-GB" sz="3200" b="1" dirty="0">
                <a:solidFill>
                  <a:schemeClr val="bg1"/>
                </a:solidFill>
              </a:rPr>
              <a:t>mark-up</a:t>
            </a:r>
            <a:r>
              <a:rPr lang="en-GB" sz="3200" dirty="0">
                <a:solidFill>
                  <a:schemeClr val="bg2"/>
                </a:solidFill>
              </a:rPr>
              <a:t> and </a:t>
            </a:r>
            <a:r>
              <a:rPr lang="en-GB" sz="3200" b="1" dirty="0">
                <a:solidFill>
                  <a:schemeClr val="bg1"/>
                </a:solidFill>
              </a:rPr>
              <a:t>content</a:t>
            </a:r>
            <a:r>
              <a:rPr lang="en-GB" sz="3200" dirty="0">
                <a:solidFill>
                  <a:schemeClr val="bg2"/>
                </a:solidFill>
              </a:rPr>
              <a:t> elements 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JAXB is a library which helps us to read XML files and parse them to Java objects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9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</a:t>
            </a:r>
            <a:r>
              <a:rPr lang="en-US" sz="9600" b="1" dirty="0" smtClean="0"/>
              <a:t>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2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5660A2ED-DB24-4636-88CB-5951CA4A865A}"/>
              </a:ext>
            </a:extLst>
          </p:cNvPr>
          <p:cNvSpPr txBox="1">
            <a:spLocks/>
          </p:cNvSpPr>
          <p:nvPr/>
        </p:nvSpPr>
        <p:spPr>
          <a:xfrm>
            <a:off x="4114801" y="4757691"/>
            <a:ext cx="3581400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1743A710-23DC-4D18-BA8D-976554002763}"/>
              </a:ext>
            </a:extLst>
          </p:cNvPr>
          <p:cNvSpPr txBox="1">
            <a:spLocks/>
          </p:cNvSpPr>
          <p:nvPr/>
        </p:nvSpPr>
        <p:spPr>
          <a:xfrm>
            <a:off x="1163962" y="5519692"/>
            <a:ext cx="9753600" cy="9573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pc="200" dirty="0">
              <a:solidFill>
                <a:schemeClr val="accent1"/>
              </a:solidFill>
            </a:endParaRPr>
          </a:p>
        </p:txBody>
      </p:sp>
      <p:grpSp>
        <p:nvGrpSpPr>
          <p:cNvPr id="15" name="Групиране 14">
            <a:extLst>
              <a:ext uri="{FF2B5EF4-FFF2-40B4-BE49-F238E27FC236}">
                <a16:creationId xmlns:a16="http://schemas.microsoft.com/office/drawing/2014/main" id="{0A735747-CBFB-483C-8DE2-DDC34C62DD32}"/>
              </a:ext>
            </a:extLst>
          </p:cNvPr>
          <p:cNvGrpSpPr/>
          <p:nvPr/>
        </p:nvGrpSpPr>
        <p:grpSpPr>
          <a:xfrm>
            <a:off x="4495800" y="1981200"/>
            <a:ext cx="3048000" cy="1345096"/>
            <a:chOff x="2545196" y="1534798"/>
            <a:chExt cx="6754868" cy="2772502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0017FB46-011C-46FE-819A-E50B0C149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196" y="1868900"/>
              <a:ext cx="2438400" cy="2438400"/>
            </a:xfrm>
            <a:prstGeom prst="rect">
              <a:avLst/>
            </a:prstGeom>
          </p:spPr>
        </p:pic>
        <p:pic>
          <p:nvPicPr>
            <p:cNvPr id="13" name="Картина 12">
              <a:extLst>
                <a:ext uri="{FF2B5EF4-FFF2-40B4-BE49-F238E27FC236}">
                  <a16:creationId xmlns:a16="http://schemas.microsoft.com/office/drawing/2014/main" id="{750D4B99-E5EF-4A22-8091-1E8C34C4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0664" y="1534798"/>
              <a:ext cx="2819400" cy="2586800"/>
            </a:xfrm>
            <a:prstGeom prst="rect">
              <a:avLst/>
            </a:prstGeom>
          </p:spPr>
        </p:pic>
        <p:sp>
          <p:nvSpPr>
            <p:cNvPr id="14" name="Стрелка надясно 13">
              <a:extLst>
                <a:ext uri="{FF2B5EF4-FFF2-40B4-BE49-F238E27FC236}">
                  <a16:creationId xmlns:a16="http://schemas.microsoft.com/office/drawing/2014/main" id="{3C82AE97-21F4-46D2-95E5-A907AE352D2C}"/>
                </a:ext>
              </a:extLst>
            </p:cNvPr>
            <p:cNvSpPr/>
            <p:nvPr/>
          </p:nvSpPr>
          <p:spPr>
            <a:xfrm>
              <a:off x="5333885" y="2604396"/>
              <a:ext cx="93536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Стрелка надясно 17">
              <a:extLst>
                <a:ext uri="{FF2B5EF4-FFF2-40B4-BE49-F238E27FC236}">
                  <a16:creationId xmlns:a16="http://schemas.microsoft.com/office/drawing/2014/main" id="{D11E0D23-5F89-47B7-B74A-29FB2FAF8E60}"/>
                </a:ext>
              </a:extLst>
            </p:cNvPr>
            <p:cNvSpPr/>
            <p:nvPr/>
          </p:nvSpPr>
          <p:spPr>
            <a:xfrm flipH="1">
              <a:off x="5264449" y="3137796"/>
              <a:ext cx="93536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XML Processing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Exporting and Importing Data from XML 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51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Specifics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201341"/>
            <a:ext cx="11804650" cy="5570537"/>
          </a:xfrm>
        </p:spPr>
        <p:txBody>
          <a:bodyPr/>
          <a:lstStyle/>
          <a:p>
            <a:r>
              <a:rPr lang="en-GB" sz="3600" noProof="1"/>
              <a:t>E</a:t>
            </a:r>
            <a:r>
              <a:rPr lang="en-GB" sz="3600" b="1" noProof="1">
                <a:solidFill>
                  <a:schemeClr val="bg1"/>
                </a:solidFill>
              </a:rPr>
              <a:t>X</a:t>
            </a:r>
            <a:r>
              <a:rPr lang="en-GB" sz="3600" noProof="1"/>
              <a:t>tensible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M</a:t>
            </a:r>
            <a:r>
              <a:rPr lang="en-GB" sz="3600" dirty="0"/>
              <a:t>ark-up </a:t>
            </a:r>
            <a:r>
              <a:rPr lang="en-GB" sz="3600" b="1" dirty="0">
                <a:solidFill>
                  <a:schemeClr val="bg1"/>
                </a:solidFill>
              </a:rPr>
              <a:t>L</a:t>
            </a:r>
            <a:r>
              <a:rPr lang="en-GB" sz="3600" dirty="0"/>
              <a:t>anguage</a:t>
            </a:r>
          </a:p>
          <a:p>
            <a:pPr lvl="1"/>
            <a:r>
              <a:rPr lang="en-GB" sz="3400" dirty="0"/>
              <a:t>L</a:t>
            </a:r>
            <a:r>
              <a:rPr lang="en-US" sz="3400" noProof="1"/>
              <a:t>ightweight</a:t>
            </a:r>
            <a:r>
              <a:rPr lang="en-US" sz="3400" dirty="0"/>
              <a:t> format that is used for </a:t>
            </a:r>
            <a:r>
              <a:rPr lang="en-US" sz="3400" b="1" dirty="0">
                <a:solidFill>
                  <a:schemeClr val="bg1"/>
                </a:solidFill>
              </a:rPr>
              <a:t>data interchanging</a:t>
            </a:r>
          </a:p>
          <a:p>
            <a:pPr lvl="1"/>
            <a:r>
              <a:rPr lang="en-US" sz="3400" dirty="0"/>
              <a:t>XML</a:t>
            </a:r>
            <a:r>
              <a:rPr lang="en-GB" sz="3400" dirty="0"/>
              <a:t> is language independent</a:t>
            </a:r>
          </a:p>
          <a:p>
            <a:r>
              <a:rPr lang="en-US" sz="3600" dirty="0"/>
              <a:t>Primarily used to transmit data between a server and web </a:t>
            </a:r>
            <a:r>
              <a:rPr lang="bg-BG" sz="3600" dirty="0"/>
              <a:t/>
            </a:r>
            <a:br>
              <a:rPr lang="bg-BG" sz="3600" dirty="0"/>
            </a:br>
            <a:r>
              <a:rPr lang="en-US" sz="3600" dirty="0"/>
              <a:t>application</a:t>
            </a:r>
          </a:p>
        </p:txBody>
      </p:sp>
      <p:grpSp>
        <p:nvGrpSpPr>
          <p:cNvPr id="26" name="Групиране 25">
            <a:extLst>
              <a:ext uri="{FF2B5EF4-FFF2-40B4-BE49-F238E27FC236}">
                <a16:creationId xmlns:a16="http://schemas.microsoft.com/office/drawing/2014/main" id="{59B3138E-5228-43EF-8B11-F9CCB9A2340E}"/>
              </a:ext>
            </a:extLst>
          </p:cNvPr>
          <p:cNvGrpSpPr/>
          <p:nvPr/>
        </p:nvGrpSpPr>
        <p:grpSpPr>
          <a:xfrm>
            <a:off x="3788679" y="4576930"/>
            <a:ext cx="1587938" cy="1905000"/>
            <a:chOff x="1382275" y="2590800"/>
            <a:chExt cx="1587938" cy="1905000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181DBE07-A5B3-42D8-BA58-A852824AED36}"/>
                </a:ext>
              </a:extLst>
            </p:cNvPr>
            <p:cNvSpPr/>
            <p:nvPr/>
          </p:nvSpPr>
          <p:spPr>
            <a:xfrm>
              <a:off x="1382275" y="2590800"/>
              <a:ext cx="1587938" cy="190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dirty="0"/>
                <a:t>Client</a:t>
              </a:r>
              <a:endParaRPr lang="bg-BG" sz="2000" dirty="0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52EF96F9-5422-49D2-911D-9178AD0A9465}"/>
                </a:ext>
              </a:extLst>
            </p:cNvPr>
            <p:cNvSpPr/>
            <p:nvPr/>
          </p:nvSpPr>
          <p:spPr>
            <a:xfrm>
              <a:off x="1486141" y="3158987"/>
              <a:ext cx="1366562" cy="4572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person.js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D33A44A7-C196-4039-80A6-BB38A946943B}"/>
                </a:ext>
              </a:extLst>
            </p:cNvPr>
            <p:cNvSpPr/>
            <p:nvPr/>
          </p:nvSpPr>
          <p:spPr>
            <a:xfrm>
              <a:off x="1486141" y="3810000"/>
              <a:ext cx="1366562" cy="4572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car.js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Групиране 29">
            <a:extLst>
              <a:ext uri="{FF2B5EF4-FFF2-40B4-BE49-F238E27FC236}">
                <a16:creationId xmlns:a16="http://schemas.microsoft.com/office/drawing/2014/main" id="{64572B67-6BFD-4959-A536-3B1E384EB725}"/>
              </a:ext>
            </a:extLst>
          </p:cNvPr>
          <p:cNvGrpSpPr/>
          <p:nvPr/>
        </p:nvGrpSpPr>
        <p:grpSpPr>
          <a:xfrm>
            <a:off x="7600939" y="4576930"/>
            <a:ext cx="3206438" cy="1931504"/>
            <a:chOff x="7947508" y="2595770"/>
            <a:chExt cx="3206438" cy="1931504"/>
          </a:xfrm>
        </p:grpSpPr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045498C7-8D6B-458C-9C98-6858CCD2CFCC}"/>
                </a:ext>
              </a:extLst>
            </p:cNvPr>
            <p:cNvSpPr/>
            <p:nvPr/>
          </p:nvSpPr>
          <p:spPr>
            <a:xfrm>
              <a:off x="7947508" y="2595770"/>
              <a:ext cx="3206438" cy="1931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dirty="0"/>
                <a:t>Server</a:t>
              </a:r>
              <a:endParaRPr lang="bg-BG" sz="2000" dirty="0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8FE91B80-EB43-4030-8759-974C3B0895CA}"/>
                </a:ext>
              </a:extLst>
            </p:cNvPr>
            <p:cNvSpPr/>
            <p:nvPr/>
          </p:nvSpPr>
          <p:spPr>
            <a:xfrm>
              <a:off x="8113712" y="3062043"/>
              <a:ext cx="2929011" cy="5334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PersonController.java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ECFD7BCC-09CA-4638-80A7-BC61A32B9105}"/>
                </a:ext>
              </a:extLst>
            </p:cNvPr>
            <p:cNvSpPr/>
            <p:nvPr/>
          </p:nvSpPr>
          <p:spPr>
            <a:xfrm>
              <a:off x="8113712" y="3771900"/>
              <a:ext cx="2929011" cy="5334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CarController.java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AutoShape 7">
            <a:extLst>
              <a:ext uri="{FF2B5EF4-FFF2-40B4-BE49-F238E27FC236}">
                <a16:creationId xmlns:a16="http://schemas.microsoft.com/office/drawing/2014/main" id="{00ED32F1-2B56-49CD-B834-5D981FF23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055" y="3995444"/>
            <a:ext cx="1566367" cy="472518"/>
          </a:xfrm>
          <a:prstGeom prst="wedgeRoundRectCallout">
            <a:avLst>
              <a:gd name="adj1" fmla="val -317"/>
              <a:gd name="adj2" fmla="val 7560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302DB24E-60D4-49F3-8B22-1F71A4E92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8216" y="3927955"/>
            <a:ext cx="1931862" cy="472518"/>
          </a:xfrm>
          <a:prstGeom prst="wedgeRoundRectCallout">
            <a:avLst>
              <a:gd name="adj1" fmla="val -35371"/>
              <a:gd name="adj2" fmla="val 7420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Java, PHP, C#</a:t>
            </a:r>
          </a:p>
        </p:txBody>
      </p:sp>
      <p:sp>
        <p:nvSpPr>
          <p:cNvPr id="36" name="AutoShape 7">
            <a:extLst>
              <a:ext uri="{FF2B5EF4-FFF2-40B4-BE49-F238E27FC236}">
                <a16:creationId xmlns:a16="http://schemas.microsoft.com/office/drawing/2014/main" id="{C042635B-E47E-420E-85D9-B8DA1B4C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812" y="4021791"/>
            <a:ext cx="1808252" cy="443948"/>
          </a:xfrm>
          <a:prstGeom prst="wedgeRoundRectCallout">
            <a:avLst>
              <a:gd name="adj1" fmla="val -36819"/>
              <a:gd name="adj2" fmla="val 7972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format</a:t>
            </a:r>
          </a:p>
        </p:txBody>
      </p:sp>
      <p:grpSp>
        <p:nvGrpSpPr>
          <p:cNvPr id="37" name="Групиране 36">
            <a:extLst>
              <a:ext uri="{FF2B5EF4-FFF2-40B4-BE49-F238E27FC236}">
                <a16:creationId xmlns:a16="http://schemas.microsoft.com/office/drawing/2014/main" id="{954B25D6-1F16-42DB-BBC1-176B0E7CCBF7}"/>
              </a:ext>
            </a:extLst>
          </p:cNvPr>
          <p:cNvGrpSpPr/>
          <p:nvPr/>
        </p:nvGrpSpPr>
        <p:grpSpPr>
          <a:xfrm>
            <a:off x="5699983" y="5057322"/>
            <a:ext cx="1650200" cy="1089990"/>
            <a:chOff x="4977612" y="3147392"/>
            <a:chExt cx="1650200" cy="1089990"/>
          </a:xfrm>
          <a:solidFill>
            <a:schemeClr val="accent6">
              <a:lumMod val="90000"/>
            </a:schemeClr>
          </a:solidFill>
        </p:grpSpPr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id="{1E0BA711-D6E5-4945-8399-0A1EA4125522}"/>
                </a:ext>
              </a:extLst>
            </p:cNvPr>
            <p:cNvSpPr/>
            <p:nvPr/>
          </p:nvSpPr>
          <p:spPr>
            <a:xfrm>
              <a:off x="4977613" y="3147392"/>
              <a:ext cx="1650199" cy="4803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person.xml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FFA4890A-E5C5-4AC4-A9C8-A986FF981171}"/>
                </a:ext>
              </a:extLst>
            </p:cNvPr>
            <p:cNvSpPr/>
            <p:nvPr/>
          </p:nvSpPr>
          <p:spPr>
            <a:xfrm>
              <a:off x="4977612" y="3756991"/>
              <a:ext cx="1650199" cy="4803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car.xml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Стрелка надясно 39">
            <a:extLst>
              <a:ext uri="{FF2B5EF4-FFF2-40B4-BE49-F238E27FC236}">
                <a16:creationId xmlns:a16="http://schemas.microsoft.com/office/drawing/2014/main" id="{1AC23D70-3525-4D92-8B55-AB4A9895793B}"/>
              </a:ext>
            </a:extLst>
          </p:cNvPr>
          <p:cNvSpPr/>
          <p:nvPr/>
        </p:nvSpPr>
        <p:spPr>
          <a:xfrm>
            <a:off x="6154648" y="4642404"/>
            <a:ext cx="762000" cy="28736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1" name="Стрелка надясно 40">
            <a:extLst>
              <a:ext uri="{FF2B5EF4-FFF2-40B4-BE49-F238E27FC236}">
                <a16:creationId xmlns:a16="http://schemas.microsoft.com/office/drawing/2014/main" id="{97C94B0D-056A-4133-A909-E56CDD84F6C8}"/>
              </a:ext>
            </a:extLst>
          </p:cNvPr>
          <p:cNvSpPr/>
          <p:nvPr/>
        </p:nvSpPr>
        <p:spPr>
          <a:xfrm flipH="1">
            <a:off x="6144082" y="6204503"/>
            <a:ext cx="762000" cy="28736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4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Markup and Content</a:t>
            </a:r>
            <a:endParaRPr lang="bg-B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0A39F5-60B3-4D67-9E98-85A57013E6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89" y="1150939"/>
            <a:ext cx="11847512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noProof="1"/>
              <a:t>An XML document consists of strings that: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Constitute </a:t>
            </a:r>
            <a:r>
              <a:rPr lang="en-US" sz="3400" b="1" dirty="0">
                <a:solidFill>
                  <a:schemeClr val="bg1"/>
                </a:solidFill>
              </a:rPr>
              <a:t>markup</a:t>
            </a:r>
            <a:r>
              <a:rPr lang="en-US" sz="3400" dirty="0"/>
              <a:t> – usually begin with </a:t>
            </a:r>
            <a:r>
              <a:rPr lang="en-US" sz="3400" b="1" dirty="0">
                <a:solidFill>
                  <a:schemeClr val="bg1"/>
                </a:solidFill>
              </a:rPr>
              <a:t>&lt;</a:t>
            </a:r>
            <a:r>
              <a:rPr lang="en-US" sz="3400" dirty="0"/>
              <a:t> and end with </a:t>
            </a:r>
            <a:r>
              <a:rPr lang="en-US" sz="3400" b="1" dirty="0">
                <a:solidFill>
                  <a:schemeClr val="bg1"/>
                </a:solidFill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Are </a:t>
            </a:r>
            <a:r>
              <a:rPr lang="en-US" sz="3400" b="1" dirty="0">
                <a:solidFill>
                  <a:schemeClr val="bg1"/>
                </a:solidFill>
              </a:rPr>
              <a:t>content</a:t>
            </a:r>
            <a:r>
              <a:rPr lang="en-US" sz="3400" dirty="0"/>
              <a:t> – placed between markup(</a:t>
            </a:r>
            <a:r>
              <a:rPr lang="en-US" sz="3400" b="1" dirty="0">
                <a:solidFill>
                  <a:schemeClr val="bg1"/>
                </a:solidFill>
              </a:rPr>
              <a:t>tags</a:t>
            </a:r>
            <a:r>
              <a:rPr lang="en-US" sz="3400" dirty="0" smtClean="0"/>
              <a:t>)</a:t>
            </a:r>
            <a:endParaRPr lang="en-US" sz="34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1001" y="4137219"/>
            <a:ext cx="653581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</a:t>
            </a:r>
            <a:r>
              <a:rPr lang="en-US" noProof="1" smtClean="0"/>
              <a:t>="1.0" </a:t>
            </a:r>
            <a:r>
              <a:rPr lang="en-US" noProof="1"/>
              <a:t>encoding</a:t>
            </a:r>
            <a:r>
              <a:rPr lang="en-US" noProof="1" smtClean="0"/>
              <a:t>="UTF-8"&gt;</a:t>
            </a:r>
            <a:endParaRPr lang="en-US" noProof="1"/>
          </a:p>
          <a:p>
            <a:r>
              <a:rPr lang="en-US" noProof="1">
                <a:solidFill>
                  <a:schemeClr val="bg1"/>
                </a:solidFill>
              </a:rPr>
              <a:t>&lt;person&gt;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&lt;firstName&gt;</a:t>
            </a:r>
            <a:r>
              <a:rPr lang="en-US" noProof="1"/>
              <a:t>Teodor</a:t>
            </a:r>
            <a:r>
              <a:rPr lang="en-US" noProof="1">
                <a:solidFill>
                  <a:schemeClr val="bg1"/>
                </a:solidFill>
              </a:rPr>
              <a:t>&lt;/firstName&gt;</a:t>
            </a:r>
          </a:p>
          <a:p>
            <a:r>
              <a:rPr lang="en-US" noProof="1">
                <a:solidFill>
                  <a:schemeClr val="bg1"/>
                </a:solidFill>
              </a:rPr>
              <a:t>&lt;/person&gt;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1000" y="3519000"/>
            <a:ext cx="65358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person.xml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50776" y="4468816"/>
            <a:ext cx="1909412" cy="1032241"/>
          </a:xfrm>
          <a:prstGeom prst="wedgeRoundRectCallout">
            <a:avLst>
              <a:gd name="adj1" fmla="val 60965"/>
              <a:gd name="adj2" fmla="val -886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 tags for Person Object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693768" y="5429792"/>
            <a:ext cx="2233303" cy="805727"/>
          </a:xfrm>
          <a:prstGeom prst="wedgeRoundRectCallout">
            <a:avLst>
              <a:gd name="adj1" fmla="val -34432"/>
              <a:gd name="adj2" fmla="val -6235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(Person Name)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9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Structure</a:t>
            </a:r>
            <a:endParaRPr lang="bg-BG" dirty="0"/>
          </a:p>
        </p:txBody>
      </p:sp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1943" y="1232702"/>
            <a:ext cx="11804650" cy="3637112"/>
          </a:xfrm>
        </p:spPr>
        <p:txBody>
          <a:bodyPr>
            <a:normAutofit/>
          </a:bodyPr>
          <a:lstStyle/>
          <a:p>
            <a:r>
              <a:rPr lang="en-US" sz="3600" dirty="0"/>
              <a:t>XML documents are formed as </a:t>
            </a:r>
            <a:r>
              <a:rPr lang="en-US" sz="3600" b="1" dirty="0">
                <a:solidFill>
                  <a:schemeClr val="bg1"/>
                </a:solidFill>
              </a:rPr>
              <a:t>element trees</a:t>
            </a:r>
          </a:p>
          <a:p>
            <a:r>
              <a:rPr lang="en-US" sz="3600" dirty="0"/>
              <a:t>An XML tree starts at a </a:t>
            </a:r>
            <a:r>
              <a:rPr lang="en-US" sz="3600" b="1" dirty="0">
                <a:solidFill>
                  <a:schemeClr val="bg1"/>
                </a:solidFill>
              </a:rPr>
              <a:t>root element </a:t>
            </a:r>
            <a:r>
              <a:rPr lang="en-US" sz="3600" dirty="0"/>
              <a:t>and branches from the root to </a:t>
            </a:r>
            <a:r>
              <a:rPr lang="en-US" sz="3600" b="1" dirty="0" smtClean="0">
                <a:solidFill>
                  <a:schemeClr val="bg1"/>
                </a:solidFill>
              </a:rPr>
              <a:t>sub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</a:p>
          <a:p>
            <a:pPr lvl="1"/>
            <a:r>
              <a:rPr lang="en-US" sz="3400" dirty="0"/>
              <a:t>All elements can </a:t>
            </a:r>
            <a:r>
              <a:rPr lang="en-US" sz="3400" dirty="0" smtClean="0"/>
              <a:t>have</a:t>
            </a:r>
            <a:br>
              <a:rPr lang="en-US" sz="3400" dirty="0" smtClean="0"/>
            </a:br>
            <a:r>
              <a:rPr lang="en-US" sz="3400" dirty="0" smtClean="0"/>
              <a:t>child elements:</a:t>
            </a:r>
            <a:endParaRPr lang="en-US" sz="34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08495" y="4069914"/>
            <a:ext cx="54864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&lt;?xml version</a:t>
            </a:r>
            <a:r>
              <a:rPr lang="en-US" sz="2000" noProof="1" smtClean="0">
                <a:solidFill>
                  <a:schemeClr val="bg1"/>
                </a:solidFill>
              </a:rPr>
              <a:t>="1.0" </a:t>
            </a:r>
            <a:r>
              <a:rPr lang="en-US" sz="2000" noProof="1">
                <a:solidFill>
                  <a:schemeClr val="bg1"/>
                </a:solidFill>
              </a:rPr>
              <a:t>encoding</a:t>
            </a:r>
            <a:r>
              <a:rPr lang="en-US" sz="2000" noProof="1" smtClean="0">
                <a:solidFill>
                  <a:schemeClr val="bg1"/>
                </a:solidFill>
              </a:rPr>
              <a:t>="UTF-8"&gt;</a:t>
            </a:r>
            <a:endParaRPr lang="en-US" sz="2000" noProof="1">
              <a:solidFill>
                <a:schemeClr val="bg1"/>
              </a:solidFill>
            </a:endParaRPr>
          </a:p>
          <a:p>
            <a:r>
              <a:rPr lang="en-US" sz="2000" noProof="1">
                <a:solidFill>
                  <a:schemeClr val="bg1"/>
                </a:solidFill>
              </a:rPr>
              <a:t>&lt;person&gt;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&lt;firstName&gt;</a:t>
            </a:r>
            <a:r>
              <a:rPr lang="en-US" sz="2000" noProof="1"/>
              <a:t>Teodor</a:t>
            </a:r>
            <a:r>
              <a:rPr lang="en-US" sz="2000" noProof="1">
                <a:solidFill>
                  <a:schemeClr val="bg1"/>
                </a:solidFill>
              </a:rPr>
              <a:t>&lt;/firstName&gt;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&lt;address&gt;</a:t>
            </a:r>
          </a:p>
          <a:p>
            <a:r>
              <a:rPr lang="en-US" sz="2000" noProof="1"/>
              <a:t>        </a:t>
            </a:r>
            <a:r>
              <a:rPr lang="en-US" sz="2000" noProof="1">
                <a:solidFill>
                  <a:schemeClr val="bg1"/>
                </a:solidFill>
              </a:rPr>
              <a:t>&lt;country&gt;</a:t>
            </a:r>
            <a:r>
              <a:rPr lang="en-US" sz="2000" noProof="1"/>
              <a:t>Bulgaria</a:t>
            </a:r>
            <a:r>
              <a:rPr lang="en-US" sz="2000" noProof="1">
                <a:solidFill>
                  <a:schemeClr val="bg1"/>
                </a:solidFill>
              </a:rPr>
              <a:t>&lt;/country&gt;</a:t>
            </a:r>
          </a:p>
          <a:p>
            <a:r>
              <a:rPr lang="en-US" sz="2000" noProof="1"/>
              <a:t>        </a:t>
            </a:r>
            <a:r>
              <a:rPr lang="en-US" sz="2000" noProof="1">
                <a:solidFill>
                  <a:schemeClr val="bg1"/>
                </a:solidFill>
              </a:rPr>
              <a:t>&lt;city&gt;</a:t>
            </a:r>
            <a:r>
              <a:rPr lang="en-US" sz="2000" noProof="1"/>
              <a:t>Stara Zagora</a:t>
            </a:r>
            <a:r>
              <a:rPr lang="en-US" sz="2000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&lt;/person&gt;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06956" y="3513250"/>
            <a:ext cx="5489478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person.xml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72806" y="4363409"/>
            <a:ext cx="1000174" cy="392272"/>
          </a:xfrm>
          <a:prstGeom prst="wedgeRoundRectCallout">
            <a:avLst>
              <a:gd name="adj1" fmla="val 60268"/>
              <a:gd name="adj2" fmla="val 857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964006" y="4737867"/>
            <a:ext cx="2052488" cy="334762"/>
          </a:xfrm>
          <a:prstGeom prst="wedgeRoundRectCallout">
            <a:avLst>
              <a:gd name="adj1" fmla="val -55275"/>
              <a:gd name="adj2" fmla="val -325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Element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556172" y="4050979"/>
            <a:ext cx="1098634" cy="396013"/>
          </a:xfrm>
          <a:prstGeom prst="wedgeRoundRectCallout">
            <a:avLst>
              <a:gd name="adj1" fmla="val -62103"/>
              <a:gd name="adj2" fmla="val 3352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12662" y="5487178"/>
            <a:ext cx="978091" cy="383492"/>
          </a:xfrm>
          <a:prstGeom prst="wedgeRoundRectCallout">
            <a:avLst>
              <a:gd name="adj1" fmla="val 40286"/>
              <a:gd name="adj2" fmla="val -833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0135245" y="5811340"/>
            <a:ext cx="1710011" cy="387500"/>
          </a:xfrm>
          <a:prstGeom prst="wedgeRoundRectCallout">
            <a:avLst>
              <a:gd name="adj1" fmla="val -60047"/>
              <a:gd name="adj2" fmla="val -2586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58607" y="4875106"/>
            <a:ext cx="772139" cy="456126"/>
          </a:xfrm>
          <a:prstGeom prst="wedgeRoundRectCallout">
            <a:avLst>
              <a:gd name="adj1" fmla="val 66598"/>
              <a:gd name="adj2" fmla="val -2969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65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Structure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518660" y="2172997"/>
            <a:ext cx="7230923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&lt;?xml version</a:t>
            </a:r>
            <a:r>
              <a:rPr lang="en-US" sz="2400" noProof="1" smtClean="0">
                <a:solidFill>
                  <a:schemeClr val="tx1"/>
                </a:solidFill>
              </a:rPr>
              <a:t>="1.0" </a:t>
            </a:r>
            <a:r>
              <a:rPr lang="en-US" sz="2400" noProof="1">
                <a:solidFill>
                  <a:schemeClr val="tx1"/>
                </a:solidFill>
              </a:rPr>
              <a:t>encoding</a:t>
            </a:r>
            <a:r>
              <a:rPr lang="en-US" sz="2400" noProof="1" smtClean="0">
                <a:solidFill>
                  <a:schemeClr val="tx1"/>
                </a:solidFill>
              </a:rPr>
              <a:t>="UTF-8"&gt;</a:t>
            </a:r>
            <a:endParaRPr lang="en-US" sz="2400" noProof="1">
              <a:solidFill>
                <a:schemeClr val="tx1"/>
              </a:solidFill>
            </a:endParaRPr>
          </a:p>
          <a:p>
            <a:r>
              <a:rPr lang="en-US" sz="2400" noProof="1">
                <a:solidFill>
                  <a:schemeClr val="tx1"/>
                </a:solidFill>
              </a:rPr>
              <a:t>&lt;person&gt;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&lt;</a:t>
            </a:r>
            <a:r>
              <a:rPr lang="en-US" sz="2400" noProof="1"/>
              <a:t>phoneNumbers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    &lt;number&gt;08983248798&lt;/number&gt;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&lt;/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    &lt;number&gt;08983243143&lt;/number&gt;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&lt;/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&lt;/</a:t>
            </a:r>
            <a:r>
              <a:rPr lang="en-US" sz="2400" noProof="1"/>
              <a:t>phoneNumbers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&lt;/person&gt;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2514600" y="1524001"/>
            <a:ext cx="723498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person.xml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132091" y="2926431"/>
            <a:ext cx="1447800" cy="394706"/>
          </a:xfrm>
          <a:prstGeom prst="wedgeRoundRectCallout">
            <a:avLst>
              <a:gd name="adj1" fmla="val -61008"/>
              <a:gd name="adj2" fmla="val 2207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14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иране 11">
            <a:extLst>
              <a:ext uri="{FF2B5EF4-FFF2-40B4-BE49-F238E27FC236}">
                <a16:creationId xmlns:a16="http://schemas.microsoft.com/office/drawing/2014/main" id="{68EECB4B-CAEB-48DA-ADBD-3B0BD8CB73D9}"/>
              </a:ext>
            </a:extLst>
          </p:cNvPr>
          <p:cNvGrpSpPr/>
          <p:nvPr/>
        </p:nvGrpSpPr>
        <p:grpSpPr>
          <a:xfrm>
            <a:off x="4471194" y="1828801"/>
            <a:ext cx="3352800" cy="1574393"/>
            <a:chOff x="2741612" y="1752600"/>
            <a:chExt cx="6184493" cy="3098393"/>
          </a:xfrm>
        </p:grpSpPr>
        <p:pic>
          <p:nvPicPr>
            <p:cNvPr id="8" name="Картина 7">
              <a:extLst>
                <a:ext uri="{FF2B5EF4-FFF2-40B4-BE49-F238E27FC236}">
                  <a16:creationId xmlns:a16="http://schemas.microsoft.com/office/drawing/2014/main" id="{573134CD-618E-4615-B618-AD4F95380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1612" y="2241633"/>
              <a:ext cx="2518129" cy="2310383"/>
            </a:xfrm>
            <a:prstGeom prst="rect">
              <a:avLst/>
            </a:prstGeom>
          </p:spPr>
        </p:pic>
        <p:sp>
          <p:nvSpPr>
            <p:cNvPr id="9" name="Стрелка надясно 8">
              <a:extLst>
                <a:ext uri="{FF2B5EF4-FFF2-40B4-BE49-F238E27FC236}">
                  <a16:creationId xmlns:a16="http://schemas.microsoft.com/office/drawing/2014/main" id="{837A4442-AEE6-4001-8580-27FE3D0FAB87}"/>
                </a:ext>
              </a:extLst>
            </p:cNvPr>
            <p:cNvSpPr/>
            <p:nvPr/>
          </p:nvSpPr>
          <p:spPr>
            <a:xfrm>
              <a:off x="5522912" y="3200400"/>
              <a:ext cx="6096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066C6BB3-21B2-4BE9-B9FA-FEFE67987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752600"/>
              <a:ext cx="3098393" cy="30983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JAXB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Parsing XML to Java 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3751</TotalTime>
  <Words>1391</Words>
  <Application>Microsoft Office PowerPoint</Application>
  <PresentationFormat>Widescreen</PresentationFormat>
  <Paragraphs>335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XML Processing </vt:lpstr>
      <vt:lpstr>Table of Contents</vt:lpstr>
      <vt:lpstr>Questions</vt:lpstr>
      <vt:lpstr>XML Processing </vt:lpstr>
      <vt:lpstr>XML Specifics</vt:lpstr>
      <vt:lpstr>XML Markup and Content</vt:lpstr>
      <vt:lpstr>XML Structure</vt:lpstr>
      <vt:lpstr>XML Structure (2)</vt:lpstr>
      <vt:lpstr>JAXB</vt:lpstr>
      <vt:lpstr>JAXB</vt:lpstr>
      <vt:lpstr>JAXB</vt:lpstr>
      <vt:lpstr>JAXB Basics</vt:lpstr>
      <vt:lpstr>JAXB Annotations</vt:lpstr>
      <vt:lpstr>JAXB Annotations (2)</vt:lpstr>
      <vt:lpstr>JAXB Initialization</vt:lpstr>
      <vt:lpstr>Export Single Object to XML – Example</vt:lpstr>
      <vt:lpstr>Export Single Object to XML – Example 2</vt:lpstr>
      <vt:lpstr>Export Single Object to XML</vt:lpstr>
      <vt:lpstr>Export Multiple Objects to XML</vt:lpstr>
      <vt:lpstr>Export Multiple Objects to XML (2)</vt:lpstr>
      <vt:lpstr>Import Single Object from XML</vt:lpstr>
      <vt:lpstr>Import Single Object from XML</vt:lpstr>
      <vt:lpstr>Import Multiple Objects to XML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Software University</cp:lastModifiedBy>
  <cp:revision>44</cp:revision>
  <dcterms:created xsi:type="dcterms:W3CDTF">2018-05-23T13:08:44Z</dcterms:created>
  <dcterms:modified xsi:type="dcterms:W3CDTF">2020-11-02T11:24:46Z</dcterms:modified>
  <cp:category>https://softuni.bg/trainings/1444/databases-advanced-hibernate-october-2016</cp:category>
</cp:coreProperties>
</file>