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Default Extension="gif" ContentType="image/gif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5"/>
  </p:notesMasterIdLst>
  <p:handoutMasterIdLst>
    <p:handoutMasterId r:id="rId36"/>
  </p:handoutMasterIdLst>
  <p:sldIdLst>
    <p:sldId id="328" r:id="rId2"/>
    <p:sldId id="329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3" r:id="rId27"/>
    <p:sldId id="354" r:id="rId28"/>
    <p:sldId id="355" r:id="rId29"/>
    <p:sldId id="356" r:id="rId30"/>
    <p:sldId id="357" r:id="rId31"/>
    <p:sldId id="358" r:id="rId32"/>
    <p:sldId id="359" r:id="rId33"/>
    <p:sldId id="36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" id="{D35F2A0D-7E04-4713-80CD-162159CA6316}">
          <p14:sldIdLst>
            <p14:sldId id="256"/>
            <p14:sldId id="257"/>
            <p14:sldId id="258"/>
          </p14:sldIdLst>
        </p14:section>
        <p14:section name="Error Handling" id="{5F67F2DC-3918-4540-A308-5279B2764AA2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Exception Handling" id="{D7D92A0A-A892-426B-A912-CA7968E90DEB}">
          <p14:sldIdLst>
            <p14:sldId id="267"/>
            <p14:sldId id="268"/>
            <p14:sldId id="269"/>
            <p14:sldId id="270"/>
          </p14:sldIdLst>
        </p14:section>
        <p14:section name="Modules" id="{91F8CF87-2AFE-480D-B4C1-CD3B3E87C0DB}">
          <p14:sldIdLst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Unit Testing" id="{DEA0F020-422F-41AF-B78A-D0D579D6FFC4}">
          <p14:sldIdLst>
            <p14:sldId id="278"/>
            <p14:sldId id="279"/>
            <p14:sldId id="280"/>
            <p14:sldId id="281"/>
            <p14:sldId id="282"/>
          </p14:sldIdLst>
        </p14:section>
        <p14:section name="Mocha and Chai" id="{4F79E04E-F368-4734-BF56-17F8CE66B23E}">
          <p14:sldIdLst>
            <p14:sldId id="283"/>
            <p14:sldId id="284"/>
            <p14:sldId id="285"/>
          </p14:sldIdLst>
        </p14:section>
        <p14:section name="Global Installation" id="{7B794474-48B3-476B-B55A-49C6572615BE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  <p14:section name="Live Exercises" id="{4E96A916-2EEC-4926-9670-811E1D256739}">
          <p14:sldIdLst>
            <p14:sldId id="296"/>
          </p14:sldIdLst>
        </p14:section>
        <p14:section name="Conclusion" id="{E4FFF805-279F-4BF5-90B3-E4C7DC22B628}">
          <p14:sldIdLst>
            <p14:sldId id="297"/>
            <p14:sldId id="303"/>
            <p14:sldId id="299"/>
            <p14:sldId id="300"/>
            <p14:sldId id="305"/>
            <p14:sldId id="30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1" autoAdjust="0"/>
    <p:restoredTop sz="95161" autoAdjust="0"/>
  </p:normalViewPr>
  <p:slideViewPr>
    <p:cSldViewPr showGuides="1">
      <p:cViewPr varScale="1">
        <p:scale>
          <a:sx n="65" d="100"/>
          <a:sy n="65" d="100"/>
        </p:scale>
        <p:origin x="-900" y="-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58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6080363" cy="4608036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12.11.2020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2020-11-12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22A84EDB-85D2-4EBA-AC87-0E5E4E3431D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2787199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909913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31309334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020D24A0-2A52-4432-BE72-BB2D7772BA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0637503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8581D5ED-8B35-4575-8445-D20579A972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635579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B1A44D54-3808-41EA-8B4C-C6D3D523F5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3729071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25D76DE0-3378-482B-A988-F3888E4501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96832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CF989F-2540-4A1F-95BB-19F8DB837FED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7DE837E-3010-4A7C-9F23-85BA8B33DB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372531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04331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6D4DCF4C-489B-43FB-84F2-A185974DE5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3604559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F44D284D-CB57-4422-BF9F-8F0C3BAA41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526806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F0F8B4F9-EC2F-4F5C-B602-B85D4246ED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2186966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D7280298-00E7-4723-9DD6-009EAE4E37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3030382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970179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2061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xmlns="" val="2196466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xmlns="" val="1028724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xmlns="" val="3529216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102970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43545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1679651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3284562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000829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044033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774019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ypescriptlang.org/docs/handbook/intro.html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docs" TargetMode="External"/><Relationship Id="rId2" Type="http://schemas.openxmlformats.org/officeDocument/2006/relationships/hyperlink" Target="https://angular.io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embed.plnkr.co/?show=preview&amp;show=app/app.component.ts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3.png"/><Relationship Id="rId26" Type="http://schemas.openxmlformats.org/officeDocument/2006/relationships/image" Target="../media/image47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0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42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6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9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6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1.png"/><Relationship Id="rId22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8.jpeg"/><Relationship Id="rId7" Type="http://schemas.openxmlformats.org/officeDocument/2006/relationships/image" Target="../media/image5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9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1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HTTP Basics. Angular Overview. TypeScript Syntax.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 to Angular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457200" y="4925816"/>
            <a:ext cx="3187700" cy="525462"/>
          </a:xfrm>
        </p:spPr>
        <p:txBody>
          <a:bodyPr>
            <a:normAutofit/>
          </a:bodyPr>
          <a:lstStyle/>
          <a:p>
            <a:r>
              <a:rPr lang="en-US" b="1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457200" y="5465308"/>
            <a:ext cx="3187700" cy="4445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38F9BEB9-E98D-4D81-AE39-FE37876B0F6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1" y="3124200"/>
            <a:ext cx="2828551" cy="172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527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6560" y="984041"/>
            <a:ext cx="9927138" cy="5412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999" dirty="0"/>
              <a:t>Allows navigation, </a:t>
            </a:r>
            <a:r>
              <a:rPr lang="en-US" sz="2999" b="1" dirty="0">
                <a:solidFill>
                  <a:schemeClr val="bg1"/>
                </a:solidFill>
              </a:rPr>
              <a:t>without</a:t>
            </a:r>
            <a:r>
              <a:rPr lang="en-US" sz="2999" dirty="0"/>
              <a:t> </a:t>
            </a:r>
            <a:r>
              <a:rPr lang="en-US" sz="2999" b="1" dirty="0">
                <a:solidFill>
                  <a:schemeClr val="bg1"/>
                </a:solidFill>
              </a:rPr>
              <a:t>reloading</a:t>
            </a:r>
            <a:r>
              <a:rPr lang="en-US" sz="2999" dirty="0"/>
              <a:t> the page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999" dirty="0"/>
              <a:t>Pivotal element of writing </a:t>
            </a:r>
            <a:r>
              <a:rPr lang="en-US" sz="2999" b="1" dirty="0">
                <a:solidFill>
                  <a:schemeClr val="bg1"/>
                </a:solidFill>
              </a:rPr>
              <a:t>Single Page Applications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Routing?</a:t>
            </a:r>
            <a:endParaRPr lang="bg-BG" dirty="0"/>
          </a:p>
        </p:txBody>
      </p:sp>
      <p:grpSp>
        <p:nvGrpSpPr>
          <p:cNvPr id="3" name="Group 61">
            <a:extLst>
              <a:ext uri="{FF2B5EF4-FFF2-40B4-BE49-F238E27FC236}">
                <a16:creationId xmlns:a16="http://schemas.microsoft.com/office/drawing/2014/main" xmlns="" id="{E7D4436C-4771-4928-BE20-FECB498B1131}"/>
              </a:ext>
            </a:extLst>
          </p:cNvPr>
          <p:cNvGrpSpPr/>
          <p:nvPr/>
        </p:nvGrpSpPr>
        <p:grpSpPr>
          <a:xfrm>
            <a:off x="2261463" y="2304576"/>
            <a:ext cx="2807194" cy="3070606"/>
            <a:chOff x="2260464" y="2304283"/>
            <a:chExt cx="2807925" cy="3071406"/>
          </a:xfrm>
        </p:grpSpPr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xmlns="" id="{28051D50-95A4-4A9E-B07F-6335455D745A}"/>
                </a:ext>
              </a:extLst>
            </p:cNvPr>
            <p:cNvSpPr/>
            <p:nvPr/>
          </p:nvSpPr>
          <p:spPr bwMode="auto">
            <a:xfrm rot="16200000">
              <a:off x="3605692" y="2761703"/>
              <a:ext cx="121303" cy="36783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1A8051D2-FDB5-443A-B693-EDD27A6244A5}"/>
                </a:ext>
              </a:extLst>
            </p:cNvPr>
            <p:cNvSpPr/>
            <p:nvPr/>
          </p:nvSpPr>
          <p:spPr>
            <a:xfrm>
              <a:off x="3378633" y="2603983"/>
              <a:ext cx="7441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Link</a:t>
              </a:r>
            </a:p>
          </p:txBody>
        </p:sp>
        <p:grpSp>
          <p:nvGrpSpPr>
            <p:cNvPr id="4" name="Group 60">
              <a:extLst>
                <a:ext uri="{FF2B5EF4-FFF2-40B4-BE49-F238E27FC236}">
                  <a16:creationId xmlns:a16="http://schemas.microsoft.com/office/drawing/2014/main" xmlns="" id="{38B0C262-FF30-4C27-ABF9-39A10DA4367C}"/>
                </a:ext>
              </a:extLst>
            </p:cNvPr>
            <p:cNvGrpSpPr/>
            <p:nvPr/>
          </p:nvGrpSpPr>
          <p:grpSpPr>
            <a:xfrm>
              <a:off x="2260464" y="2304283"/>
              <a:ext cx="2807925" cy="3071406"/>
              <a:chOff x="2260464" y="2304283"/>
              <a:chExt cx="2807925" cy="3071406"/>
            </a:xfrm>
          </p:grpSpPr>
          <p:sp>
            <p:nvSpPr>
              <p:cNvPr id="5" name="Arrow: Down 4">
                <a:extLst>
                  <a:ext uri="{FF2B5EF4-FFF2-40B4-BE49-F238E27FC236}">
                    <a16:creationId xmlns:a16="http://schemas.microsoft.com/office/drawing/2014/main" xmlns="" id="{95121071-D150-4593-93F4-C89EDF9A9F46}"/>
                  </a:ext>
                </a:extLst>
              </p:cNvPr>
              <p:cNvSpPr/>
              <p:nvPr/>
            </p:nvSpPr>
            <p:spPr bwMode="auto">
              <a:xfrm>
                <a:off x="2782145" y="3629282"/>
                <a:ext cx="121303" cy="36783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" name="Arrow: Down 10">
                <a:extLst>
                  <a:ext uri="{FF2B5EF4-FFF2-40B4-BE49-F238E27FC236}">
                    <a16:creationId xmlns:a16="http://schemas.microsoft.com/office/drawing/2014/main" xmlns="" id="{6961EC5B-F675-400C-9204-6B562FA29609}"/>
                  </a:ext>
                </a:extLst>
              </p:cNvPr>
              <p:cNvSpPr/>
              <p:nvPr/>
            </p:nvSpPr>
            <p:spPr bwMode="auto">
              <a:xfrm rot="10800000">
                <a:off x="4388353" y="3668330"/>
                <a:ext cx="121303" cy="36783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" name="Arrow: Down 13">
                <a:extLst>
                  <a:ext uri="{FF2B5EF4-FFF2-40B4-BE49-F238E27FC236}">
                    <a16:creationId xmlns:a16="http://schemas.microsoft.com/office/drawing/2014/main" xmlns="" id="{3CA16D8F-10C2-44D7-BBBD-8CF96A789901}"/>
                  </a:ext>
                </a:extLst>
              </p:cNvPr>
              <p:cNvSpPr/>
              <p:nvPr/>
            </p:nvSpPr>
            <p:spPr bwMode="auto">
              <a:xfrm rot="16200000">
                <a:off x="3587828" y="4632007"/>
                <a:ext cx="121303" cy="36783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" name="Arrow: Down 14">
                <a:extLst>
                  <a:ext uri="{FF2B5EF4-FFF2-40B4-BE49-F238E27FC236}">
                    <a16:creationId xmlns:a16="http://schemas.microsoft.com/office/drawing/2014/main" xmlns="" id="{FF6B9CFA-37C2-48CC-B967-26027179B070}"/>
                  </a:ext>
                </a:extLst>
              </p:cNvPr>
              <p:cNvSpPr/>
              <p:nvPr/>
            </p:nvSpPr>
            <p:spPr bwMode="auto">
              <a:xfrm rot="18851592">
                <a:off x="3522133" y="3551032"/>
                <a:ext cx="138489" cy="374812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7" name="Group 58">
                <a:extLst>
                  <a:ext uri="{FF2B5EF4-FFF2-40B4-BE49-F238E27FC236}">
                    <a16:creationId xmlns:a16="http://schemas.microsoft.com/office/drawing/2014/main" xmlns="" id="{DC7DD7E3-643D-4F6B-8319-64101CC15318}"/>
                  </a:ext>
                </a:extLst>
              </p:cNvPr>
              <p:cNvGrpSpPr/>
              <p:nvPr/>
            </p:nvGrpSpPr>
            <p:grpSpPr>
              <a:xfrm>
                <a:off x="3860575" y="4167875"/>
                <a:ext cx="1207814" cy="1207814"/>
                <a:chOff x="3860575" y="4167875"/>
                <a:chExt cx="1207814" cy="1207814"/>
              </a:xfrm>
            </p:grpSpPr>
            <p:pic>
              <p:nvPicPr>
                <p:cNvPr id="21" name="Picture 20">
                  <a:extLst>
                    <a:ext uri="{FF2B5EF4-FFF2-40B4-BE49-F238E27FC236}">
                      <a16:creationId xmlns:a16="http://schemas.microsoft.com/office/drawing/2014/main" xmlns="" id="{CBF7C41D-3349-4AA7-BCD3-9F5DBA1ED1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60575" y="4167875"/>
                  <a:ext cx="1207814" cy="1207814"/>
                </a:xfrm>
                <a:prstGeom prst="rect">
                  <a:avLst/>
                </a:prstGeom>
              </p:spPr>
            </p:pic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xmlns="" id="{4955004B-A8CF-4465-B486-10398E418D27}"/>
                    </a:ext>
                  </a:extLst>
                </p:cNvPr>
                <p:cNvSpPr/>
                <p:nvPr/>
              </p:nvSpPr>
              <p:spPr>
                <a:xfrm>
                  <a:off x="4077712" y="4243826"/>
                  <a:ext cx="744114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500" b="1" dirty="0"/>
                    <a:t>HTML</a:t>
                  </a:r>
                </a:p>
              </p:txBody>
            </p:sp>
          </p:grpSp>
          <p:grpSp>
            <p:nvGrpSpPr>
              <p:cNvPr id="8" name="Group 56">
                <a:extLst>
                  <a:ext uri="{FF2B5EF4-FFF2-40B4-BE49-F238E27FC236}">
                    <a16:creationId xmlns:a16="http://schemas.microsoft.com/office/drawing/2014/main" xmlns="" id="{8259DBF1-37BC-469A-9263-D8EF4C1C8C8B}"/>
                  </a:ext>
                </a:extLst>
              </p:cNvPr>
              <p:cNvGrpSpPr/>
              <p:nvPr/>
            </p:nvGrpSpPr>
            <p:grpSpPr>
              <a:xfrm>
                <a:off x="2260464" y="2304283"/>
                <a:ext cx="1207814" cy="1207814"/>
                <a:chOff x="2260464" y="2304283"/>
                <a:chExt cx="1207814" cy="1207814"/>
              </a:xfrm>
            </p:grpSpPr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xmlns="" id="{E7DA14FF-8180-48BB-92F5-0BAB81056F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60464" y="2304283"/>
                  <a:ext cx="1207814" cy="1207814"/>
                </a:xfrm>
                <a:prstGeom prst="rect">
                  <a:avLst/>
                </a:prstGeom>
              </p:spPr>
            </p:pic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xmlns="" id="{AB2E4D4E-763B-4C6D-B91F-D5ADE8C102BA}"/>
                    </a:ext>
                  </a:extLst>
                </p:cNvPr>
                <p:cNvSpPr/>
                <p:nvPr/>
              </p:nvSpPr>
              <p:spPr>
                <a:xfrm>
                  <a:off x="2477601" y="2380234"/>
                  <a:ext cx="744114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500" b="1" dirty="0"/>
                    <a:t>HTML</a:t>
                  </a:r>
                </a:p>
              </p:txBody>
            </p:sp>
          </p:grpSp>
          <p:grpSp>
            <p:nvGrpSpPr>
              <p:cNvPr id="9" name="Group 57">
                <a:extLst>
                  <a:ext uri="{FF2B5EF4-FFF2-40B4-BE49-F238E27FC236}">
                    <a16:creationId xmlns:a16="http://schemas.microsoft.com/office/drawing/2014/main" xmlns="" id="{D9A431C3-87FF-46DF-83D5-F0E94EBE0B25}"/>
                  </a:ext>
                </a:extLst>
              </p:cNvPr>
              <p:cNvGrpSpPr/>
              <p:nvPr/>
            </p:nvGrpSpPr>
            <p:grpSpPr>
              <a:xfrm>
                <a:off x="3860575" y="2328802"/>
                <a:ext cx="1207814" cy="1207814"/>
                <a:chOff x="3860575" y="2328802"/>
                <a:chExt cx="1207814" cy="1207814"/>
              </a:xfrm>
            </p:grpSpPr>
            <p:pic>
              <p:nvPicPr>
                <p:cNvPr id="27" name="Picture 26">
                  <a:extLst>
                    <a:ext uri="{FF2B5EF4-FFF2-40B4-BE49-F238E27FC236}">
                      <a16:creationId xmlns:a16="http://schemas.microsoft.com/office/drawing/2014/main" xmlns="" id="{93A5D575-211C-46FE-89AB-611416EAC0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60575" y="2328802"/>
                  <a:ext cx="1207814" cy="1207814"/>
                </a:xfrm>
                <a:prstGeom prst="rect">
                  <a:avLst/>
                </a:prstGeom>
              </p:spPr>
            </p:pic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xmlns="" id="{873D65DD-9E47-4221-BB2C-EBB5E649F245}"/>
                    </a:ext>
                  </a:extLst>
                </p:cNvPr>
                <p:cNvSpPr/>
                <p:nvPr/>
              </p:nvSpPr>
              <p:spPr>
                <a:xfrm>
                  <a:off x="4077712" y="2404753"/>
                  <a:ext cx="744114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500" b="1" dirty="0"/>
                    <a:t>HTML</a:t>
                  </a:r>
                </a:p>
              </p:txBody>
            </p:sp>
          </p:grpSp>
          <p:grpSp>
            <p:nvGrpSpPr>
              <p:cNvPr id="10" name="Group 59">
                <a:extLst>
                  <a:ext uri="{FF2B5EF4-FFF2-40B4-BE49-F238E27FC236}">
                    <a16:creationId xmlns:a16="http://schemas.microsoft.com/office/drawing/2014/main" xmlns="" id="{9AF32A14-2F4A-42BC-9E27-12721612C09F}"/>
                  </a:ext>
                </a:extLst>
              </p:cNvPr>
              <p:cNvGrpSpPr/>
              <p:nvPr/>
            </p:nvGrpSpPr>
            <p:grpSpPr>
              <a:xfrm>
                <a:off x="2260464" y="4151364"/>
                <a:ext cx="1207814" cy="1207814"/>
                <a:chOff x="2260464" y="4151364"/>
                <a:chExt cx="1207814" cy="1207814"/>
              </a:xfrm>
            </p:grpSpPr>
            <p:pic>
              <p:nvPicPr>
                <p:cNvPr id="31" name="Picture 30">
                  <a:extLst>
                    <a:ext uri="{FF2B5EF4-FFF2-40B4-BE49-F238E27FC236}">
                      <a16:creationId xmlns:a16="http://schemas.microsoft.com/office/drawing/2014/main" xmlns="" id="{6CEAACAB-CAB7-4F63-863E-B42B5E8612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60464" y="4151364"/>
                  <a:ext cx="1207814" cy="1207814"/>
                </a:xfrm>
                <a:prstGeom prst="rect">
                  <a:avLst/>
                </a:prstGeom>
              </p:spPr>
            </p:pic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xmlns="" id="{86C25116-7D18-4E7A-B30D-49B016797D39}"/>
                    </a:ext>
                  </a:extLst>
                </p:cNvPr>
                <p:cNvSpPr/>
                <p:nvPr/>
              </p:nvSpPr>
              <p:spPr>
                <a:xfrm>
                  <a:off x="2477601" y="4227315"/>
                  <a:ext cx="744114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500" b="1" dirty="0"/>
                    <a:t>HTML</a:t>
                  </a:r>
                </a:p>
              </p:txBody>
            </p:sp>
          </p:grp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xmlns="" id="{1D22AFD3-B8B1-49DE-8917-37B7C1610CF5}"/>
                  </a:ext>
                </a:extLst>
              </p:cNvPr>
              <p:cNvSpPr/>
              <p:nvPr/>
            </p:nvSpPr>
            <p:spPr>
              <a:xfrm>
                <a:off x="3364957" y="4482628"/>
                <a:ext cx="744114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500" b="1" dirty="0"/>
                  <a:t>Link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xmlns="" id="{C7EBCF98-FB9C-4E74-AD3A-F1D66A6BA9CD}"/>
                  </a:ext>
                </a:extLst>
              </p:cNvPr>
              <p:cNvSpPr/>
              <p:nvPr/>
            </p:nvSpPr>
            <p:spPr>
              <a:xfrm rot="2709601">
                <a:off x="3407380" y="3518945"/>
                <a:ext cx="744114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500" b="1" dirty="0"/>
                  <a:t>Link</a:t>
                </a:r>
              </a:p>
            </p:txBody>
          </p:sp>
        </p:grpSp>
      </p:grpSp>
      <p:grpSp>
        <p:nvGrpSpPr>
          <p:cNvPr id="16" name="Group 69">
            <a:extLst>
              <a:ext uri="{FF2B5EF4-FFF2-40B4-BE49-F238E27FC236}">
                <a16:creationId xmlns:a16="http://schemas.microsoft.com/office/drawing/2014/main" xmlns="" id="{C3D3A583-203E-418F-9EBE-34307E752D31}"/>
              </a:ext>
            </a:extLst>
          </p:cNvPr>
          <p:cNvGrpSpPr/>
          <p:nvPr/>
        </p:nvGrpSpPr>
        <p:grpSpPr>
          <a:xfrm>
            <a:off x="5848309" y="2328306"/>
            <a:ext cx="2967065" cy="2967065"/>
            <a:chOff x="5848243" y="2328018"/>
            <a:chExt cx="2967838" cy="2967838"/>
          </a:xfrm>
        </p:grpSpPr>
        <p:grpSp>
          <p:nvGrpSpPr>
            <p:cNvPr id="17" name="Group 68">
              <a:extLst>
                <a:ext uri="{FF2B5EF4-FFF2-40B4-BE49-F238E27FC236}">
                  <a16:creationId xmlns:a16="http://schemas.microsoft.com/office/drawing/2014/main" xmlns="" id="{8275AE67-B1E5-4591-837A-FC0F1A8D9753}"/>
                </a:ext>
              </a:extLst>
            </p:cNvPr>
            <p:cNvGrpSpPr/>
            <p:nvPr/>
          </p:nvGrpSpPr>
          <p:grpSpPr>
            <a:xfrm>
              <a:off x="5848243" y="2328018"/>
              <a:ext cx="2967838" cy="2967838"/>
              <a:chOff x="5848243" y="2328018"/>
              <a:chExt cx="2967838" cy="2967838"/>
            </a:xfrm>
          </p:grpSpPr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xmlns="" id="{3DC940D2-DEC5-4B26-B07F-DEE70CDC8A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5848243" y="2328018"/>
                <a:ext cx="2967838" cy="2967838"/>
              </a:xfrm>
              <a:prstGeom prst="rect">
                <a:avLst/>
              </a:prstGeom>
            </p:spPr>
          </p:pic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xmlns="" id="{1F0D503B-E606-472A-A75C-FC98F21D1840}"/>
                  </a:ext>
                </a:extLst>
              </p:cNvPr>
              <p:cNvSpPr/>
              <p:nvPr/>
            </p:nvSpPr>
            <p:spPr>
              <a:xfrm>
                <a:off x="6599333" y="2444399"/>
                <a:ext cx="1480486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99" b="1" dirty="0"/>
                  <a:t>HTML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xmlns="" id="{011E2226-FCC2-4B60-BCCC-1A539F39D2EF}"/>
                  </a:ext>
                </a:extLst>
              </p:cNvPr>
              <p:cNvSpPr/>
              <p:nvPr/>
            </p:nvSpPr>
            <p:spPr>
              <a:xfrm>
                <a:off x="6423250" y="2853504"/>
                <a:ext cx="1313271" cy="446276"/>
              </a:xfrm>
              <a:prstGeom prst="rect">
                <a:avLst/>
              </a:prstGeom>
              <a:ln w="76200"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299" b="1" dirty="0"/>
                  <a:t>ROUTER</a:t>
                </a:r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xmlns="" id="{0B01BDB6-57F6-49F7-99DA-A6C3EC19E9E6}"/>
                </a:ext>
              </a:extLst>
            </p:cNvPr>
            <p:cNvSpPr/>
            <p:nvPr/>
          </p:nvSpPr>
          <p:spPr bwMode="auto">
            <a:xfrm>
              <a:off x="6483760" y="2882283"/>
              <a:ext cx="1169042" cy="392382"/>
            </a:xfrm>
            <a:prstGeom prst="rect">
              <a:avLst/>
            </a:prstGeom>
            <a:noFill/>
            <a:ln w="28575">
              <a:solidFill>
                <a:schemeClr val="bg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ln>
                  <a:solidFill>
                    <a:schemeClr val="tx2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8" name="Group 52">
            <a:extLst>
              <a:ext uri="{FF2B5EF4-FFF2-40B4-BE49-F238E27FC236}">
                <a16:creationId xmlns:a16="http://schemas.microsoft.com/office/drawing/2014/main" xmlns="" id="{8DB7A1DF-2ECD-4A0F-A2E8-1D3371818815}"/>
              </a:ext>
            </a:extLst>
          </p:cNvPr>
          <p:cNvGrpSpPr/>
          <p:nvPr/>
        </p:nvGrpSpPr>
        <p:grpSpPr>
          <a:xfrm>
            <a:off x="8991411" y="2521516"/>
            <a:ext cx="1207499" cy="1207499"/>
            <a:chOff x="8992164" y="2521278"/>
            <a:chExt cx="1207814" cy="1207814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xmlns="" id="{2259D2F6-FE44-49E0-B74F-3D265F23F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992164" y="2521278"/>
              <a:ext cx="1207814" cy="1207814"/>
            </a:xfrm>
            <a:prstGeom prst="rect">
              <a:avLst/>
            </a:prstGeom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315D9C83-7116-4DF6-B79C-816C1427A570}"/>
                </a:ext>
              </a:extLst>
            </p:cNvPr>
            <p:cNvSpPr/>
            <p:nvPr/>
          </p:nvSpPr>
          <p:spPr>
            <a:xfrm>
              <a:off x="9141788" y="2584379"/>
              <a:ext cx="7441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HTML</a:t>
              </a:r>
            </a:p>
          </p:txBody>
        </p:sp>
      </p:grpSp>
      <p:grpSp>
        <p:nvGrpSpPr>
          <p:cNvPr id="19" name="Group 66">
            <a:extLst>
              <a:ext uri="{FF2B5EF4-FFF2-40B4-BE49-F238E27FC236}">
                <a16:creationId xmlns:a16="http://schemas.microsoft.com/office/drawing/2014/main" xmlns="" id="{AC9DF937-24CD-4AE5-AA00-EC08CD31B137}"/>
              </a:ext>
            </a:extLst>
          </p:cNvPr>
          <p:cNvGrpSpPr/>
          <p:nvPr/>
        </p:nvGrpSpPr>
        <p:grpSpPr>
          <a:xfrm>
            <a:off x="10209224" y="2530102"/>
            <a:ext cx="1207499" cy="1207499"/>
            <a:chOff x="10210294" y="2529867"/>
            <a:chExt cx="1207814" cy="1207814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xmlns="" id="{87A7BF7D-B287-4257-9BD1-DB2F7AD43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210294" y="2529867"/>
              <a:ext cx="1207814" cy="1207814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xmlns="" id="{A1B1FE0F-CDC0-4F63-AC7C-BDE1F8A3F3DD}"/>
                </a:ext>
              </a:extLst>
            </p:cNvPr>
            <p:cNvSpPr/>
            <p:nvPr/>
          </p:nvSpPr>
          <p:spPr>
            <a:xfrm>
              <a:off x="10359918" y="2592968"/>
              <a:ext cx="7441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HTML</a:t>
              </a:r>
            </a:p>
          </p:txBody>
        </p:sp>
      </p:grpSp>
      <p:grpSp>
        <p:nvGrpSpPr>
          <p:cNvPr id="20" name="Group 65">
            <a:extLst>
              <a:ext uri="{FF2B5EF4-FFF2-40B4-BE49-F238E27FC236}">
                <a16:creationId xmlns:a16="http://schemas.microsoft.com/office/drawing/2014/main" xmlns="" id="{361C823D-12BA-445D-89FA-72F83BED42B7}"/>
              </a:ext>
            </a:extLst>
          </p:cNvPr>
          <p:cNvGrpSpPr/>
          <p:nvPr/>
        </p:nvGrpSpPr>
        <p:grpSpPr>
          <a:xfrm>
            <a:off x="9001724" y="4036003"/>
            <a:ext cx="1207499" cy="1207499"/>
            <a:chOff x="9002480" y="4036160"/>
            <a:chExt cx="1207814" cy="1207814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xmlns="" id="{95FC3A33-0BC8-4F9F-BCF6-E8B1C88BC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002480" y="4036160"/>
              <a:ext cx="1207814" cy="1207814"/>
            </a:xfrm>
            <a:prstGeom prst="rect">
              <a:avLst/>
            </a:prstGeom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xmlns="" id="{4CDAA5A8-9AC2-4FF9-AD08-7AE4D17208E4}"/>
                </a:ext>
              </a:extLst>
            </p:cNvPr>
            <p:cNvSpPr/>
            <p:nvPr/>
          </p:nvSpPr>
          <p:spPr>
            <a:xfrm>
              <a:off x="9152104" y="4099261"/>
              <a:ext cx="7441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HTML</a:t>
              </a:r>
            </a:p>
          </p:txBody>
        </p:sp>
      </p:grpSp>
      <p:grpSp>
        <p:nvGrpSpPr>
          <p:cNvPr id="25" name="Group 67">
            <a:extLst>
              <a:ext uri="{FF2B5EF4-FFF2-40B4-BE49-F238E27FC236}">
                <a16:creationId xmlns:a16="http://schemas.microsoft.com/office/drawing/2014/main" xmlns="" id="{14E970FD-A5AE-47C4-B790-E77FD0DF71E6}"/>
              </a:ext>
            </a:extLst>
          </p:cNvPr>
          <p:cNvGrpSpPr/>
          <p:nvPr/>
        </p:nvGrpSpPr>
        <p:grpSpPr>
          <a:xfrm>
            <a:off x="10214247" y="4036005"/>
            <a:ext cx="1207499" cy="1207499"/>
            <a:chOff x="10215319" y="4036162"/>
            <a:chExt cx="1207814" cy="1207814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xmlns="" id="{3DD897AB-375A-48A3-98B2-874EEF4B7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215319" y="4036162"/>
              <a:ext cx="1207814" cy="1207814"/>
            </a:xfrm>
            <a:prstGeom prst="rect">
              <a:avLst/>
            </a:prstGeom>
          </p:spPr>
        </p:pic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EAD912EA-24AC-499D-866C-EF1547831952}"/>
                </a:ext>
              </a:extLst>
            </p:cNvPr>
            <p:cNvSpPr/>
            <p:nvPr/>
          </p:nvSpPr>
          <p:spPr>
            <a:xfrm>
              <a:off x="10364943" y="4099263"/>
              <a:ext cx="7441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HTML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BF7CFEB-C85A-4CB6-A412-4FC52ED64AD9}"/>
              </a:ext>
            </a:extLst>
          </p:cNvPr>
          <p:cNvSpPr/>
          <p:nvPr/>
        </p:nvSpPr>
        <p:spPr>
          <a:xfrm>
            <a:off x="2334732" y="5799417"/>
            <a:ext cx="2890616" cy="476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99" b="1" dirty="0"/>
              <a:t>Standard Navigation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E0404AD2-730F-4BF9-A939-C998362CF82C}"/>
              </a:ext>
            </a:extLst>
          </p:cNvPr>
          <p:cNvSpPr/>
          <p:nvPr/>
        </p:nvSpPr>
        <p:spPr>
          <a:xfrm>
            <a:off x="7145807" y="5719833"/>
            <a:ext cx="3493905" cy="4942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dirty="0"/>
              <a:t>Navigation using Routing</a:t>
            </a:r>
          </a:p>
        </p:txBody>
      </p:sp>
      <p:sp>
        <p:nvSpPr>
          <p:cNvPr id="52" name="Slide Number">
            <a:extLst>
              <a:ext uri="{FF2B5EF4-FFF2-40B4-BE49-F238E27FC236}">
                <a16:creationId xmlns:a16="http://schemas.microsoft.com/office/drawing/2014/main" xmlns="" id="{FE7F22CA-7F50-4C2E-ABF1-87A86438016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77420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44444E-6 L -0.20443 0.1421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21" y="7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443 0.14213 L 6.25E-7 -4.81481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1" y="-7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7.40741E-7 L -0.20534 -0.0659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95" y="-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534 -0.0787 L -6.25E-7 1.11111E-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9" y="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B7FE270F-40CA-477E-8605-BA0BDC4BDD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Router</a:t>
            </a:r>
            <a:r>
              <a:rPr lang="en-US" dirty="0"/>
              <a:t> loads the appropriate content when the </a:t>
            </a:r>
            <a:r>
              <a:rPr lang="en-US" b="1" dirty="0">
                <a:solidFill>
                  <a:schemeClr val="bg1"/>
                </a:solidFill>
              </a:rPr>
              <a:t>location changes</a:t>
            </a:r>
          </a:p>
          <a:p>
            <a:pPr lvl="1"/>
            <a:r>
              <a:rPr lang="en-US" dirty="0"/>
              <a:t>E.g. when the user manually </a:t>
            </a:r>
            <a:r>
              <a:rPr lang="en-US" b="1" dirty="0">
                <a:solidFill>
                  <a:schemeClr val="bg1"/>
                </a:solidFill>
              </a:rPr>
              <a:t>enters an address</a:t>
            </a:r>
          </a:p>
          <a:p>
            <a:r>
              <a:rPr lang="en-US" dirty="0"/>
              <a:t>Conversely, a change in content is reflected in the address bar</a:t>
            </a:r>
          </a:p>
          <a:p>
            <a:pPr lvl="1"/>
            <a:r>
              <a:rPr lang="en-US" dirty="0"/>
              <a:t>E.g. when the user </a:t>
            </a:r>
            <a:r>
              <a:rPr lang="en-US" b="1" dirty="0">
                <a:solidFill>
                  <a:schemeClr val="bg1"/>
                </a:solidFill>
              </a:rPr>
              <a:t>clicks on a link</a:t>
            </a:r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Load all scripts </a:t>
            </a:r>
            <a:r>
              <a:rPr lang="en-US" b="1" dirty="0">
                <a:solidFill>
                  <a:schemeClr val="bg1"/>
                </a:solidFill>
              </a:rPr>
              <a:t>only once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Maintain state </a:t>
            </a:r>
            <a:r>
              <a:rPr lang="en-US" dirty="0"/>
              <a:t>across multiple pages</a:t>
            </a:r>
          </a:p>
          <a:p>
            <a:pPr lvl="1"/>
            <a:r>
              <a:rPr lang="en-US" dirty="0"/>
              <a:t>Browser </a:t>
            </a:r>
            <a:r>
              <a:rPr lang="en-US" b="1" dirty="0">
                <a:solidFill>
                  <a:schemeClr val="bg1"/>
                </a:solidFill>
              </a:rPr>
              <a:t>history</a:t>
            </a:r>
            <a:r>
              <a:rPr lang="en-US" dirty="0"/>
              <a:t> can be used</a:t>
            </a:r>
          </a:p>
          <a:p>
            <a:pPr lvl="1"/>
            <a:r>
              <a:rPr lang="en-US" dirty="0"/>
              <a:t>Build User Interfaces that </a:t>
            </a:r>
            <a:r>
              <a:rPr lang="en-US" b="1" dirty="0">
                <a:solidFill>
                  <a:schemeClr val="bg1"/>
                </a:solidFill>
              </a:rPr>
              <a:t>react quickly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 Page Applications</a:t>
            </a:r>
            <a:endParaRPr lang="en-US" dirty="0"/>
          </a:p>
        </p:txBody>
      </p:sp>
      <p:pic>
        <p:nvPicPr>
          <p:cNvPr id="5" name="Picture 4" descr="Резултат с изображение за hierarchy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1600" y="3581401"/>
            <a:ext cx="2330456" cy="2631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588" y="1150939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FC6D49A2-D18C-42F0-9D37-A9773B6851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43215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2EDC4ED6-4655-4A84-80F3-F3F10104D11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Angular Overview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27500" y="1393731"/>
            <a:ext cx="2336999" cy="250933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xmlns="" id="{DCB55A5B-4542-4FC2-9E17-4A58ACB6193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Web Application Platform</a:t>
            </a:r>
          </a:p>
        </p:txBody>
      </p:sp>
    </p:spTree>
    <p:extLst>
      <p:ext uri="{BB962C8B-B14F-4D97-AF65-F5344CB8AC3E}">
        <p14:creationId xmlns:p14="http://schemas.microsoft.com/office/powerpoint/2010/main" xmlns="" val="1147597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Angular is a platform </a:t>
            </a:r>
            <a:r>
              <a:rPr lang="en-US" dirty="0"/>
              <a:t>for building complex front-end apps</a:t>
            </a:r>
          </a:p>
          <a:p>
            <a:pPr>
              <a:buClr>
                <a:schemeClr val="tx1"/>
              </a:buClr>
            </a:pPr>
            <a:r>
              <a:rPr lang="en-US" dirty="0"/>
              <a:t>Focused on end-to-end </a:t>
            </a:r>
            <a:r>
              <a:rPr lang="en-US" b="1" dirty="0">
                <a:solidFill>
                  <a:schemeClr val="bg1"/>
                </a:solidFill>
              </a:rPr>
              <a:t>tooling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best practices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Developed</a:t>
            </a:r>
            <a:r>
              <a:rPr lang="en-US" dirty="0"/>
              <a:t> by the Angular team at </a:t>
            </a:r>
            <a:r>
              <a:rPr lang="en-US" b="1" dirty="0">
                <a:solidFill>
                  <a:schemeClr val="bg1"/>
                </a:solidFill>
              </a:rPr>
              <a:t>Google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Angular?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5800" y="3348781"/>
            <a:ext cx="8155200" cy="27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import { Component } from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'@angular/core'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@Component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selector: 'my-app',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template: `&lt;h1&gt;Hello {{name}}&lt;/h1&gt;`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})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export class AppComponent {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 = 'Angular'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F8024D47-FA50-4B1E-930B-52722CB260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328529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Versions</a:t>
            </a:r>
            <a:endParaRPr lang="bg-BG" dirty="0"/>
          </a:p>
        </p:txBody>
      </p:sp>
      <p:sp>
        <p:nvSpPr>
          <p:cNvPr id="5" name="Rectangle 4"/>
          <p:cNvSpPr/>
          <p:nvPr/>
        </p:nvSpPr>
        <p:spPr>
          <a:xfrm>
            <a:off x="1039812" y="1256670"/>
            <a:ext cx="3048000" cy="7620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Angular </a:t>
            </a:r>
            <a:r>
              <a:rPr lang="en-US" sz="2800" b="1" dirty="0" smtClean="0">
                <a:solidFill>
                  <a:schemeClr val="bg2"/>
                </a:solidFill>
              </a:rPr>
              <a:t>10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57325" y="2361922"/>
            <a:ext cx="3048000" cy="7620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Angular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chemeClr val="bg2"/>
                </a:solidFill>
              </a:rPr>
              <a:t>8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66800" y="3467174"/>
            <a:ext cx="3048000" cy="7620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66800" y="4495800"/>
            <a:ext cx="3048000" cy="7620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Angular 2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477000" y="1447800"/>
            <a:ext cx="3048000" cy="7620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2"/>
                </a:solidFill>
              </a:rPr>
              <a:t>Angular</a:t>
            </a:r>
            <a:endParaRPr lang="bg-BG" sz="2800" b="1" dirty="0">
              <a:solidFill>
                <a:schemeClr val="bg2"/>
              </a:solidFill>
            </a:endParaRPr>
          </a:p>
        </p:txBody>
      </p:sp>
      <p:cxnSp>
        <p:nvCxnSpPr>
          <p:cNvPr id="14" name="Elbow Connector 13"/>
          <p:cNvCxnSpPr>
            <a:stCxn id="12" idx="1"/>
            <a:endCxn id="11" idx="3"/>
          </p:cNvCxnSpPr>
          <p:nvPr/>
        </p:nvCxnSpPr>
        <p:spPr>
          <a:xfrm rot="10800000" flipV="1">
            <a:off x="4114800" y="1828800"/>
            <a:ext cx="2362200" cy="3048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36652" y="2912446"/>
            <a:ext cx="3402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Complete Re-Write</a:t>
            </a: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75372" y="5554480"/>
            <a:ext cx="3048000" cy="7620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Just "Angular"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513658" y="4003553"/>
            <a:ext cx="3048000" cy="7620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"AngularJS"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15BF3812-DBF7-470C-8020-EB8D31FFFC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255582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  <p:bldP spid="15" grpId="0"/>
      <p:bldP spid="18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D421847-DE2F-4D01-9B43-21012518BDB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Introduction to TypeScript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64500" y="1719000"/>
            <a:ext cx="1863000" cy="1863000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9BA25923-3F80-4425-A4A5-00F1A2E40E7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 JavaScript Superset</a:t>
            </a:r>
          </a:p>
        </p:txBody>
      </p:sp>
    </p:spTree>
    <p:extLst>
      <p:ext uri="{BB962C8B-B14F-4D97-AF65-F5344CB8AC3E}">
        <p14:creationId xmlns:p14="http://schemas.microsoft.com/office/powerpoint/2010/main" xmlns="" val="3162995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67FAA4F8-77B5-4BC9-8E13-35DE0E1188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Install globally via npm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TypeScript uses the .ts file extension (supported by VS Code)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compile your code</a:t>
            </a:r>
          </a:p>
          <a:p>
            <a:r>
              <a:rPr lang="en-US" dirty="0"/>
              <a:t>Compilation output is plain JavaScript</a:t>
            </a:r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TypeScript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48495" y="1854000"/>
            <a:ext cx="4772505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npm install -g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typescript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48495" y="3339000"/>
            <a:ext cx="2747505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tsc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</a:rPr>
              <a:t> myfile.ts</a:t>
            </a:r>
          </a:p>
        </p:txBody>
      </p:sp>
    </p:spTree>
    <p:extLst>
      <p:ext uri="{BB962C8B-B14F-4D97-AF65-F5344CB8AC3E}">
        <p14:creationId xmlns:p14="http://schemas.microsoft.com/office/powerpoint/2010/main" xmlns="" val="956037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Types</a:t>
            </a:r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316000" y="1210600"/>
            <a:ext cx="624489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isDone: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false;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316000" y="1976222"/>
            <a:ext cx="6244893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decimal: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6;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hex: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0xf00d;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binary: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0b1010;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octal: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0o744;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2305893" y="3849839"/>
            <a:ext cx="62550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color: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"blue";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color = 'red';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316000" y="4924142"/>
            <a:ext cx="62550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list: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number[]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 [1, 2, 3];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list: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Array&lt;number&gt;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 [1, 2, 3];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517650" y="5900923"/>
            <a:ext cx="1022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More at </a:t>
            </a:r>
            <a:r>
              <a:rPr lang="en-US" sz="2800" dirty="0" smtClean="0">
                <a:solidFill>
                  <a:schemeClr val="bg1"/>
                </a:solidFill>
                <a:hlinkClick r:id="rId2"/>
              </a:rPr>
              <a:t>https://www.typescriptlang.org/docs/handbook/intro.html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5E62ACC9-F5BB-48D6-855E-A7581CE27E6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80926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87750" y="1214929"/>
            <a:ext cx="862552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Greeter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greeting :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constructor(message :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this.greeting = message;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greet() :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return `Hello, ${this.greeting}`;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greeter : Greeter = new Greeter("world!");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console.log(greeter.greet());</a:t>
            </a:r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5331000" y="722100"/>
            <a:ext cx="4156726" cy="845396"/>
          </a:xfrm>
          <a:prstGeom prst="wedgeRoundRectCallout">
            <a:avLst>
              <a:gd name="adj1" fmla="val -16088"/>
              <a:gd name="adj2" fmla="val 103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Access modifier could be public/private/protected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527751" y="4374000"/>
            <a:ext cx="3394726" cy="789739"/>
          </a:xfrm>
          <a:prstGeom prst="wedgeRoundRectCallout">
            <a:avLst>
              <a:gd name="adj1" fmla="val -28774"/>
              <a:gd name="adj2" fmla="val -14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Functions could also have a return type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30089B14-10E7-43AF-B160-CA8DDF909D4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06352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bg-BG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956000" y="1179000"/>
            <a:ext cx="9270000" cy="52452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Animal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move(distanceInMeters: number = 0) 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console.log(`Animal moved ${distanceInMeters}m.`);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Dog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Animal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bark() 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console.log('Woof! Woof!');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const dog = new Dog();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dog.bark();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dog.move(10);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dog.bark();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EAC776D1-0D04-4FE6-A888-C984EEFF615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17365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HTTP Basics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Routing Overview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Angular Overview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Intro to TypeScript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Angular Installation &amp; CLI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Demo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4D47EC30-5BD3-4750-8085-5D4C814047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1422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034864" y="1336119"/>
            <a:ext cx="941454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 printLabel(labelledObj: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 label: string }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console.log(labelledObj.label);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myObj = {size: 10, label: "Size 10 Object"};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printLabel(myObj);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038704" y="3798332"/>
            <a:ext cx="9410700" cy="17235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 LabelledValue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label: string;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 printLabel(labelledObj: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LabelledValue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 … }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8796000" y="1899000"/>
            <a:ext cx="2565000" cy="412067"/>
          </a:xfrm>
          <a:prstGeom prst="wedgeRoundRectCallout">
            <a:avLst>
              <a:gd name="adj1" fmla="val -41665"/>
              <a:gd name="adj2" fmla="val -860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Property assertion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56EFB9F3-13B4-488E-8798-DA2A7E5993B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3135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and Enumerations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942421" y="983404"/>
            <a:ext cx="7334591" cy="29854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 </a:t>
            </a:r>
            <a:r>
              <a:rPr lang="fr-FR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fr-FR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fr-FR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fr-FR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&gt;(arg: </a:t>
            </a:r>
            <a:r>
              <a:rPr lang="fr-FR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fr-FR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): </a:t>
            </a:r>
            <a:r>
              <a:rPr lang="fr-FR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fr-FR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arg;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output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&gt;("myString");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type of output will be 'string'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output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type of output will be 'number'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937069" y="4198676"/>
            <a:ext cx="7334591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enum</a:t>
            </a:r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Direction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Up = 1,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Down,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Left,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Right,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6501000" y="3114000"/>
            <a:ext cx="1800000" cy="405000"/>
          </a:xfrm>
          <a:prstGeom prst="wedgeRoundRectCallout">
            <a:avLst>
              <a:gd name="adj1" fmla="val -58314"/>
              <a:gd name="adj2" fmla="val 292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Type inference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4D8BC464-9A55-48F8-8E33-F716BC03D2E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05468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970421" y="1258665"/>
            <a:ext cx="93345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export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default interface StringValidator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isAcceptable(s: string): boolean;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970421" y="2771254"/>
            <a:ext cx="93345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export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 ZipCodeValidator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export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 ZipCodeValidator as mainValidator };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960152" y="4029269"/>
            <a:ext cx="93345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import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 { ZipCodeValidator } from "./ZipCodeValidator";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960152" y="5833727"/>
            <a:ext cx="93345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import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 num from "./OneTwoThree";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1960152" y="4933370"/>
            <a:ext cx="93345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import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 * as validator from "./ZipCodeValidator";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xmlns="" id="{D7D83D6D-DB01-4820-AC1E-C8A49675EF5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50118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AADDA97-EC40-4E8D-B996-17679CC1E1B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Angular Installation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A0A4FE68-B937-473B-BB5F-30012EA8030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755650"/>
            <a:ext cx="10961783" cy="768084"/>
          </a:xfrm>
        </p:spPr>
        <p:txBody>
          <a:bodyPr/>
          <a:lstStyle/>
          <a:p>
            <a:r>
              <a:rPr lang="en-US" dirty="0"/>
              <a:t>Packages, Setup, Structure</a:t>
            </a:r>
          </a:p>
          <a:p>
            <a:endParaRPr lang="en-US" dirty="0"/>
          </a:p>
        </p:txBody>
      </p:sp>
      <p:pic>
        <p:nvPicPr>
          <p:cNvPr id="3" name="Picture 2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xmlns="" id="{0C4BF885-1FAB-436C-98E5-4F80EDC0A4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52365" y="1389485"/>
            <a:ext cx="2287270" cy="228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99469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1818096" cy="5382875"/>
          </a:xfrm>
        </p:spPr>
        <p:txBody>
          <a:bodyPr>
            <a:normAutofit/>
          </a:bodyPr>
          <a:lstStyle/>
          <a:p>
            <a:r>
              <a:rPr lang="en-US" dirty="0"/>
              <a:t>Install globally via </a:t>
            </a:r>
            <a:r>
              <a:rPr lang="en-US" b="1" dirty="0">
                <a:solidFill>
                  <a:schemeClr val="bg1"/>
                </a:solidFill>
              </a:rPr>
              <a:t>npm</a:t>
            </a:r>
          </a:p>
          <a:p>
            <a:pPr>
              <a:spcBef>
                <a:spcPts val="66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dirty="0"/>
              <a:t> new project</a:t>
            </a:r>
          </a:p>
          <a:p>
            <a:pPr>
              <a:spcBef>
                <a:spcPts val="13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Start</a:t>
            </a:r>
            <a:r>
              <a:rPr lang="en-US" dirty="0"/>
              <a:t> a dev server on port 4200</a:t>
            </a:r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App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2001" y="1939064"/>
            <a:ext cx="559559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npm install -g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@angular/cli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62000" y="3457738"/>
            <a:ext cx="31740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ng new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</a:rPr>
              <a:t>some-app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</a:rPr>
              <a:t>cd some-app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762000" y="5769000"/>
            <a:ext cx="1824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ng serve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F849E2C1-5C55-48E3-B378-74AB5E5B0A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9A8BB6F-CE9A-4B7B-99BC-67DC7DEBF77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20724" y="1556201"/>
            <a:ext cx="4709275" cy="415393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85818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Visit the </a:t>
            </a:r>
            <a:r>
              <a:rPr lang="en-US" sz="4000" b="1" dirty="0">
                <a:solidFill>
                  <a:schemeClr val="bg1"/>
                </a:solidFill>
              </a:rPr>
              <a:t>official website</a:t>
            </a:r>
          </a:p>
          <a:p>
            <a:pPr>
              <a:spcBef>
                <a:spcPts val="7800"/>
              </a:spcBef>
            </a:pPr>
            <a:r>
              <a:rPr lang="en-US" sz="4000" dirty="0"/>
              <a:t>Documentation</a:t>
            </a:r>
          </a:p>
          <a:p>
            <a:pPr>
              <a:spcBef>
                <a:spcPts val="7800"/>
              </a:spcBef>
            </a:pPr>
            <a:r>
              <a:rPr lang="en-US" sz="4000" dirty="0"/>
              <a:t>Online sandbox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Information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43811" y="1949144"/>
            <a:ext cx="4589561" cy="6624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2"/>
              </a:rPr>
              <a:t>https://angular.io/</a:t>
            </a:r>
            <a:endParaRPr lang="en-US" sz="32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240792" y="3586967"/>
            <a:ext cx="5475208" cy="6624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3"/>
              </a:rPr>
              <a:t>https://angular.io/docs</a:t>
            </a:r>
            <a:endParaRPr lang="en-US" sz="32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240792" y="5319000"/>
            <a:ext cx="8382000" cy="10502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4"/>
              </a:rPr>
              <a:t>embed.plnkr.co/</a:t>
            </a:r>
            <a:b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4"/>
              </a:rPr>
            </a:b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4"/>
              </a:rPr>
              <a:t>?show=preview&amp;show=app%2Fapp.component.ts</a:t>
            </a: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6E0D54AD-EA5B-4EAF-9B30-207AA9F87A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83546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1818096" cy="545937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Visual Studio Code </a:t>
            </a:r>
            <a:r>
              <a:rPr lang="en-US" dirty="0"/>
              <a:t>fully supports TypeScript</a:t>
            </a:r>
          </a:p>
          <a:p>
            <a:pPr lvl="1"/>
            <a:r>
              <a:rPr lang="en-US" dirty="0"/>
              <a:t>You may use your favorite IDE (most have </a:t>
            </a:r>
            <a:r>
              <a:rPr lang="en-US" b="1" dirty="0">
                <a:solidFill>
                  <a:schemeClr val="bg1"/>
                </a:solidFill>
              </a:rPr>
              <a:t>plugins</a:t>
            </a:r>
            <a:r>
              <a:rPr lang="en-US" dirty="0"/>
              <a:t>)</a:t>
            </a:r>
          </a:p>
          <a:p>
            <a:r>
              <a:rPr lang="en-US" dirty="0"/>
              <a:t>By using the </a:t>
            </a:r>
            <a:r>
              <a:rPr lang="en-US" b="1" dirty="0">
                <a:solidFill>
                  <a:schemeClr val="bg1"/>
                </a:solidFill>
              </a:rPr>
              <a:t>Angular CLI</a:t>
            </a:r>
          </a:p>
          <a:p>
            <a:pPr lvl="1"/>
            <a:r>
              <a:rPr lang="en-US" dirty="0"/>
              <a:t>You do not need to use a </a:t>
            </a:r>
            <a:r>
              <a:rPr lang="en-US" b="1" dirty="0">
                <a:solidFill>
                  <a:schemeClr val="bg1"/>
                </a:solidFill>
              </a:rPr>
              <a:t>linter</a:t>
            </a:r>
          </a:p>
          <a:p>
            <a:pPr lvl="1"/>
            <a:r>
              <a:rPr lang="en-US" dirty="0"/>
              <a:t>You do not need install any specific </a:t>
            </a:r>
            <a:r>
              <a:rPr lang="en-US" b="1" dirty="0">
                <a:solidFill>
                  <a:schemeClr val="bg1"/>
                </a:solidFill>
              </a:rPr>
              <a:t>plugin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Everything</a:t>
            </a:r>
            <a:r>
              <a:rPr lang="en-US" dirty="0"/>
              <a:t> is included</a:t>
            </a:r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 Support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71000" y="5257094"/>
            <a:ext cx="1398406" cy="1398406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4509EBA6-2759-446E-A674-AAD56A1037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075457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3ECFC2-836F-4FB6-860D-8F359A0F860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B94C3107-EE0A-4B9E-891A-1855D317476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 Simple Angular App!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0748809-0029-4B81-B4E8-630858F13FA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27500" y="1393731"/>
            <a:ext cx="2336999" cy="250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4685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8" name="Content Placeholder 4"/>
          <p:cNvSpPr txBox="1">
            <a:spLocks/>
          </p:cNvSpPr>
          <p:nvPr/>
        </p:nvSpPr>
        <p:spPr>
          <a:xfrm>
            <a:off x="699284" y="1609060"/>
            <a:ext cx="7885200" cy="5096982"/>
          </a:xfrm>
          <a:prstGeom prst="rect">
            <a:avLst/>
          </a:prstGeom>
        </p:spPr>
        <p:txBody>
          <a:bodyPr>
            <a:no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Angular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is a </a:t>
            </a:r>
            <a:r>
              <a:rPr lang="en-US" sz="3200" b="1" dirty="0">
                <a:solidFill>
                  <a:schemeClr val="bg1"/>
                </a:solidFill>
              </a:rPr>
              <a:t>framework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for front-end apps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TypeScript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is JavaScript </a:t>
            </a:r>
            <a:r>
              <a:rPr lang="en-US" sz="3200" b="1" dirty="0">
                <a:solidFill>
                  <a:schemeClr val="bg1"/>
                </a:solidFill>
              </a:rPr>
              <a:t>superset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language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spcAft>
                <a:spcPts val="3000"/>
              </a:spcAft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The </a:t>
            </a:r>
            <a:r>
              <a:rPr lang="en-US" sz="3200" b="1" dirty="0">
                <a:solidFill>
                  <a:schemeClr val="bg1"/>
                </a:solidFill>
              </a:rPr>
              <a:t>Angular CLI </a:t>
            </a:r>
            <a:r>
              <a:rPr lang="en-US" sz="3200" dirty="0">
                <a:solidFill>
                  <a:schemeClr val="bg2"/>
                </a:solidFill>
              </a:rPr>
              <a:t>is a complete </a:t>
            </a:r>
            <a:r>
              <a:rPr lang="en-US" sz="3200" b="1" dirty="0">
                <a:solidFill>
                  <a:schemeClr val="bg1"/>
                </a:solidFill>
              </a:rPr>
              <a:t>toolkit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for    working with Angular</a:t>
            </a:r>
            <a:endParaRPr lang="en-US" sz="3000" dirty="0">
              <a:solidFill>
                <a:schemeClr val="bg2"/>
              </a:solidFill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167767" y="2914028"/>
            <a:ext cx="72771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 LabelledValue </a:t>
            </a: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  label: string;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function print(labelledObj: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LabelledValue</a:t>
            </a: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) { … }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206C4E84-B125-4D6B-97C9-4B29535C06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018027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xmlns="" val="3905402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44828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sz="3999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endParaRPr lang="bg-BG" sz="7198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497" b="1" dirty="0"/>
              <a:t>#</a:t>
            </a:r>
            <a:r>
              <a:rPr lang="en-US" sz="11497" b="1" dirty="0" err="1" smtClean="0"/>
              <a:t>js</a:t>
            </a:r>
            <a:r>
              <a:rPr lang="en-US" sz="11497" b="1" dirty="0" smtClean="0"/>
              <a:t>-web</a:t>
            </a:r>
            <a:endParaRPr lang="en-US" sz="11497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505663BC-D474-4054-A15D-D43B9CF989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175406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xmlns="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272259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3" name="Group 6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074710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B4A47A2E-6224-4D5F-AC30-CA35E66BBC6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97588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84DF9AA8-97A3-492F-A235-4D80C72C39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21337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83D9CFA9-2076-4ACD-BBCF-2CB1B83CA57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HTTP Basics</a:t>
            </a:r>
          </a:p>
        </p:txBody>
      </p:sp>
      <p:pic>
        <p:nvPicPr>
          <p:cNvPr id="4" name="Picture 2" descr="&amp;Rcy;&amp;iecy;&amp;zcy;&amp;ucy;&amp;lcy;&amp;tcy;&amp;acy;&amp;tcy; &amp;scy; &amp;icy;&amp;zcy;&amp;ocy;&amp;bcy;&amp;rcy;&amp;acy;&amp;zhcy;&amp;iecy;&amp;ncy;&amp;icy;&amp;iecy; &amp;zcy;&amp;acy; http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05000"/>
            <a:ext cx="3048000" cy="1577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E8B4FD91-17ED-463F-A00C-2DBE27B21F1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6251" y="5544000"/>
            <a:ext cx="10961783" cy="768084"/>
          </a:xfrm>
        </p:spPr>
        <p:txBody>
          <a:bodyPr/>
          <a:lstStyle/>
          <a:p>
            <a:r>
              <a:rPr lang="en-US" dirty="0"/>
              <a:t>HTTP Server - Client</a:t>
            </a:r>
          </a:p>
        </p:txBody>
      </p:sp>
    </p:spTree>
    <p:extLst>
      <p:ext uri="{BB962C8B-B14F-4D97-AF65-F5344CB8AC3E}">
        <p14:creationId xmlns:p14="http://schemas.microsoft.com/office/powerpoint/2010/main" xmlns="" val="199193429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1" y="1196125"/>
            <a:ext cx="11815018" cy="550991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</a:t>
            </a:r>
            <a:r>
              <a:rPr lang="en-US" dirty="0"/>
              <a:t>yper </a:t>
            </a:r>
            <a:r>
              <a:rPr lang="en-US" b="1" dirty="0">
                <a:solidFill>
                  <a:schemeClr val="bg1"/>
                </a:solidFill>
              </a:rPr>
              <a:t>T</a:t>
            </a:r>
            <a:r>
              <a:rPr lang="en-US" dirty="0"/>
              <a:t>ext </a:t>
            </a:r>
            <a:r>
              <a:rPr lang="en-US" b="1" dirty="0">
                <a:solidFill>
                  <a:schemeClr val="bg1"/>
                </a:solidFill>
              </a:rPr>
              <a:t>T</a:t>
            </a:r>
            <a:r>
              <a:rPr lang="en-US" dirty="0"/>
              <a:t>ransfer </a:t>
            </a:r>
            <a:r>
              <a:rPr lang="en-US" b="1" dirty="0">
                <a:solidFill>
                  <a:schemeClr val="bg1"/>
                </a:solidFill>
              </a:rPr>
              <a:t>P</a:t>
            </a:r>
            <a:r>
              <a:rPr lang="en-US" dirty="0"/>
              <a:t>rotocol (HTTP)</a:t>
            </a:r>
          </a:p>
          <a:p>
            <a:pPr lvl="1"/>
            <a:r>
              <a:rPr lang="en-US" dirty="0"/>
              <a:t>Client-server protocol for </a:t>
            </a:r>
            <a:r>
              <a:rPr lang="en-US" b="1" dirty="0">
                <a:solidFill>
                  <a:schemeClr val="bg1"/>
                </a:solidFill>
              </a:rPr>
              <a:t>transferring</a:t>
            </a:r>
            <a:r>
              <a:rPr lang="en-US" dirty="0"/>
              <a:t> Web </a:t>
            </a:r>
            <a:r>
              <a:rPr lang="en-US" b="1" dirty="0">
                <a:solidFill>
                  <a:schemeClr val="bg1"/>
                </a:solidFill>
              </a:rPr>
              <a:t>resources</a:t>
            </a:r>
            <a:endParaRPr lang="en-US" dirty="0"/>
          </a:p>
          <a:p>
            <a:r>
              <a:rPr lang="en-US" dirty="0"/>
              <a:t>Important properties of HTTP</a:t>
            </a:r>
          </a:p>
          <a:p>
            <a:pPr lvl="1"/>
            <a:r>
              <a:rPr lang="en-US" dirty="0"/>
              <a:t>Request-response model</a:t>
            </a:r>
          </a:p>
          <a:p>
            <a:pPr lvl="1"/>
            <a:r>
              <a:rPr lang="en-US" dirty="0"/>
              <a:t>Text-based format</a:t>
            </a:r>
          </a:p>
          <a:p>
            <a:pPr lvl="1"/>
            <a:r>
              <a:rPr lang="en-US" dirty="0"/>
              <a:t>Relies on a unique resource URLs</a:t>
            </a:r>
          </a:p>
          <a:p>
            <a:pPr lvl="1"/>
            <a:r>
              <a:rPr lang="en-US" dirty="0"/>
              <a:t>Provides resource metadata (e.g. encoding)</a:t>
            </a:r>
          </a:p>
          <a:p>
            <a:pPr lvl="1"/>
            <a:r>
              <a:rPr lang="en-US" dirty="0"/>
              <a:t>Stateless (cookies can overcome this)</a:t>
            </a:r>
          </a:p>
        </p:txBody>
      </p:sp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35B2F8AB-CC5C-4479-B01D-61C0F9A2F4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5922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66371B1F-C8A0-4278-BC38-EDD5D0CBCD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Server program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Running at the server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 Web server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Provides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Client program</a:t>
            </a:r>
          </a:p>
          <a:p>
            <a:pPr lvl="1"/>
            <a:r>
              <a:rPr lang="en-US" dirty="0"/>
              <a:t>Running on end host</a:t>
            </a:r>
          </a:p>
          <a:p>
            <a:pPr lvl="1"/>
            <a:r>
              <a:rPr lang="en-US" dirty="0"/>
              <a:t>E.g. Web browser</a:t>
            </a:r>
          </a:p>
          <a:p>
            <a:pPr lvl="1"/>
            <a:r>
              <a:rPr lang="en-US" dirty="0"/>
              <a:t>Requests a resource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HTTP: Request-Response Protocol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904308" y="1600201"/>
            <a:ext cx="5141999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7D46F4F2-2E64-43A2-B984-44907371034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55198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8C39FE97-F95B-4B50-A022-090E51534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HTTP: Request-Response Protocol (2)</a:t>
            </a:r>
            <a:endParaRPr lang="en-GB" dirty="0"/>
          </a:p>
        </p:txBody>
      </p:sp>
      <p:pic>
        <p:nvPicPr>
          <p:cNvPr id="8" name="Picture 7" descr="j0292020">
            <a:extLst>
              <a:ext uri="{FF2B5EF4-FFF2-40B4-BE49-F238E27FC236}">
                <a16:creationId xmlns:a16="http://schemas.microsoft.com/office/drawing/2014/main" xmlns="" id="{B5BA0C3A-0F8A-42FD-AAFD-E25A6E594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789433" y="4071938"/>
            <a:ext cx="1868488" cy="1773237"/>
          </a:xfrm>
          <a:prstGeom prst="rect">
            <a:avLst/>
          </a:prstGeom>
          <a:noFill/>
        </p:spPr>
      </p:pic>
      <p:pic>
        <p:nvPicPr>
          <p:cNvPr id="9" name="Picture 8" descr="j0285750">
            <a:extLst>
              <a:ext uri="{FF2B5EF4-FFF2-40B4-BE49-F238E27FC236}">
                <a16:creationId xmlns:a16="http://schemas.microsoft.com/office/drawing/2014/main" xmlns="" id="{6DFBD2E6-7D5A-426E-85BD-6E73170A4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283293" y="4190999"/>
            <a:ext cx="2497137" cy="1535112"/>
          </a:xfrm>
          <a:prstGeom prst="rect">
            <a:avLst/>
          </a:prstGeom>
          <a:noFill/>
        </p:spPr>
      </p:pic>
      <p:sp>
        <p:nvSpPr>
          <p:cNvPr id="10" name="Freeform 7">
            <a:extLst>
              <a:ext uri="{FF2B5EF4-FFF2-40B4-BE49-F238E27FC236}">
                <a16:creationId xmlns:a16="http://schemas.microsoft.com/office/drawing/2014/main" xmlns="" id="{3CFC976D-AFAB-40F6-BFB2-521E0272910E}"/>
              </a:ext>
            </a:extLst>
          </p:cNvPr>
          <p:cNvSpPr>
            <a:spLocks/>
          </p:cNvSpPr>
          <p:nvPr/>
        </p:nvSpPr>
        <p:spPr bwMode="auto">
          <a:xfrm>
            <a:off x="4313259" y="2133600"/>
            <a:ext cx="331469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Freeform 8">
            <a:extLst>
              <a:ext uri="{FF2B5EF4-FFF2-40B4-BE49-F238E27FC236}">
                <a16:creationId xmlns:a16="http://schemas.microsoft.com/office/drawing/2014/main" xmlns="" id="{A4BE4DFC-5D5C-4C8F-84FF-76A9C941F1F4}"/>
              </a:ext>
            </a:extLst>
          </p:cNvPr>
          <p:cNvSpPr>
            <a:spLocks/>
          </p:cNvSpPr>
          <p:nvPr/>
        </p:nvSpPr>
        <p:spPr bwMode="auto">
          <a:xfrm flipH="1" flipV="1">
            <a:off x="4313257" y="3917950"/>
            <a:ext cx="3314701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xmlns="" id="{53CAA143-431B-409C-B363-45C00CDDA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2239" y="2492514"/>
            <a:ext cx="230063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GET /index.html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HTTP/1.0</a:t>
            </a: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xmlns="" id="{35D5AA9C-8A16-44CC-86A8-EED4F945C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1073" y="3429002"/>
            <a:ext cx="2300630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HTTP/1.0 200 OK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"Welcome to our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Web site!"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xmlns="" id="{7278B323-AFD8-4310-941F-006AB27564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436525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 request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 response</a:t>
            </a:r>
            <a:endParaRPr lang="bg-BG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Hyper Text Transfer Protocol</a:t>
            </a:r>
            <a:endParaRPr lang="en-US" dirty="0"/>
          </a:p>
        </p:txBody>
      </p:sp>
      <p:sp>
        <p:nvSpPr>
          <p:cNvPr id="477186" name="Rectangle 2"/>
          <p:cNvSpPr>
            <a:spLocks noChangeArrowheads="1"/>
          </p:cNvSpPr>
          <p:nvPr/>
        </p:nvSpPr>
        <p:spPr bwMode="auto">
          <a:xfrm>
            <a:off x="696000" y="1772809"/>
            <a:ext cx="83058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GET /courses/about.aspx 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Host: www.softuni.com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User-Agent: Mozilla/5.0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477188" name="Text Box 4"/>
          <p:cNvSpPr txBox="1">
            <a:spLocks noChangeArrowheads="1"/>
          </p:cNvSpPr>
          <p:nvPr/>
        </p:nvSpPr>
        <p:spPr bwMode="auto">
          <a:xfrm>
            <a:off x="696000" y="3879000"/>
            <a:ext cx="83058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HTTP/1.1 200 OK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Date: Mon, 5 Jul 2010 13:09:03 GMT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Server: Microsoft-HTTPAPI/2.0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Last-Modified: </a:t>
            </a:r>
            <a:r>
              <a:rPr lang="sv-SE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Mon, 12 Jul 2010 15:33:23 GMT</a:t>
            </a:r>
            <a:endParaRPr lang="en-US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Content-Length: 54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&lt;html&gt;&lt;title&gt;Hello&lt;/title&gt;Welcome to our site&lt;/html&gt;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84462E0F-7159-43A9-B9B7-EC1C838460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326968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8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B3118A41-4B8A-4BBB-83D1-6BFA38890DA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Routing Overview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24400" y="1261557"/>
            <a:ext cx="2743200" cy="3115686"/>
          </a:xfrm>
          <a:prstGeom prst="rect">
            <a:avLst/>
          </a:prstGeom>
          <a:effectLst>
            <a:glow rad="736600">
              <a:schemeClr val="tx1"/>
            </a:glow>
          </a:effectLst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C8C18BD0-1F72-41AF-9229-37EC92E385F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Navigation for Single Page Apps</a:t>
            </a:r>
          </a:p>
        </p:txBody>
      </p:sp>
    </p:spTree>
    <p:extLst>
      <p:ext uri="{BB962C8B-B14F-4D97-AF65-F5344CB8AC3E}">
        <p14:creationId xmlns:p14="http://schemas.microsoft.com/office/powerpoint/2010/main" xmlns="" val="2880033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3753</TotalTime>
  <Words>1320</Words>
  <Application>Microsoft Office PowerPoint</Application>
  <PresentationFormat>По избор</PresentationFormat>
  <Paragraphs>304</Paragraphs>
  <Slides>33</Slides>
  <Notes>13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33</vt:i4>
      </vt:variant>
    </vt:vector>
  </HeadingPairs>
  <TitlesOfParts>
    <vt:vector size="34" baseType="lpstr">
      <vt:lpstr>SoftUni</vt:lpstr>
      <vt:lpstr>Intro to Angular</vt:lpstr>
      <vt:lpstr>Table of Contents</vt:lpstr>
      <vt:lpstr>Have a Question?</vt:lpstr>
      <vt:lpstr>HTTP Basics</vt:lpstr>
      <vt:lpstr>HTTP</vt:lpstr>
      <vt:lpstr>HTTP: Request-Response Protocol</vt:lpstr>
      <vt:lpstr>HTTP: Request-Response Protocol (2)</vt:lpstr>
      <vt:lpstr>Example: Hyper Text Transfer Protocol</vt:lpstr>
      <vt:lpstr>Routing Overview</vt:lpstr>
      <vt:lpstr>What is Routing?</vt:lpstr>
      <vt:lpstr>Single Page Applications</vt:lpstr>
      <vt:lpstr>Angular Overview</vt:lpstr>
      <vt:lpstr>What is Angular?</vt:lpstr>
      <vt:lpstr>Angular Versions</vt:lpstr>
      <vt:lpstr>Introduction to TypeScript</vt:lpstr>
      <vt:lpstr>Introduction to TypeScript</vt:lpstr>
      <vt:lpstr>Variable Types</vt:lpstr>
      <vt:lpstr>Classes</vt:lpstr>
      <vt:lpstr>Inheritance</vt:lpstr>
      <vt:lpstr>Interfaces</vt:lpstr>
      <vt:lpstr>Generics and Enumerations</vt:lpstr>
      <vt:lpstr>Modules</vt:lpstr>
      <vt:lpstr>Angular Installation</vt:lpstr>
      <vt:lpstr>Creating A New App</vt:lpstr>
      <vt:lpstr>Finding Information</vt:lpstr>
      <vt:lpstr>IDE Support</vt:lpstr>
      <vt:lpstr>Live Demo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Handling and Unit Testing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Bozhidar</cp:lastModifiedBy>
  <cp:revision>18</cp:revision>
  <dcterms:created xsi:type="dcterms:W3CDTF">2018-05-23T13:08:44Z</dcterms:created>
  <dcterms:modified xsi:type="dcterms:W3CDTF">2020-11-12T13:40:10Z</dcterms:modified>
  <cp:category>computer programming;programming;software development;software engineering</cp:category>
</cp:coreProperties>
</file>