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301" r:id="rId2"/>
    <p:sldId id="267" r:id="rId3"/>
    <p:sldId id="2140756604" r:id="rId4"/>
    <p:sldId id="303" r:id="rId5"/>
    <p:sldId id="2140756606" r:id="rId6"/>
    <p:sldId id="305" r:id="rId7"/>
    <p:sldId id="306" r:id="rId8"/>
    <p:sldId id="307" r:id="rId9"/>
    <p:sldId id="2140756599" r:id="rId10"/>
    <p:sldId id="310" r:id="rId11"/>
    <p:sldId id="2140756597" r:id="rId12"/>
    <p:sldId id="2140756607" r:id="rId13"/>
    <p:sldId id="2140756601" r:id="rId14"/>
    <p:sldId id="2140756602" r:id="rId15"/>
    <p:sldId id="2140756603" r:id="rId16"/>
    <p:sldId id="2140756593" r:id="rId17"/>
    <p:sldId id="2140756594" r:id="rId18"/>
    <p:sldId id="2140756589" r:id="rId19"/>
    <p:sldId id="2140756608" r:id="rId20"/>
    <p:sldId id="2140756609" r:id="rId21"/>
  </p:sldIdLst>
  <p:sldSz cx="9144000" cy="5143500" type="screen16x9"/>
  <p:notesSz cx="6858000" cy="9144000"/>
  <p:embeddedFontLst>
    <p:embeddedFont>
      <p:font typeface="Albert Sans Medium" panose="020B0604020202020204" charset="0"/>
      <p:regular r:id="rId23"/>
      <p:bold r:id="rId24"/>
      <p:italic r:id="rId25"/>
      <p:boldItalic r:id="rId26"/>
    </p:embeddedFont>
    <p:embeddedFont>
      <p:font typeface="Lexend Deca"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40DD83E-0433-4D9A-9A9A-4206E4F6179E}">
          <p14:sldIdLst>
            <p14:sldId id="301"/>
            <p14:sldId id="267"/>
            <p14:sldId id="2140756604"/>
            <p14:sldId id="303"/>
            <p14:sldId id="2140756606"/>
            <p14:sldId id="305"/>
            <p14:sldId id="306"/>
            <p14:sldId id="307"/>
            <p14:sldId id="2140756599"/>
            <p14:sldId id="310"/>
            <p14:sldId id="2140756597"/>
            <p14:sldId id="2140756607"/>
            <p14:sldId id="2140756601"/>
            <p14:sldId id="2140756602"/>
            <p14:sldId id="2140756603"/>
            <p14:sldId id="2140756593"/>
            <p14:sldId id="2140756594"/>
            <p14:sldId id="2140756589"/>
            <p14:sldId id="2140756608"/>
            <p14:sldId id="2140756609"/>
          </p14:sldIdLst>
        </p14:section>
      </p14:sectionLst>
    </p:ext>
    <p:ext uri="{EFAFB233-063F-42B5-8137-9DF3F51BA10A}">
      <p15:sldGuideLst xmlns:p15="http://schemas.microsoft.com/office/powerpoint/2012/main">
        <p15:guide id="1" pos="2880" userDrawn="1">
          <p15:clr>
            <a:srgbClr val="A4A3A4"/>
          </p15:clr>
        </p15:guide>
        <p15:guide id="2" orient="horz" pos="16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zhidar Vasilev" initials="BV" lastIdx="1" clrIdx="0">
    <p:extLst>
      <p:ext uri="{19B8F6BF-5375-455C-9EA6-DF929625EA0E}">
        <p15:presenceInfo xmlns:p15="http://schemas.microsoft.com/office/powerpoint/2012/main" userId="2a94c2217c38e2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56"/>
    <a:srgbClr val="D05F0C"/>
    <a:srgbClr val="68509D"/>
    <a:srgbClr val="9AA664"/>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E100BA-1575-4669-9C91-89191971E946}">
  <a:tblStyle styleId="{50E100BA-1575-4669-9C91-89191971E9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941195-D313-44B1-B85B-0FFBEC30CEB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1" autoAdjust="0"/>
    <p:restoredTop sz="92982" autoAdjust="0"/>
  </p:normalViewPr>
  <p:slideViewPr>
    <p:cSldViewPr snapToGrid="0">
      <p:cViewPr varScale="1">
        <p:scale>
          <a:sx n="140" d="100"/>
          <a:sy n="140" d="100"/>
        </p:scale>
        <p:origin x="780" y="126"/>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08499555-6C0F-30EC-A173-A5BC24451B47}"/>
            </a:ext>
          </a:extLst>
        </p:cNvPr>
        <p:cNvGrpSpPr/>
        <p:nvPr/>
      </p:nvGrpSpPr>
      <p:grpSpPr>
        <a:xfrm>
          <a:off x="0" y="0"/>
          <a:ext cx="0" cy="0"/>
          <a:chOff x="0" y="0"/>
          <a:chExt cx="0" cy="0"/>
        </a:xfrm>
      </p:grpSpPr>
      <p:sp>
        <p:nvSpPr>
          <p:cNvPr id="743" name="Google Shape;743;g54dda1946d_6_377:notes">
            <a:extLst>
              <a:ext uri="{FF2B5EF4-FFF2-40B4-BE49-F238E27FC236}">
                <a16:creationId xmlns:a16="http://schemas.microsoft.com/office/drawing/2014/main" id="{A3A3FD96-BE5B-E924-74A2-62C2F4F867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54dda1946d_6_377:notes">
            <a:extLst>
              <a:ext uri="{FF2B5EF4-FFF2-40B4-BE49-F238E27FC236}">
                <a16:creationId xmlns:a16="http://schemas.microsoft.com/office/drawing/2014/main" id="{9DE441A4-BDB0-75CE-6797-D44174FB8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89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A864921B-AE51-6D0F-7DFB-125F29D775E7}"/>
            </a:ext>
          </a:extLst>
        </p:cNvPr>
        <p:cNvGrpSpPr/>
        <p:nvPr/>
      </p:nvGrpSpPr>
      <p:grpSpPr>
        <a:xfrm>
          <a:off x="0" y="0"/>
          <a:ext cx="0" cy="0"/>
          <a:chOff x="0" y="0"/>
          <a:chExt cx="0" cy="0"/>
        </a:xfrm>
      </p:grpSpPr>
      <p:sp>
        <p:nvSpPr>
          <p:cNvPr id="743" name="Google Shape;743;g54dda1946d_6_377:notes">
            <a:extLst>
              <a:ext uri="{FF2B5EF4-FFF2-40B4-BE49-F238E27FC236}">
                <a16:creationId xmlns:a16="http://schemas.microsoft.com/office/drawing/2014/main" id="{85B65CC5-1DB0-F492-FE66-2E8D2601F7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54dda1946d_6_377:notes">
            <a:extLst>
              <a:ext uri="{FF2B5EF4-FFF2-40B4-BE49-F238E27FC236}">
                <a16:creationId xmlns:a16="http://schemas.microsoft.com/office/drawing/2014/main" id="{F839755A-EE9E-D256-401C-570620B142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5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4"/>
        <p:cNvGrpSpPr/>
        <p:nvPr/>
      </p:nvGrpSpPr>
      <p:grpSpPr>
        <a:xfrm>
          <a:off x="0" y="0"/>
          <a:ext cx="0" cy="0"/>
          <a:chOff x="0" y="0"/>
          <a:chExt cx="0" cy="0"/>
        </a:xfrm>
      </p:grpSpPr>
      <p:pic>
        <p:nvPicPr>
          <p:cNvPr id="495" name="Google Shape;495;p30"/>
          <p:cNvPicPr preferRelativeResize="0"/>
          <p:nvPr/>
        </p:nvPicPr>
        <p:blipFill>
          <a:blip r:embed="rId2">
            <a:alphaModFix/>
          </a:blip>
          <a:stretch>
            <a:fillRect/>
          </a:stretch>
        </p:blipFill>
        <p:spPr>
          <a:xfrm>
            <a:off x="0" y="1"/>
            <a:ext cx="9144003" cy="5143499"/>
          </a:xfrm>
          <a:prstGeom prst="rect">
            <a:avLst/>
          </a:prstGeom>
          <a:noFill/>
          <a:ln>
            <a:noFill/>
          </a:ln>
        </p:spPr>
      </p:pic>
      <p:sp>
        <p:nvSpPr>
          <p:cNvPr id="496" name="Google Shape;496;p30"/>
          <p:cNvSpPr/>
          <p:nvPr/>
        </p:nvSpPr>
        <p:spPr>
          <a:xfrm>
            <a:off x="8762471" y="4670282"/>
            <a:ext cx="117311" cy="117203"/>
          </a:xfrm>
          <a:custGeom>
            <a:avLst/>
            <a:gdLst/>
            <a:ahLst/>
            <a:cxnLst/>
            <a:rect l="l" t="t" r="r" b="b"/>
            <a:pathLst>
              <a:path w="117311" h="117203" extrusionOk="0">
                <a:moveTo>
                  <a:pt x="114234" y="98430"/>
                </a:moveTo>
                <a:lnTo>
                  <a:pt x="73562" y="58329"/>
                </a:lnTo>
                <a:lnTo>
                  <a:pt x="113567" y="17658"/>
                </a:lnTo>
                <a:cubicBezTo>
                  <a:pt x="117587" y="13552"/>
                  <a:pt x="117530" y="6970"/>
                  <a:pt x="113424" y="2941"/>
                </a:cubicBezTo>
                <a:cubicBezTo>
                  <a:pt x="109319" y="-1078"/>
                  <a:pt x="102728" y="-1021"/>
                  <a:pt x="98708" y="3084"/>
                </a:cubicBezTo>
                <a:lnTo>
                  <a:pt x="58608" y="43947"/>
                </a:lnTo>
                <a:lnTo>
                  <a:pt x="17746" y="3751"/>
                </a:lnTo>
                <a:cubicBezTo>
                  <a:pt x="13659" y="-306"/>
                  <a:pt x="7068" y="-306"/>
                  <a:pt x="2982" y="3751"/>
                </a:cubicBezTo>
                <a:cubicBezTo>
                  <a:pt x="-1067" y="7809"/>
                  <a:pt x="-1067" y="14371"/>
                  <a:pt x="2982" y="18419"/>
                </a:cubicBezTo>
                <a:lnTo>
                  <a:pt x="43844" y="58615"/>
                </a:lnTo>
                <a:lnTo>
                  <a:pt x="3744" y="99477"/>
                </a:lnTo>
                <a:cubicBezTo>
                  <a:pt x="-285" y="103583"/>
                  <a:pt x="-218" y="110164"/>
                  <a:pt x="3887" y="114194"/>
                </a:cubicBezTo>
                <a:cubicBezTo>
                  <a:pt x="7992" y="118213"/>
                  <a:pt x="14574" y="118156"/>
                  <a:pt x="18603" y="114051"/>
                </a:cubicBezTo>
                <a:lnTo>
                  <a:pt x="58703" y="73188"/>
                </a:lnTo>
                <a:lnTo>
                  <a:pt x="99565" y="113289"/>
                </a:lnTo>
                <a:cubicBezTo>
                  <a:pt x="103671" y="117308"/>
                  <a:pt x="110252" y="117251"/>
                  <a:pt x="114282" y="113146"/>
                </a:cubicBezTo>
                <a:cubicBezTo>
                  <a:pt x="118301" y="109040"/>
                  <a:pt x="118244" y="102449"/>
                  <a:pt x="114139" y="98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7" name="Google Shape;497;p30"/>
          <p:cNvGrpSpPr/>
          <p:nvPr/>
        </p:nvGrpSpPr>
        <p:grpSpPr>
          <a:xfrm>
            <a:off x="593677" y="486582"/>
            <a:ext cx="239109" cy="111537"/>
            <a:chOff x="5852127" y="-4002405"/>
            <a:chExt cx="239109" cy="111537"/>
          </a:xfrm>
        </p:grpSpPr>
        <p:sp>
          <p:nvSpPr>
            <p:cNvPr id="498" name="Google Shape;498;p30"/>
            <p:cNvSpPr/>
            <p:nvPr/>
          </p:nvSpPr>
          <p:spPr>
            <a:xfrm>
              <a:off x="5852127" y="-4002405"/>
              <a:ext cx="86106" cy="111537"/>
            </a:xfrm>
            <a:custGeom>
              <a:avLst/>
              <a:gdLst/>
              <a:ahLst/>
              <a:cxnLst/>
              <a:rect l="l" t="t" r="r" b="b"/>
              <a:pathLst>
                <a:path w="86106" h="111537" extrusionOk="0">
                  <a:moveTo>
                    <a:pt x="0" y="55816"/>
                  </a:moveTo>
                  <a:lnTo>
                    <a:pt x="43053" y="83725"/>
                  </a:lnTo>
                  <a:lnTo>
                    <a:pt x="86106" y="111538"/>
                  </a:lnTo>
                  <a:lnTo>
                    <a:pt x="86106" y="55816"/>
                  </a:lnTo>
                  <a:lnTo>
                    <a:pt x="86106" y="0"/>
                  </a:lnTo>
                  <a:lnTo>
                    <a:pt x="43053" y="27908"/>
                  </a:lnTo>
                  <a:lnTo>
                    <a:pt x="0" y="55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0"/>
            <p:cNvSpPr/>
            <p:nvPr/>
          </p:nvSpPr>
          <p:spPr>
            <a:xfrm>
              <a:off x="6005225" y="-4002405"/>
              <a:ext cx="86011" cy="111537"/>
            </a:xfrm>
            <a:custGeom>
              <a:avLst/>
              <a:gdLst/>
              <a:ahLst/>
              <a:cxnLst/>
              <a:rect l="l" t="t" r="r" b="b"/>
              <a:pathLst>
                <a:path w="86011" h="111537" extrusionOk="0">
                  <a:moveTo>
                    <a:pt x="43053" y="83630"/>
                  </a:moveTo>
                  <a:lnTo>
                    <a:pt x="86011" y="111538"/>
                  </a:lnTo>
                  <a:lnTo>
                    <a:pt x="86011" y="55721"/>
                  </a:lnTo>
                  <a:lnTo>
                    <a:pt x="86011" y="0"/>
                  </a:lnTo>
                  <a:lnTo>
                    <a:pt x="43053" y="27908"/>
                  </a:lnTo>
                  <a:lnTo>
                    <a:pt x="0" y="55721"/>
                  </a:lnTo>
                  <a:lnTo>
                    <a:pt x="43053" y="8363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0" name="Google Shape;500;p30"/>
          <p:cNvSpPr/>
          <p:nvPr/>
        </p:nvSpPr>
        <p:spPr>
          <a:xfrm>
            <a:off x="353287" y="2679234"/>
            <a:ext cx="95250" cy="524922"/>
          </a:xfrm>
          <a:custGeom>
            <a:avLst/>
            <a:gdLst/>
            <a:ahLst/>
            <a:cxnLst/>
            <a:rect l="l" t="t" r="r" b="b"/>
            <a:pathLst>
              <a:path w="95250" h="524922" extrusionOk="0">
                <a:moveTo>
                  <a:pt x="47571" y="95216"/>
                </a:moveTo>
                <a:cubicBezTo>
                  <a:pt x="21272" y="95216"/>
                  <a:pt x="-54" y="73889"/>
                  <a:pt x="-54" y="47591"/>
                </a:cubicBezTo>
                <a:cubicBezTo>
                  <a:pt x="-54" y="21292"/>
                  <a:pt x="21272" y="-34"/>
                  <a:pt x="47571" y="-34"/>
                </a:cubicBezTo>
                <a:cubicBezTo>
                  <a:pt x="73869" y="-34"/>
                  <a:pt x="95196" y="21292"/>
                  <a:pt x="95196" y="47591"/>
                </a:cubicBezTo>
                <a:cubicBezTo>
                  <a:pt x="94939" y="73784"/>
                  <a:pt x="73764" y="94958"/>
                  <a:pt x="47571" y="95216"/>
                </a:cubicBezTo>
                <a:close/>
                <a:moveTo>
                  <a:pt x="47571" y="8633"/>
                </a:moveTo>
                <a:cubicBezTo>
                  <a:pt x="26530" y="8633"/>
                  <a:pt x="9471" y="25693"/>
                  <a:pt x="9471" y="46733"/>
                </a:cubicBezTo>
                <a:cubicBezTo>
                  <a:pt x="9471" y="67774"/>
                  <a:pt x="26530" y="84833"/>
                  <a:pt x="47571" y="84833"/>
                </a:cubicBezTo>
                <a:cubicBezTo>
                  <a:pt x="68611" y="84833"/>
                  <a:pt x="85671" y="67774"/>
                  <a:pt x="85671" y="46733"/>
                </a:cubicBezTo>
                <a:cubicBezTo>
                  <a:pt x="85671" y="25693"/>
                  <a:pt x="68611" y="8633"/>
                  <a:pt x="47571" y="8633"/>
                </a:cubicBezTo>
                <a:close/>
                <a:moveTo>
                  <a:pt x="47571" y="238376"/>
                </a:moveTo>
                <a:cubicBezTo>
                  <a:pt x="21272" y="238376"/>
                  <a:pt x="-54" y="217050"/>
                  <a:pt x="-54" y="190751"/>
                </a:cubicBezTo>
                <a:cubicBezTo>
                  <a:pt x="-54" y="164453"/>
                  <a:pt x="21272" y="143126"/>
                  <a:pt x="47571" y="143126"/>
                </a:cubicBezTo>
                <a:cubicBezTo>
                  <a:pt x="73869" y="143126"/>
                  <a:pt x="95196" y="164453"/>
                  <a:pt x="95196" y="190751"/>
                </a:cubicBezTo>
                <a:cubicBezTo>
                  <a:pt x="95196" y="217050"/>
                  <a:pt x="73869" y="238376"/>
                  <a:pt x="47571" y="238376"/>
                </a:cubicBezTo>
                <a:close/>
                <a:moveTo>
                  <a:pt x="47571" y="151889"/>
                </a:moveTo>
                <a:cubicBezTo>
                  <a:pt x="26530" y="151889"/>
                  <a:pt x="9471" y="168949"/>
                  <a:pt x="9471" y="189989"/>
                </a:cubicBezTo>
                <a:cubicBezTo>
                  <a:pt x="9471" y="211030"/>
                  <a:pt x="26530" y="228089"/>
                  <a:pt x="47571" y="228089"/>
                </a:cubicBezTo>
                <a:cubicBezTo>
                  <a:pt x="68611" y="228089"/>
                  <a:pt x="85671" y="211030"/>
                  <a:pt x="85671" y="189989"/>
                </a:cubicBezTo>
                <a:cubicBezTo>
                  <a:pt x="85671" y="168949"/>
                  <a:pt x="68611" y="151889"/>
                  <a:pt x="47571" y="151889"/>
                </a:cubicBezTo>
                <a:close/>
                <a:moveTo>
                  <a:pt x="47571" y="381632"/>
                </a:moveTo>
                <a:cubicBezTo>
                  <a:pt x="21272" y="381632"/>
                  <a:pt x="-54" y="360306"/>
                  <a:pt x="-54" y="334007"/>
                </a:cubicBezTo>
                <a:cubicBezTo>
                  <a:pt x="-54" y="307709"/>
                  <a:pt x="21272" y="286382"/>
                  <a:pt x="47571" y="286382"/>
                </a:cubicBezTo>
                <a:cubicBezTo>
                  <a:pt x="73869" y="286382"/>
                  <a:pt x="95196" y="307709"/>
                  <a:pt x="95196" y="334007"/>
                </a:cubicBezTo>
                <a:cubicBezTo>
                  <a:pt x="95196" y="360306"/>
                  <a:pt x="73869" y="381632"/>
                  <a:pt x="47571" y="381632"/>
                </a:cubicBezTo>
                <a:close/>
                <a:moveTo>
                  <a:pt x="47571" y="295050"/>
                </a:moveTo>
                <a:cubicBezTo>
                  <a:pt x="26530" y="295050"/>
                  <a:pt x="9471" y="312109"/>
                  <a:pt x="9471" y="333150"/>
                </a:cubicBezTo>
                <a:cubicBezTo>
                  <a:pt x="9471" y="354191"/>
                  <a:pt x="26539" y="371250"/>
                  <a:pt x="47580" y="371250"/>
                </a:cubicBezTo>
                <a:cubicBezTo>
                  <a:pt x="68430" y="371250"/>
                  <a:pt x="85414" y="354477"/>
                  <a:pt x="85671" y="333626"/>
                </a:cubicBezTo>
                <a:cubicBezTo>
                  <a:pt x="85671" y="312509"/>
                  <a:pt x="68687" y="295307"/>
                  <a:pt x="47571" y="295050"/>
                </a:cubicBezTo>
                <a:close/>
                <a:moveTo>
                  <a:pt x="47571" y="524888"/>
                </a:moveTo>
                <a:cubicBezTo>
                  <a:pt x="21272" y="524888"/>
                  <a:pt x="-54" y="503562"/>
                  <a:pt x="-54" y="477263"/>
                </a:cubicBezTo>
                <a:cubicBezTo>
                  <a:pt x="-54" y="450965"/>
                  <a:pt x="21272" y="429638"/>
                  <a:pt x="47571" y="429638"/>
                </a:cubicBezTo>
                <a:cubicBezTo>
                  <a:pt x="73869" y="429638"/>
                  <a:pt x="95196" y="450965"/>
                  <a:pt x="95196" y="477263"/>
                </a:cubicBezTo>
                <a:cubicBezTo>
                  <a:pt x="95196" y="503562"/>
                  <a:pt x="73869" y="524888"/>
                  <a:pt x="47571" y="524888"/>
                </a:cubicBezTo>
                <a:close/>
                <a:moveTo>
                  <a:pt x="47571" y="438306"/>
                </a:moveTo>
                <a:cubicBezTo>
                  <a:pt x="26530" y="438306"/>
                  <a:pt x="9471" y="455365"/>
                  <a:pt x="9471" y="476406"/>
                </a:cubicBezTo>
                <a:cubicBezTo>
                  <a:pt x="9471" y="497447"/>
                  <a:pt x="26530" y="514506"/>
                  <a:pt x="47571" y="514506"/>
                </a:cubicBezTo>
                <a:cubicBezTo>
                  <a:pt x="68611" y="514506"/>
                  <a:pt x="85671" y="497447"/>
                  <a:pt x="85671" y="476406"/>
                </a:cubicBezTo>
                <a:cubicBezTo>
                  <a:pt x="85671" y="455365"/>
                  <a:pt x="68611" y="438306"/>
                  <a:pt x="47571" y="438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1" name="Google Shape;501;p30"/>
          <p:cNvGrpSpPr/>
          <p:nvPr/>
        </p:nvGrpSpPr>
        <p:grpSpPr>
          <a:xfrm>
            <a:off x="8781825" y="2230237"/>
            <a:ext cx="78598" cy="545026"/>
            <a:chOff x="449300" y="2298424"/>
            <a:chExt cx="78598" cy="545026"/>
          </a:xfrm>
        </p:grpSpPr>
        <p:sp>
          <p:nvSpPr>
            <p:cNvPr id="502" name="Google Shape;502;p30"/>
            <p:cNvSpPr/>
            <p:nvPr/>
          </p:nvSpPr>
          <p:spPr>
            <a:xfrm>
              <a:off x="449300" y="2298424"/>
              <a:ext cx="78598" cy="78526"/>
            </a:xfrm>
            <a:custGeom>
              <a:avLst/>
              <a:gdLst/>
              <a:ahLst/>
              <a:cxnLst/>
              <a:rect l="l" t="t" r="r" b="b"/>
              <a:pathLst>
                <a:path w="117311" h="117203" extrusionOk="0">
                  <a:moveTo>
                    <a:pt x="114234" y="98430"/>
                  </a:moveTo>
                  <a:lnTo>
                    <a:pt x="73562" y="58329"/>
                  </a:lnTo>
                  <a:lnTo>
                    <a:pt x="113567" y="17658"/>
                  </a:lnTo>
                  <a:cubicBezTo>
                    <a:pt x="117587" y="13552"/>
                    <a:pt x="117530" y="6970"/>
                    <a:pt x="113424" y="2941"/>
                  </a:cubicBezTo>
                  <a:cubicBezTo>
                    <a:pt x="109319" y="-1078"/>
                    <a:pt x="102728" y="-1021"/>
                    <a:pt x="98708" y="3084"/>
                  </a:cubicBezTo>
                  <a:lnTo>
                    <a:pt x="58608" y="43947"/>
                  </a:lnTo>
                  <a:lnTo>
                    <a:pt x="17746" y="3751"/>
                  </a:lnTo>
                  <a:cubicBezTo>
                    <a:pt x="13659" y="-306"/>
                    <a:pt x="7068" y="-306"/>
                    <a:pt x="2982" y="3751"/>
                  </a:cubicBezTo>
                  <a:cubicBezTo>
                    <a:pt x="-1067" y="7809"/>
                    <a:pt x="-1067" y="14371"/>
                    <a:pt x="2982" y="18419"/>
                  </a:cubicBezTo>
                  <a:lnTo>
                    <a:pt x="43844" y="58615"/>
                  </a:lnTo>
                  <a:lnTo>
                    <a:pt x="3744" y="99477"/>
                  </a:lnTo>
                  <a:cubicBezTo>
                    <a:pt x="-285" y="103583"/>
                    <a:pt x="-218" y="110164"/>
                    <a:pt x="3887" y="114194"/>
                  </a:cubicBezTo>
                  <a:cubicBezTo>
                    <a:pt x="7992" y="118213"/>
                    <a:pt x="14574" y="118156"/>
                    <a:pt x="18603" y="114051"/>
                  </a:cubicBezTo>
                  <a:lnTo>
                    <a:pt x="58703" y="73188"/>
                  </a:lnTo>
                  <a:lnTo>
                    <a:pt x="99565" y="113289"/>
                  </a:lnTo>
                  <a:cubicBezTo>
                    <a:pt x="103671" y="117308"/>
                    <a:pt x="110252" y="117251"/>
                    <a:pt x="114282" y="113146"/>
                  </a:cubicBezTo>
                  <a:cubicBezTo>
                    <a:pt x="118301" y="109040"/>
                    <a:pt x="118244" y="102449"/>
                    <a:pt x="114139" y="98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30"/>
            <p:cNvSpPr/>
            <p:nvPr/>
          </p:nvSpPr>
          <p:spPr>
            <a:xfrm>
              <a:off x="449300" y="2453924"/>
              <a:ext cx="78598" cy="78526"/>
            </a:xfrm>
            <a:custGeom>
              <a:avLst/>
              <a:gdLst/>
              <a:ahLst/>
              <a:cxnLst/>
              <a:rect l="l" t="t" r="r" b="b"/>
              <a:pathLst>
                <a:path w="117311" h="117203" extrusionOk="0">
                  <a:moveTo>
                    <a:pt x="114234" y="98430"/>
                  </a:moveTo>
                  <a:lnTo>
                    <a:pt x="73562" y="58329"/>
                  </a:lnTo>
                  <a:lnTo>
                    <a:pt x="113567" y="17658"/>
                  </a:lnTo>
                  <a:cubicBezTo>
                    <a:pt x="117587" y="13552"/>
                    <a:pt x="117530" y="6970"/>
                    <a:pt x="113424" y="2941"/>
                  </a:cubicBezTo>
                  <a:cubicBezTo>
                    <a:pt x="109319" y="-1078"/>
                    <a:pt x="102728" y="-1021"/>
                    <a:pt x="98708" y="3084"/>
                  </a:cubicBezTo>
                  <a:lnTo>
                    <a:pt x="58608" y="43947"/>
                  </a:lnTo>
                  <a:lnTo>
                    <a:pt x="17746" y="3751"/>
                  </a:lnTo>
                  <a:cubicBezTo>
                    <a:pt x="13659" y="-306"/>
                    <a:pt x="7068" y="-306"/>
                    <a:pt x="2982" y="3751"/>
                  </a:cubicBezTo>
                  <a:cubicBezTo>
                    <a:pt x="-1067" y="7809"/>
                    <a:pt x="-1067" y="14371"/>
                    <a:pt x="2982" y="18419"/>
                  </a:cubicBezTo>
                  <a:lnTo>
                    <a:pt x="43844" y="58615"/>
                  </a:lnTo>
                  <a:lnTo>
                    <a:pt x="3744" y="99477"/>
                  </a:lnTo>
                  <a:cubicBezTo>
                    <a:pt x="-285" y="103583"/>
                    <a:pt x="-218" y="110164"/>
                    <a:pt x="3887" y="114194"/>
                  </a:cubicBezTo>
                  <a:cubicBezTo>
                    <a:pt x="7992" y="118213"/>
                    <a:pt x="14574" y="118156"/>
                    <a:pt x="18603" y="114051"/>
                  </a:cubicBezTo>
                  <a:lnTo>
                    <a:pt x="58703" y="73188"/>
                  </a:lnTo>
                  <a:lnTo>
                    <a:pt x="99565" y="113289"/>
                  </a:lnTo>
                  <a:cubicBezTo>
                    <a:pt x="103671" y="117308"/>
                    <a:pt x="110252" y="117251"/>
                    <a:pt x="114282" y="113146"/>
                  </a:cubicBezTo>
                  <a:cubicBezTo>
                    <a:pt x="118301" y="109040"/>
                    <a:pt x="118244" y="102449"/>
                    <a:pt x="114139" y="98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30"/>
            <p:cNvSpPr/>
            <p:nvPr/>
          </p:nvSpPr>
          <p:spPr>
            <a:xfrm>
              <a:off x="449300" y="2609424"/>
              <a:ext cx="78598" cy="78526"/>
            </a:xfrm>
            <a:custGeom>
              <a:avLst/>
              <a:gdLst/>
              <a:ahLst/>
              <a:cxnLst/>
              <a:rect l="l" t="t" r="r" b="b"/>
              <a:pathLst>
                <a:path w="117311" h="117203" extrusionOk="0">
                  <a:moveTo>
                    <a:pt x="114234" y="98430"/>
                  </a:moveTo>
                  <a:lnTo>
                    <a:pt x="73562" y="58329"/>
                  </a:lnTo>
                  <a:lnTo>
                    <a:pt x="113567" y="17658"/>
                  </a:lnTo>
                  <a:cubicBezTo>
                    <a:pt x="117587" y="13552"/>
                    <a:pt x="117530" y="6970"/>
                    <a:pt x="113424" y="2941"/>
                  </a:cubicBezTo>
                  <a:cubicBezTo>
                    <a:pt x="109319" y="-1078"/>
                    <a:pt x="102728" y="-1021"/>
                    <a:pt x="98708" y="3084"/>
                  </a:cubicBezTo>
                  <a:lnTo>
                    <a:pt x="58608" y="43947"/>
                  </a:lnTo>
                  <a:lnTo>
                    <a:pt x="17746" y="3751"/>
                  </a:lnTo>
                  <a:cubicBezTo>
                    <a:pt x="13659" y="-306"/>
                    <a:pt x="7068" y="-306"/>
                    <a:pt x="2982" y="3751"/>
                  </a:cubicBezTo>
                  <a:cubicBezTo>
                    <a:pt x="-1067" y="7809"/>
                    <a:pt x="-1067" y="14371"/>
                    <a:pt x="2982" y="18419"/>
                  </a:cubicBezTo>
                  <a:lnTo>
                    <a:pt x="43844" y="58615"/>
                  </a:lnTo>
                  <a:lnTo>
                    <a:pt x="3744" y="99477"/>
                  </a:lnTo>
                  <a:cubicBezTo>
                    <a:pt x="-285" y="103583"/>
                    <a:pt x="-218" y="110164"/>
                    <a:pt x="3887" y="114194"/>
                  </a:cubicBezTo>
                  <a:cubicBezTo>
                    <a:pt x="7992" y="118213"/>
                    <a:pt x="14574" y="118156"/>
                    <a:pt x="18603" y="114051"/>
                  </a:cubicBezTo>
                  <a:lnTo>
                    <a:pt x="58703" y="73188"/>
                  </a:lnTo>
                  <a:lnTo>
                    <a:pt x="99565" y="113289"/>
                  </a:lnTo>
                  <a:cubicBezTo>
                    <a:pt x="103671" y="117308"/>
                    <a:pt x="110252" y="117251"/>
                    <a:pt x="114282" y="113146"/>
                  </a:cubicBezTo>
                  <a:cubicBezTo>
                    <a:pt x="118301" y="109040"/>
                    <a:pt x="118244" y="102449"/>
                    <a:pt x="114139" y="98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0"/>
            <p:cNvSpPr/>
            <p:nvPr/>
          </p:nvSpPr>
          <p:spPr>
            <a:xfrm>
              <a:off x="449300" y="2764924"/>
              <a:ext cx="78598" cy="78526"/>
            </a:xfrm>
            <a:custGeom>
              <a:avLst/>
              <a:gdLst/>
              <a:ahLst/>
              <a:cxnLst/>
              <a:rect l="l" t="t" r="r" b="b"/>
              <a:pathLst>
                <a:path w="117311" h="117203" extrusionOk="0">
                  <a:moveTo>
                    <a:pt x="114234" y="98430"/>
                  </a:moveTo>
                  <a:lnTo>
                    <a:pt x="73562" y="58329"/>
                  </a:lnTo>
                  <a:lnTo>
                    <a:pt x="113567" y="17658"/>
                  </a:lnTo>
                  <a:cubicBezTo>
                    <a:pt x="117587" y="13552"/>
                    <a:pt x="117530" y="6970"/>
                    <a:pt x="113424" y="2941"/>
                  </a:cubicBezTo>
                  <a:cubicBezTo>
                    <a:pt x="109319" y="-1078"/>
                    <a:pt x="102728" y="-1021"/>
                    <a:pt x="98708" y="3084"/>
                  </a:cubicBezTo>
                  <a:lnTo>
                    <a:pt x="58608" y="43947"/>
                  </a:lnTo>
                  <a:lnTo>
                    <a:pt x="17746" y="3751"/>
                  </a:lnTo>
                  <a:cubicBezTo>
                    <a:pt x="13659" y="-306"/>
                    <a:pt x="7068" y="-306"/>
                    <a:pt x="2982" y="3751"/>
                  </a:cubicBezTo>
                  <a:cubicBezTo>
                    <a:pt x="-1067" y="7809"/>
                    <a:pt x="-1067" y="14371"/>
                    <a:pt x="2982" y="18419"/>
                  </a:cubicBezTo>
                  <a:lnTo>
                    <a:pt x="43844" y="58615"/>
                  </a:lnTo>
                  <a:lnTo>
                    <a:pt x="3744" y="99477"/>
                  </a:lnTo>
                  <a:cubicBezTo>
                    <a:pt x="-285" y="103583"/>
                    <a:pt x="-218" y="110164"/>
                    <a:pt x="3887" y="114194"/>
                  </a:cubicBezTo>
                  <a:cubicBezTo>
                    <a:pt x="7992" y="118213"/>
                    <a:pt x="14574" y="118156"/>
                    <a:pt x="18603" y="114051"/>
                  </a:cubicBezTo>
                  <a:lnTo>
                    <a:pt x="58703" y="73188"/>
                  </a:lnTo>
                  <a:lnTo>
                    <a:pt x="99565" y="113289"/>
                  </a:lnTo>
                  <a:cubicBezTo>
                    <a:pt x="103671" y="117308"/>
                    <a:pt x="110252" y="117251"/>
                    <a:pt x="114282" y="113146"/>
                  </a:cubicBezTo>
                  <a:cubicBezTo>
                    <a:pt x="118301" y="109040"/>
                    <a:pt x="118244" y="102449"/>
                    <a:pt x="114139" y="98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30"/>
          <p:cNvSpPr/>
          <p:nvPr/>
        </p:nvSpPr>
        <p:spPr>
          <a:xfrm>
            <a:off x="353287" y="4354002"/>
            <a:ext cx="495300" cy="479393"/>
          </a:xfrm>
          <a:custGeom>
            <a:avLst/>
            <a:gdLst/>
            <a:ahLst/>
            <a:cxnLst/>
            <a:rect l="l" t="t" r="r" b="b"/>
            <a:pathLst>
              <a:path w="495300" h="479393" extrusionOk="0">
                <a:moveTo>
                  <a:pt x="389382" y="0"/>
                </a:moveTo>
                <a:lnTo>
                  <a:pt x="247650" y="133636"/>
                </a:lnTo>
                <a:lnTo>
                  <a:pt x="105918" y="0"/>
                </a:lnTo>
                <a:lnTo>
                  <a:pt x="0" y="112395"/>
                </a:lnTo>
                <a:lnTo>
                  <a:pt x="135160" y="239744"/>
                </a:lnTo>
                <a:lnTo>
                  <a:pt x="0" y="367093"/>
                </a:lnTo>
                <a:lnTo>
                  <a:pt x="105918" y="479393"/>
                </a:lnTo>
                <a:lnTo>
                  <a:pt x="247650" y="345757"/>
                </a:lnTo>
                <a:lnTo>
                  <a:pt x="389382" y="479393"/>
                </a:lnTo>
                <a:lnTo>
                  <a:pt x="495300" y="367093"/>
                </a:lnTo>
                <a:lnTo>
                  <a:pt x="360236" y="239744"/>
                </a:lnTo>
                <a:lnTo>
                  <a:pt x="495300" y="112395"/>
                </a:lnTo>
                <a:lnTo>
                  <a:pt x="389382"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30"/>
          <p:cNvGrpSpPr/>
          <p:nvPr/>
        </p:nvGrpSpPr>
        <p:grpSpPr>
          <a:xfrm>
            <a:off x="461500" y="1178550"/>
            <a:ext cx="8457525" cy="3654825"/>
            <a:chOff x="461500" y="1178550"/>
            <a:chExt cx="8457525" cy="3654825"/>
          </a:xfrm>
        </p:grpSpPr>
        <p:sp>
          <p:nvSpPr>
            <p:cNvPr id="508" name="Google Shape;508;p30"/>
            <p:cNvSpPr/>
            <p:nvPr/>
          </p:nvSpPr>
          <p:spPr>
            <a:xfrm>
              <a:off x="461500" y="117855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509" name="Google Shape;509;p30"/>
            <p:cNvSpPr/>
            <p:nvPr/>
          </p:nvSpPr>
          <p:spPr>
            <a:xfrm>
              <a:off x="8873125" y="145477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510" name="Google Shape;510;p30"/>
            <p:cNvSpPr/>
            <p:nvPr/>
          </p:nvSpPr>
          <p:spPr>
            <a:xfrm>
              <a:off x="8550775" y="376250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511" name="Google Shape;511;p30"/>
            <p:cNvSpPr/>
            <p:nvPr/>
          </p:nvSpPr>
          <p:spPr>
            <a:xfrm>
              <a:off x="2835775" y="478747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pic>
        <p:nvPicPr>
          <p:cNvPr id="513" name="Google Shape;513;p31"/>
          <p:cNvPicPr preferRelativeResize="0"/>
          <p:nvPr/>
        </p:nvPicPr>
        <p:blipFill>
          <a:blip r:embed="rId2">
            <a:alphaModFix/>
          </a:blip>
          <a:stretch>
            <a:fillRect/>
          </a:stretch>
        </p:blipFill>
        <p:spPr>
          <a:xfrm>
            <a:off x="0" y="1"/>
            <a:ext cx="9144003" cy="5143499"/>
          </a:xfrm>
          <a:prstGeom prst="rect">
            <a:avLst/>
          </a:prstGeom>
          <a:noFill/>
          <a:ln>
            <a:noFill/>
          </a:ln>
        </p:spPr>
      </p:pic>
      <p:sp>
        <p:nvSpPr>
          <p:cNvPr id="514" name="Google Shape;514;p31"/>
          <p:cNvSpPr/>
          <p:nvPr/>
        </p:nvSpPr>
        <p:spPr>
          <a:xfrm>
            <a:off x="8501301" y="322867"/>
            <a:ext cx="438873" cy="438950"/>
          </a:xfrm>
          <a:custGeom>
            <a:avLst/>
            <a:gdLst/>
            <a:ahLst/>
            <a:cxnLst/>
            <a:rect l="l" t="t" r="r" b="b"/>
            <a:pathLst>
              <a:path w="543496" h="543591" extrusionOk="0">
                <a:moveTo>
                  <a:pt x="543497" y="0"/>
                </a:moveTo>
                <a:lnTo>
                  <a:pt x="379190" y="0"/>
                </a:lnTo>
                <a:lnTo>
                  <a:pt x="0" y="0"/>
                </a:lnTo>
                <a:lnTo>
                  <a:pt x="0" y="164306"/>
                </a:lnTo>
                <a:lnTo>
                  <a:pt x="262985" y="164306"/>
                </a:lnTo>
                <a:lnTo>
                  <a:pt x="21527" y="405860"/>
                </a:lnTo>
                <a:lnTo>
                  <a:pt x="137636" y="522065"/>
                </a:lnTo>
                <a:lnTo>
                  <a:pt x="379190" y="280511"/>
                </a:lnTo>
                <a:lnTo>
                  <a:pt x="379190" y="543592"/>
                </a:lnTo>
                <a:lnTo>
                  <a:pt x="543497" y="543592"/>
                </a:lnTo>
                <a:lnTo>
                  <a:pt x="543497" y="0"/>
                </a:lnTo>
                <a:lnTo>
                  <a:pt x="54349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31"/>
          <p:cNvGrpSpPr/>
          <p:nvPr/>
        </p:nvGrpSpPr>
        <p:grpSpPr>
          <a:xfrm rot="10800000">
            <a:off x="403602" y="675608"/>
            <a:ext cx="239109" cy="111537"/>
            <a:chOff x="5852127" y="-4002405"/>
            <a:chExt cx="239109" cy="111537"/>
          </a:xfrm>
        </p:grpSpPr>
        <p:sp>
          <p:nvSpPr>
            <p:cNvPr id="516" name="Google Shape;516;p31"/>
            <p:cNvSpPr/>
            <p:nvPr/>
          </p:nvSpPr>
          <p:spPr>
            <a:xfrm>
              <a:off x="5852127" y="-4002405"/>
              <a:ext cx="86106" cy="111537"/>
            </a:xfrm>
            <a:custGeom>
              <a:avLst/>
              <a:gdLst/>
              <a:ahLst/>
              <a:cxnLst/>
              <a:rect l="l" t="t" r="r" b="b"/>
              <a:pathLst>
                <a:path w="86106" h="111537" extrusionOk="0">
                  <a:moveTo>
                    <a:pt x="0" y="55816"/>
                  </a:moveTo>
                  <a:lnTo>
                    <a:pt x="43053" y="83725"/>
                  </a:lnTo>
                  <a:lnTo>
                    <a:pt x="86106" y="111538"/>
                  </a:lnTo>
                  <a:lnTo>
                    <a:pt x="86106" y="55816"/>
                  </a:lnTo>
                  <a:lnTo>
                    <a:pt x="86106" y="0"/>
                  </a:lnTo>
                  <a:lnTo>
                    <a:pt x="43053" y="27908"/>
                  </a:lnTo>
                  <a:lnTo>
                    <a:pt x="0" y="55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1"/>
            <p:cNvSpPr/>
            <p:nvPr/>
          </p:nvSpPr>
          <p:spPr>
            <a:xfrm>
              <a:off x="6005225" y="-4002405"/>
              <a:ext cx="86011" cy="111537"/>
            </a:xfrm>
            <a:custGeom>
              <a:avLst/>
              <a:gdLst/>
              <a:ahLst/>
              <a:cxnLst/>
              <a:rect l="l" t="t" r="r" b="b"/>
              <a:pathLst>
                <a:path w="86011" h="111537" extrusionOk="0">
                  <a:moveTo>
                    <a:pt x="43053" y="83630"/>
                  </a:moveTo>
                  <a:lnTo>
                    <a:pt x="86011" y="111538"/>
                  </a:lnTo>
                  <a:lnTo>
                    <a:pt x="86011" y="55721"/>
                  </a:lnTo>
                  <a:lnTo>
                    <a:pt x="86011" y="0"/>
                  </a:lnTo>
                  <a:lnTo>
                    <a:pt x="43053" y="27908"/>
                  </a:lnTo>
                  <a:lnTo>
                    <a:pt x="0" y="55721"/>
                  </a:lnTo>
                  <a:lnTo>
                    <a:pt x="43053" y="8363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8" name="Google Shape;518;p31"/>
          <p:cNvSpPr/>
          <p:nvPr/>
        </p:nvSpPr>
        <p:spPr>
          <a:xfrm>
            <a:off x="8596687" y="2075334"/>
            <a:ext cx="95250" cy="524922"/>
          </a:xfrm>
          <a:custGeom>
            <a:avLst/>
            <a:gdLst/>
            <a:ahLst/>
            <a:cxnLst/>
            <a:rect l="l" t="t" r="r" b="b"/>
            <a:pathLst>
              <a:path w="95250" h="524922" extrusionOk="0">
                <a:moveTo>
                  <a:pt x="47571" y="95216"/>
                </a:moveTo>
                <a:cubicBezTo>
                  <a:pt x="21272" y="95216"/>
                  <a:pt x="-54" y="73889"/>
                  <a:pt x="-54" y="47591"/>
                </a:cubicBezTo>
                <a:cubicBezTo>
                  <a:pt x="-54" y="21292"/>
                  <a:pt x="21272" y="-34"/>
                  <a:pt x="47571" y="-34"/>
                </a:cubicBezTo>
                <a:cubicBezTo>
                  <a:pt x="73869" y="-34"/>
                  <a:pt x="95196" y="21292"/>
                  <a:pt x="95196" y="47591"/>
                </a:cubicBezTo>
                <a:cubicBezTo>
                  <a:pt x="94939" y="73784"/>
                  <a:pt x="73764" y="94958"/>
                  <a:pt x="47571" y="95216"/>
                </a:cubicBezTo>
                <a:close/>
                <a:moveTo>
                  <a:pt x="47571" y="8633"/>
                </a:moveTo>
                <a:cubicBezTo>
                  <a:pt x="26530" y="8633"/>
                  <a:pt x="9471" y="25693"/>
                  <a:pt x="9471" y="46733"/>
                </a:cubicBezTo>
                <a:cubicBezTo>
                  <a:pt x="9471" y="67774"/>
                  <a:pt x="26530" y="84833"/>
                  <a:pt x="47571" y="84833"/>
                </a:cubicBezTo>
                <a:cubicBezTo>
                  <a:pt x="68611" y="84833"/>
                  <a:pt x="85671" y="67774"/>
                  <a:pt x="85671" y="46733"/>
                </a:cubicBezTo>
                <a:cubicBezTo>
                  <a:pt x="85671" y="25693"/>
                  <a:pt x="68611" y="8633"/>
                  <a:pt x="47571" y="8633"/>
                </a:cubicBezTo>
                <a:close/>
                <a:moveTo>
                  <a:pt x="47571" y="238376"/>
                </a:moveTo>
                <a:cubicBezTo>
                  <a:pt x="21272" y="238376"/>
                  <a:pt x="-54" y="217050"/>
                  <a:pt x="-54" y="190751"/>
                </a:cubicBezTo>
                <a:cubicBezTo>
                  <a:pt x="-54" y="164453"/>
                  <a:pt x="21272" y="143126"/>
                  <a:pt x="47571" y="143126"/>
                </a:cubicBezTo>
                <a:cubicBezTo>
                  <a:pt x="73869" y="143126"/>
                  <a:pt x="95196" y="164453"/>
                  <a:pt x="95196" y="190751"/>
                </a:cubicBezTo>
                <a:cubicBezTo>
                  <a:pt x="95196" y="217050"/>
                  <a:pt x="73869" y="238376"/>
                  <a:pt x="47571" y="238376"/>
                </a:cubicBezTo>
                <a:close/>
                <a:moveTo>
                  <a:pt x="47571" y="151889"/>
                </a:moveTo>
                <a:cubicBezTo>
                  <a:pt x="26530" y="151889"/>
                  <a:pt x="9471" y="168949"/>
                  <a:pt x="9471" y="189989"/>
                </a:cubicBezTo>
                <a:cubicBezTo>
                  <a:pt x="9471" y="211030"/>
                  <a:pt x="26530" y="228089"/>
                  <a:pt x="47571" y="228089"/>
                </a:cubicBezTo>
                <a:cubicBezTo>
                  <a:pt x="68611" y="228089"/>
                  <a:pt x="85671" y="211030"/>
                  <a:pt x="85671" y="189989"/>
                </a:cubicBezTo>
                <a:cubicBezTo>
                  <a:pt x="85671" y="168949"/>
                  <a:pt x="68611" y="151889"/>
                  <a:pt x="47571" y="151889"/>
                </a:cubicBezTo>
                <a:close/>
                <a:moveTo>
                  <a:pt x="47571" y="381632"/>
                </a:moveTo>
                <a:cubicBezTo>
                  <a:pt x="21272" y="381632"/>
                  <a:pt x="-54" y="360306"/>
                  <a:pt x="-54" y="334007"/>
                </a:cubicBezTo>
                <a:cubicBezTo>
                  <a:pt x="-54" y="307709"/>
                  <a:pt x="21272" y="286382"/>
                  <a:pt x="47571" y="286382"/>
                </a:cubicBezTo>
                <a:cubicBezTo>
                  <a:pt x="73869" y="286382"/>
                  <a:pt x="95196" y="307709"/>
                  <a:pt x="95196" y="334007"/>
                </a:cubicBezTo>
                <a:cubicBezTo>
                  <a:pt x="95196" y="360306"/>
                  <a:pt x="73869" y="381632"/>
                  <a:pt x="47571" y="381632"/>
                </a:cubicBezTo>
                <a:close/>
                <a:moveTo>
                  <a:pt x="47571" y="295050"/>
                </a:moveTo>
                <a:cubicBezTo>
                  <a:pt x="26530" y="295050"/>
                  <a:pt x="9471" y="312109"/>
                  <a:pt x="9471" y="333150"/>
                </a:cubicBezTo>
                <a:cubicBezTo>
                  <a:pt x="9471" y="354191"/>
                  <a:pt x="26539" y="371250"/>
                  <a:pt x="47580" y="371250"/>
                </a:cubicBezTo>
                <a:cubicBezTo>
                  <a:pt x="68430" y="371250"/>
                  <a:pt x="85414" y="354477"/>
                  <a:pt x="85671" y="333626"/>
                </a:cubicBezTo>
                <a:cubicBezTo>
                  <a:pt x="85671" y="312509"/>
                  <a:pt x="68687" y="295307"/>
                  <a:pt x="47571" y="295050"/>
                </a:cubicBezTo>
                <a:close/>
                <a:moveTo>
                  <a:pt x="47571" y="524888"/>
                </a:moveTo>
                <a:cubicBezTo>
                  <a:pt x="21272" y="524888"/>
                  <a:pt x="-54" y="503562"/>
                  <a:pt x="-54" y="477263"/>
                </a:cubicBezTo>
                <a:cubicBezTo>
                  <a:pt x="-54" y="450965"/>
                  <a:pt x="21272" y="429638"/>
                  <a:pt x="47571" y="429638"/>
                </a:cubicBezTo>
                <a:cubicBezTo>
                  <a:pt x="73869" y="429638"/>
                  <a:pt x="95196" y="450965"/>
                  <a:pt x="95196" y="477263"/>
                </a:cubicBezTo>
                <a:cubicBezTo>
                  <a:pt x="95196" y="503562"/>
                  <a:pt x="73869" y="524888"/>
                  <a:pt x="47571" y="524888"/>
                </a:cubicBezTo>
                <a:close/>
                <a:moveTo>
                  <a:pt x="47571" y="438306"/>
                </a:moveTo>
                <a:cubicBezTo>
                  <a:pt x="26530" y="438306"/>
                  <a:pt x="9471" y="455365"/>
                  <a:pt x="9471" y="476406"/>
                </a:cubicBezTo>
                <a:cubicBezTo>
                  <a:pt x="9471" y="497447"/>
                  <a:pt x="26530" y="514506"/>
                  <a:pt x="47571" y="514506"/>
                </a:cubicBezTo>
                <a:cubicBezTo>
                  <a:pt x="68611" y="514506"/>
                  <a:pt x="85671" y="497447"/>
                  <a:pt x="85671" y="476406"/>
                </a:cubicBezTo>
                <a:cubicBezTo>
                  <a:pt x="85671" y="455365"/>
                  <a:pt x="68611" y="438306"/>
                  <a:pt x="47571" y="438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9" name="Google Shape;519;p31"/>
          <p:cNvGrpSpPr/>
          <p:nvPr/>
        </p:nvGrpSpPr>
        <p:grpSpPr>
          <a:xfrm>
            <a:off x="347900" y="1635025"/>
            <a:ext cx="8525700" cy="3212000"/>
            <a:chOff x="347900" y="1635025"/>
            <a:chExt cx="8525700" cy="3212000"/>
          </a:xfrm>
        </p:grpSpPr>
        <p:sp>
          <p:nvSpPr>
            <p:cNvPr id="520" name="Google Shape;520;p31"/>
            <p:cNvSpPr/>
            <p:nvPr/>
          </p:nvSpPr>
          <p:spPr>
            <a:xfrm>
              <a:off x="347900" y="163502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521" name="Google Shape;521;p31"/>
            <p:cNvSpPr/>
            <p:nvPr/>
          </p:nvSpPr>
          <p:spPr>
            <a:xfrm>
              <a:off x="8827700" y="395320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522" name="Google Shape;522;p31"/>
            <p:cNvSpPr/>
            <p:nvPr/>
          </p:nvSpPr>
          <p:spPr>
            <a:xfrm>
              <a:off x="3779450" y="480112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2"/>
        <p:cNvGrpSpPr/>
        <p:nvPr/>
      </p:nvGrpSpPr>
      <p:grpSpPr>
        <a:xfrm>
          <a:off x="0" y="0"/>
          <a:ext cx="0" cy="0"/>
          <a:chOff x="0" y="0"/>
          <a:chExt cx="0" cy="0"/>
        </a:xfrm>
      </p:grpSpPr>
      <p:pic>
        <p:nvPicPr>
          <p:cNvPr id="113" name="Google Shape;113;p8"/>
          <p:cNvPicPr preferRelativeResize="0"/>
          <p:nvPr/>
        </p:nvPicPr>
        <p:blipFill>
          <a:blip r:embed="rId2">
            <a:alphaModFix/>
          </a:blip>
          <a:stretch>
            <a:fillRect/>
          </a:stretch>
        </p:blipFill>
        <p:spPr>
          <a:xfrm>
            <a:off x="0" y="1"/>
            <a:ext cx="9144003" cy="5143499"/>
          </a:xfrm>
          <a:prstGeom prst="rect">
            <a:avLst/>
          </a:prstGeom>
          <a:noFill/>
          <a:ln>
            <a:noFill/>
          </a:ln>
        </p:spPr>
      </p:pic>
      <p:sp>
        <p:nvSpPr>
          <p:cNvPr id="114" name="Google Shape;114;p8"/>
          <p:cNvSpPr txBox="1">
            <a:spLocks noGrp="1"/>
          </p:cNvSpPr>
          <p:nvPr>
            <p:ph type="title"/>
          </p:nvPr>
        </p:nvSpPr>
        <p:spPr>
          <a:xfrm>
            <a:off x="1691725" y="1363800"/>
            <a:ext cx="57606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5" name="Google Shape;115;p8"/>
          <p:cNvGrpSpPr/>
          <p:nvPr/>
        </p:nvGrpSpPr>
        <p:grpSpPr>
          <a:xfrm>
            <a:off x="309100" y="1273800"/>
            <a:ext cx="8476575" cy="3559575"/>
            <a:chOff x="309100" y="1273800"/>
            <a:chExt cx="8476575" cy="3559575"/>
          </a:xfrm>
        </p:grpSpPr>
        <p:sp>
          <p:nvSpPr>
            <p:cNvPr id="116" name="Google Shape;116;p8"/>
            <p:cNvSpPr/>
            <p:nvPr/>
          </p:nvSpPr>
          <p:spPr>
            <a:xfrm>
              <a:off x="309100" y="186435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17" name="Google Shape;117;p8"/>
            <p:cNvSpPr/>
            <p:nvPr/>
          </p:nvSpPr>
          <p:spPr>
            <a:xfrm>
              <a:off x="8739775" y="127380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18" name="Google Shape;118;p8"/>
            <p:cNvSpPr/>
            <p:nvPr/>
          </p:nvSpPr>
          <p:spPr>
            <a:xfrm>
              <a:off x="8550775" y="376250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19" name="Google Shape;119;p8"/>
            <p:cNvSpPr/>
            <p:nvPr/>
          </p:nvSpPr>
          <p:spPr>
            <a:xfrm>
              <a:off x="2835775" y="478747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grpSp>
    </p:spTree>
    <p:extLst>
      <p:ext uri="{BB962C8B-B14F-4D97-AF65-F5344CB8AC3E}">
        <p14:creationId xmlns:p14="http://schemas.microsoft.com/office/powerpoint/2010/main" val="235459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B34F-8A36-BDAA-0F60-2F4AF01F389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8F51DD6-2F07-C76C-E14E-D76B36EF1C5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BE4C830-9831-373D-D322-96FEC9946BD0}"/>
              </a:ext>
            </a:extLst>
          </p:cNvPr>
          <p:cNvSpPr>
            <a:spLocks noGrp="1"/>
          </p:cNvSpPr>
          <p:nvPr>
            <p:ph type="dt" sz="half" idx="10"/>
          </p:nvPr>
        </p:nvSpPr>
        <p:spPr/>
        <p:txBody>
          <a:bodyPr/>
          <a:lstStyle/>
          <a:p>
            <a:fld id="{19AAACB3-891A-40DE-8511-57A910379861}" type="datetimeFigureOut">
              <a:rPr lang="en-US" smtClean="0"/>
              <a:t>2/18/2024</a:t>
            </a:fld>
            <a:endParaRPr lang="en-US"/>
          </a:p>
        </p:txBody>
      </p:sp>
      <p:sp>
        <p:nvSpPr>
          <p:cNvPr id="5" name="Footer Placeholder 4">
            <a:extLst>
              <a:ext uri="{FF2B5EF4-FFF2-40B4-BE49-F238E27FC236}">
                <a16:creationId xmlns:a16="http://schemas.microsoft.com/office/drawing/2014/main" id="{D6596229-F3F8-8652-6FF2-1F3EA0280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D7ACC-BF59-D759-7F6C-7590FE87B122}"/>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3524361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1pPr>
            <a:lvl2pPr lvl="1"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2pPr>
            <a:lvl3pPr lvl="2"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3pPr>
            <a:lvl4pPr lvl="3"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4pPr>
            <a:lvl5pPr lvl="4"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5pPr>
            <a:lvl6pPr lvl="5"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6pPr>
            <a:lvl7pPr lvl="6"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7pPr>
            <a:lvl8pPr lvl="7"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8pPr>
            <a:lvl9pPr lvl="8"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1pPr>
            <a:lvl2pPr marL="914400" lvl="1"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2pPr>
            <a:lvl3pPr marL="1371600" lvl="2"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3pPr>
            <a:lvl4pPr marL="1828800" lvl="3"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4pPr>
            <a:lvl5pPr marL="2286000" lvl="4"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5pPr>
            <a:lvl6pPr marL="2743200" lvl="5"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6pPr>
            <a:lvl7pPr marL="3200400" lvl="6"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7pPr>
            <a:lvl8pPr marL="3657600" lvl="7"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8pPr>
            <a:lvl9pPr marL="4114800" lvl="8" indent="-317500" algn="ctr">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76" r:id="rId2"/>
    <p:sldLayoutId id="2147483677" r:id="rId3"/>
    <p:sldLayoutId id="2147483689" r:id="rId4"/>
    <p:sldLayoutId id="214748369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python-engineer.com/courses/advancedpython/08-lambda/" TargetMode="External"/><Relationship Id="rId2" Type="http://schemas.openxmlformats.org/officeDocument/2006/relationships/hyperlink" Target="https://www.python-engineer.com/courses/advancedpython/13-decorators/" TargetMode="External"/><Relationship Id="rId1" Type="http://schemas.openxmlformats.org/officeDocument/2006/relationships/slideLayout" Target="../slideLayouts/slideLayout4.xml"/><Relationship Id="rId4" Type="http://schemas.openxmlformats.org/officeDocument/2006/relationships/hyperlink" Target="https://medium.com/pythoniq/python-closures-magic-of-enclosed-functions-f97dd41196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dimitur-haralampiev-b45bbb102/"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A3CD3043-016F-EBE4-EF29-5566628D2233}"/>
            </a:ext>
          </a:extLst>
        </p:cNvPr>
        <p:cNvGrpSpPr/>
        <p:nvPr/>
      </p:nvGrpSpPr>
      <p:grpSpPr>
        <a:xfrm>
          <a:off x="0" y="0"/>
          <a:ext cx="0" cy="0"/>
          <a:chOff x="0" y="0"/>
          <a:chExt cx="0" cy="0"/>
        </a:xfrm>
      </p:grpSpPr>
      <p:sp>
        <p:nvSpPr>
          <p:cNvPr id="4" name="Google Shape;539;p38">
            <a:extLst>
              <a:ext uri="{FF2B5EF4-FFF2-40B4-BE49-F238E27FC236}">
                <a16:creationId xmlns:a16="http://schemas.microsoft.com/office/drawing/2014/main" id="{763201E7-6A7C-748B-AB7D-6D224DC290BA}"/>
              </a:ext>
            </a:extLst>
          </p:cNvPr>
          <p:cNvSpPr txBox="1">
            <a:spLocks/>
          </p:cNvSpPr>
          <p:nvPr/>
        </p:nvSpPr>
        <p:spPr>
          <a:xfrm>
            <a:off x="1185300" y="1862493"/>
            <a:ext cx="6773400" cy="1418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4400" dirty="0">
                <a:latin typeface="Albert Sans Medium" panose="020B0604020202020204" charset="0"/>
                <a:ea typeface="Noto Serif CJK SC"/>
                <a:cs typeface="Lohit Devanagari"/>
              </a:rPr>
              <a:t>The Art Of Lambdas, Closures and Decorators</a:t>
            </a:r>
            <a:endParaRPr lang="en-US" sz="4000" dirty="0">
              <a:latin typeface="Albert Sans Medium" panose="020B0604020202020204" charset="0"/>
              <a:ea typeface="Lexend Deca Medium"/>
              <a:cs typeface="Lexend Deca Medium"/>
              <a:sym typeface="Lexend Deca Medium"/>
            </a:endParaRPr>
          </a:p>
        </p:txBody>
      </p:sp>
    </p:spTree>
    <p:extLst>
      <p:ext uri="{BB962C8B-B14F-4D97-AF65-F5344CB8AC3E}">
        <p14:creationId xmlns:p14="http://schemas.microsoft.com/office/powerpoint/2010/main" val="32866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88;p64">
            <a:extLst>
              <a:ext uri="{FF2B5EF4-FFF2-40B4-BE49-F238E27FC236}">
                <a16:creationId xmlns:a16="http://schemas.microsoft.com/office/drawing/2014/main" id="{F211405E-3CE2-3188-796E-F55FF4E954F8}"/>
              </a:ext>
            </a:extLst>
          </p:cNvPr>
          <p:cNvSpPr txBox="1"/>
          <p:nvPr/>
        </p:nvSpPr>
        <p:spPr>
          <a:xfrm>
            <a:off x="1525137" y="880281"/>
            <a:ext cx="6011838" cy="3936432"/>
          </a:xfrm>
          <a:prstGeom prst="rect">
            <a:avLst/>
          </a:prstGeom>
          <a:noFill/>
          <a:ln>
            <a:noFill/>
          </a:ln>
        </p:spPr>
        <p:txBody>
          <a:bodyPr spcFirstLastPara="1" wrap="square" lIns="91425" tIns="91425" rIns="91425" bIns="91425" anchor="ctr" anchorCtr="0">
            <a:spAutoFit/>
          </a:bodyPr>
          <a:lstStyle/>
          <a:p>
            <a:pPr marL="457200" indent="-317500">
              <a:lnSpc>
                <a:spcPct val="115000"/>
              </a:lnSpc>
              <a:buClr>
                <a:srgbClr val="68509D"/>
              </a:buClr>
              <a:buSzPct val="100000"/>
              <a:buFont typeface="Arial" panose="020B0604020202020204" pitchFamily="34" charset="0"/>
              <a:buChar char="•"/>
            </a:pPr>
            <a:r>
              <a:rPr lang="en-US" sz="1800" b="1" dirty="0">
                <a:solidFill>
                  <a:schemeClr val="tx2">
                    <a:lumMod val="75000"/>
                  </a:schemeClr>
                </a:solidFill>
                <a:latin typeface="Lexend Deca" panose="020B0604020202020204" charset="0"/>
              </a:rPr>
              <a:t>Data Encapsulation</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a:t>
            </a:r>
            <a:r>
              <a:rPr lang="en-US" dirty="0">
                <a:solidFill>
                  <a:schemeClr val="tx1"/>
                </a:solidFill>
                <a:latin typeface="Albert Sans Medium" panose="020B0604020202020204" charset="0"/>
              </a:rPr>
              <a:t>Encapsulates data within a function for data privacy.</a:t>
            </a: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Reusable Function Templates</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a:t>
            </a:r>
            <a:r>
              <a:rPr lang="en-US" dirty="0">
                <a:solidFill>
                  <a:schemeClr val="tx1"/>
                </a:solidFill>
                <a:latin typeface="Albert Sans Medium" panose="020B0604020202020204" charset="0"/>
              </a:rPr>
              <a:t>Create reusable function templates with customizable 	behavior.</a:t>
            </a:r>
          </a:p>
          <a:p>
            <a:pPr marL="457200" indent="-317500">
              <a:lnSpc>
                <a:spcPct val="115000"/>
              </a:lnSpc>
              <a:buClr>
                <a:srgbClr val="68509D"/>
              </a:buClr>
              <a:buSzPct val="100000"/>
              <a:buFont typeface="Arial" panose="020B0604020202020204" pitchFamily="34" charset="0"/>
              <a:buChar char="•"/>
            </a:pPr>
            <a:endParaRPr lang="en-US" b="1" dirty="0">
              <a:solidFill>
                <a:schemeClr val="dk1"/>
              </a:solidFill>
              <a:latin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Maintaining State</a:t>
            </a:r>
            <a:br>
              <a:rPr lang="en-US" sz="1400" b="1" dirty="0">
                <a:solidFill>
                  <a:srgbClr val="D05F0C"/>
                </a:solidFill>
                <a:latin typeface="Lexend Deca" panose="020B0604020202020204" charset="0"/>
              </a:rPr>
            </a:br>
            <a:r>
              <a:rPr lang="en-US" sz="1400" b="1" dirty="0">
                <a:solidFill>
                  <a:srgbClr val="D05F0C"/>
                </a:solidFill>
                <a:latin typeface="Lexend Deca" panose="020B0604020202020204" charset="0"/>
              </a:rPr>
              <a:t>	</a:t>
            </a:r>
            <a:r>
              <a:rPr lang="en-US" dirty="0">
                <a:solidFill>
                  <a:schemeClr val="tx1"/>
                </a:solidFill>
                <a:latin typeface="Albert Sans Medium" panose="020B0604020202020204" charset="0"/>
              </a:rPr>
              <a:t>Use closures when state needs to be retained between 	function calls.</a:t>
            </a:r>
          </a:p>
          <a:p>
            <a:pPr marL="457200" indent="-317500">
              <a:lnSpc>
                <a:spcPct val="115000"/>
              </a:lnSpc>
              <a:buClr>
                <a:srgbClr val="68509D"/>
              </a:buClr>
              <a:buSzPct val="100000"/>
              <a:buFont typeface="Arial" panose="020B0604020202020204" pitchFamily="34" charset="0"/>
              <a:buChar char="•"/>
            </a:pP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Decorator Patterns</a:t>
            </a:r>
            <a:br>
              <a:rPr lang="en-US" sz="1400" b="1" dirty="0">
                <a:solidFill>
                  <a:srgbClr val="D05F0C"/>
                </a:solidFill>
                <a:latin typeface="Lexend Deca" panose="020B0604020202020204" charset="0"/>
              </a:rPr>
            </a:br>
            <a:r>
              <a:rPr lang="en-US" sz="1400" dirty="0">
                <a:solidFill>
                  <a:srgbClr val="D05F0C"/>
                </a:solidFill>
                <a:latin typeface="Lexend Deca" panose="020B0604020202020204" charset="0"/>
              </a:rPr>
              <a:t>	</a:t>
            </a:r>
            <a:r>
              <a:rPr lang="en-US" dirty="0">
                <a:solidFill>
                  <a:schemeClr val="tx1"/>
                </a:solidFill>
                <a:latin typeface="Albert Sans Medium" panose="020B0604020202020204" charset="0"/>
              </a:rPr>
              <a:t>Implement callback functions and decorator patterns using 	closures.</a:t>
            </a:r>
          </a:p>
        </p:txBody>
      </p:sp>
      <p:sp>
        <p:nvSpPr>
          <p:cNvPr id="6" name="Title 1">
            <a:extLst>
              <a:ext uri="{FF2B5EF4-FFF2-40B4-BE49-F238E27FC236}">
                <a16:creationId xmlns:a16="http://schemas.microsoft.com/office/drawing/2014/main" id="{B9E44FA1-0CCB-AD42-99E5-362DDB6B412C}"/>
              </a:ext>
            </a:extLst>
          </p:cNvPr>
          <p:cNvSpPr txBox="1">
            <a:spLocks/>
          </p:cNvSpPr>
          <p:nvPr/>
        </p:nvSpPr>
        <p:spPr>
          <a:xfrm>
            <a:off x="0" y="0"/>
            <a:ext cx="3050275" cy="65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Use Cases</a:t>
            </a:r>
            <a:endParaRPr lang="bg-BG" sz="3500" dirty="0">
              <a:solidFill>
                <a:schemeClr val="tx1">
                  <a:lumMod val="75000"/>
                </a:schemeClr>
              </a:solidFill>
            </a:endParaRPr>
          </a:p>
        </p:txBody>
      </p:sp>
    </p:spTree>
    <p:extLst>
      <p:ext uri="{BB962C8B-B14F-4D97-AF65-F5344CB8AC3E}">
        <p14:creationId xmlns:p14="http://schemas.microsoft.com/office/powerpoint/2010/main" val="30858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493D-D845-F364-3250-8C25DF877D6F}"/>
              </a:ext>
            </a:extLst>
          </p:cNvPr>
          <p:cNvSpPr>
            <a:spLocks noGrp="1"/>
          </p:cNvSpPr>
          <p:nvPr>
            <p:ph type="title"/>
          </p:nvPr>
        </p:nvSpPr>
        <p:spPr>
          <a:xfrm>
            <a:off x="1603613" y="1307100"/>
            <a:ext cx="5936775" cy="2529300"/>
          </a:xfrm>
        </p:spPr>
        <p:txBody>
          <a:bodyPr/>
          <a:lstStyle/>
          <a:p>
            <a:r>
              <a:rPr lang="en" dirty="0">
                <a:solidFill>
                  <a:schemeClr val="bg1">
                    <a:lumMod val="10000"/>
                    <a:lumOff val="90000"/>
                  </a:schemeClr>
                </a:solidFill>
              </a:rPr>
              <a:t>Decorators in Python</a:t>
            </a:r>
            <a:endParaRPr lang="bg-BG" dirty="0"/>
          </a:p>
        </p:txBody>
      </p:sp>
    </p:spTree>
    <p:extLst>
      <p:ext uri="{BB962C8B-B14F-4D97-AF65-F5344CB8AC3E}">
        <p14:creationId xmlns:p14="http://schemas.microsoft.com/office/powerpoint/2010/main" val="263639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5EA95A-C088-C384-07B9-6E54AE7DDED5}"/>
              </a:ext>
            </a:extLst>
          </p:cNvPr>
          <p:cNvSpPr txBox="1">
            <a:spLocks/>
          </p:cNvSpPr>
          <p:nvPr/>
        </p:nvSpPr>
        <p:spPr>
          <a:xfrm>
            <a:off x="0" y="0"/>
            <a:ext cx="5166300" cy="65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 sz="3500" dirty="0">
                <a:solidFill>
                  <a:schemeClr val="tx1">
                    <a:lumMod val="75000"/>
                  </a:schemeClr>
                </a:solidFill>
              </a:rPr>
              <a:t>Decorators in Python</a:t>
            </a:r>
            <a:endParaRPr lang="bg-BG" sz="3500" dirty="0">
              <a:solidFill>
                <a:schemeClr val="tx1">
                  <a:lumMod val="75000"/>
                </a:schemeClr>
              </a:solidFill>
            </a:endParaRPr>
          </a:p>
        </p:txBody>
      </p:sp>
      <p:sp>
        <p:nvSpPr>
          <p:cNvPr id="6" name="Google Shape;664;p43">
            <a:extLst>
              <a:ext uri="{FF2B5EF4-FFF2-40B4-BE49-F238E27FC236}">
                <a16:creationId xmlns:a16="http://schemas.microsoft.com/office/drawing/2014/main" id="{17AB999D-A355-71E7-348C-3FF361127F91}"/>
              </a:ext>
            </a:extLst>
          </p:cNvPr>
          <p:cNvSpPr txBox="1">
            <a:spLocks/>
          </p:cNvSpPr>
          <p:nvPr/>
        </p:nvSpPr>
        <p:spPr>
          <a:xfrm>
            <a:off x="1657629" y="1322869"/>
            <a:ext cx="5828742" cy="24977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chemeClr val="bg1">
                    <a:lumMod val="10000"/>
                    <a:lumOff val="90000"/>
                  </a:schemeClr>
                </a:solidFill>
                <a:latin typeface="Albert Sans Medium" panose="020B0604020202020204" charset="0"/>
              </a:rPr>
              <a:t>Decorators are powerful feature in Python that allows the modification or extension of the behavior of functions or methods. They provide a way to wrap or decorate functions with additional functionality.</a:t>
            </a:r>
            <a:br>
              <a:rPr lang="en-US" sz="1800" dirty="0">
                <a:solidFill>
                  <a:schemeClr val="bg1">
                    <a:lumMod val="10000"/>
                    <a:lumOff val="90000"/>
                  </a:schemeClr>
                </a:solidFill>
                <a:latin typeface="Albert Sans Medium" panose="020B0604020202020204" charset="0"/>
              </a:rPr>
            </a:br>
            <a:endParaRPr lang="en-US" sz="1800" dirty="0">
              <a:solidFill>
                <a:schemeClr val="bg1">
                  <a:lumMod val="10000"/>
                  <a:lumOff val="90000"/>
                </a:schemeClr>
              </a:solidFill>
              <a:latin typeface="Albert Sans Medium" panose="020B0604020202020204" charset="0"/>
            </a:endParaRPr>
          </a:p>
          <a:p>
            <a:pPr algn="ctr"/>
            <a:r>
              <a:rPr lang="en-US" sz="1800" dirty="0">
                <a:solidFill>
                  <a:schemeClr val="bg1">
                    <a:lumMod val="10000"/>
                    <a:lumOff val="90000"/>
                  </a:schemeClr>
                </a:solidFill>
                <a:latin typeface="Albert Sans Medium" panose="020B0604020202020204" charset="0"/>
              </a:rPr>
              <a:t>Commonly used to add features like logging, timing, authorization checks, or other cross-cutting  concerns to functions without modifying their core code.</a:t>
            </a:r>
            <a:endParaRPr lang="bg-BG" sz="1800" dirty="0">
              <a:solidFill>
                <a:schemeClr val="bg1">
                  <a:lumMod val="10000"/>
                  <a:lumOff val="90000"/>
                </a:schemeClr>
              </a:solidFill>
            </a:endParaRPr>
          </a:p>
          <a:p>
            <a:pPr marL="0" lvl="0" indent="0" algn="ctr" rtl="0">
              <a:spcBef>
                <a:spcPts val="0"/>
              </a:spcBef>
              <a:spcAft>
                <a:spcPts val="0"/>
              </a:spcAft>
              <a:buNone/>
            </a:pPr>
            <a:endParaRPr lang="en-US" sz="1800" dirty="0">
              <a:solidFill>
                <a:schemeClr val="bg1">
                  <a:lumMod val="10000"/>
                  <a:lumOff val="90000"/>
                </a:schemeClr>
              </a:solidFill>
              <a:latin typeface="Albert Sans Medium" panose="020B0604020202020204" charset="0"/>
            </a:endParaRPr>
          </a:p>
        </p:txBody>
      </p:sp>
    </p:spTree>
    <p:extLst>
      <p:ext uri="{BB962C8B-B14F-4D97-AF65-F5344CB8AC3E}">
        <p14:creationId xmlns:p14="http://schemas.microsoft.com/office/powerpoint/2010/main" val="298936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5F1E-D696-6B82-A95F-1402B5245456}"/>
            </a:ext>
          </a:extLst>
        </p:cNvPr>
        <p:cNvGrpSpPr/>
        <p:nvPr/>
      </p:nvGrpSpPr>
      <p:grpSpPr>
        <a:xfrm>
          <a:off x="0" y="0"/>
          <a:ext cx="0" cy="0"/>
          <a:chOff x="0" y="0"/>
          <a:chExt cx="0" cy="0"/>
        </a:xfrm>
      </p:grpSpPr>
      <p:sp>
        <p:nvSpPr>
          <p:cNvPr id="3" name="Google Shape;1088;p64">
            <a:extLst>
              <a:ext uri="{FF2B5EF4-FFF2-40B4-BE49-F238E27FC236}">
                <a16:creationId xmlns:a16="http://schemas.microsoft.com/office/drawing/2014/main" id="{0BE6BD8A-22E3-8A1E-BE03-BCA5CA90522E}"/>
              </a:ext>
            </a:extLst>
          </p:cNvPr>
          <p:cNvSpPr txBox="1"/>
          <p:nvPr/>
        </p:nvSpPr>
        <p:spPr>
          <a:xfrm>
            <a:off x="1821300" y="1377200"/>
            <a:ext cx="5501400" cy="2556054"/>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Function Wrapping</a:t>
            </a:r>
            <a:br>
              <a:rPr lang="en-US" sz="1800" b="1" dirty="0">
                <a:solidFill>
                  <a:schemeClr val="dk1"/>
                </a:solidFill>
                <a:latin typeface="Albert Sans Medium"/>
                <a:ea typeface="Albert Sans Medium"/>
                <a:cs typeface="Albert Sans Medium"/>
                <a:sym typeface="Albert Sans Medium"/>
              </a:rPr>
            </a:br>
            <a:r>
              <a:rPr lang="en-US" sz="1800" b="1"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When you decorate a function using the @decorator 	syntax, Python essentially wraps the original function 	with another function (the decorator).</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The decorator function typically takes the original 	function as an argument, and it defines additional 	behavior before and/or after calling the original 	function.</a:t>
            </a:r>
            <a:endParaRPr lang="en-US" dirty="0">
              <a:solidFill>
                <a:schemeClr val="lt2"/>
              </a:solidFill>
              <a:latin typeface="Albert Sans Medium"/>
              <a:ea typeface="Albert Sans Medium"/>
              <a:cs typeface="Albert Sans Medium"/>
              <a:sym typeface="Albert Sans Medium"/>
            </a:endParaRPr>
          </a:p>
          <a:p>
            <a:pPr marL="457200" lvl="0" indent="-317500" algn="l" rtl="0">
              <a:lnSpc>
                <a:spcPct val="115000"/>
              </a:lnSpc>
              <a:spcBef>
                <a:spcPts val="0"/>
              </a:spcBef>
              <a:spcAft>
                <a:spcPts val="0"/>
              </a:spcAft>
              <a:buClr>
                <a:srgbClr val="68509D"/>
              </a:buClr>
              <a:buSzPts val="1400"/>
              <a:buFont typeface="Arial" panose="020B0604020202020204" pitchFamily="34" charset="0"/>
              <a:buChar char="•"/>
            </a:pPr>
            <a:endParaRPr lang="en-US" dirty="0">
              <a:solidFill>
                <a:schemeClr val="lt2"/>
              </a:solidFill>
              <a:latin typeface="Albert Sans Medium"/>
              <a:ea typeface="Albert Sans Medium"/>
              <a:cs typeface="Albert Sans Medium"/>
              <a:sym typeface="Albert Sans Medium"/>
            </a:endParaRPr>
          </a:p>
        </p:txBody>
      </p:sp>
      <p:sp>
        <p:nvSpPr>
          <p:cNvPr id="2" name="Title 1">
            <a:extLst>
              <a:ext uri="{FF2B5EF4-FFF2-40B4-BE49-F238E27FC236}">
                <a16:creationId xmlns:a16="http://schemas.microsoft.com/office/drawing/2014/main" id="{519E3EC7-9E7E-B687-6AD6-7EE7FD18A425}"/>
              </a:ext>
            </a:extLst>
          </p:cNvPr>
          <p:cNvSpPr txBox="1">
            <a:spLocks/>
          </p:cNvSpPr>
          <p:nvPr/>
        </p:nvSpPr>
        <p:spPr>
          <a:xfrm>
            <a:off x="0" y="-1"/>
            <a:ext cx="4026090" cy="1210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How Decorators Work</a:t>
            </a:r>
          </a:p>
        </p:txBody>
      </p:sp>
    </p:spTree>
    <p:extLst>
      <p:ext uri="{BB962C8B-B14F-4D97-AF65-F5344CB8AC3E}">
        <p14:creationId xmlns:p14="http://schemas.microsoft.com/office/powerpoint/2010/main" val="28203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1B591-D550-0165-E4F0-FA1D008F7E8A}"/>
            </a:ext>
          </a:extLst>
        </p:cNvPr>
        <p:cNvGrpSpPr/>
        <p:nvPr/>
      </p:nvGrpSpPr>
      <p:grpSpPr>
        <a:xfrm>
          <a:off x="0" y="0"/>
          <a:ext cx="0" cy="0"/>
          <a:chOff x="0" y="0"/>
          <a:chExt cx="0" cy="0"/>
        </a:xfrm>
      </p:grpSpPr>
      <p:sp>
        <p:nvSpPr>
          <p:cNvPr id="3" name="Google Shape;1088;p64">
            <a:extLst>
              <a:ext uri="{FF2B5EF4-FFF2-40B4-BE49-F238E27FC236}">
                <a16:creationId xmlns:a16="http://schemas.microsoft.com/office/drawing/2014/main" id="{21F4711F-F671-128E-1C2C-FF7185A7346E}"/>
              </a:ext>
            </a:extLst>
          </p:cNvPr>
          <p:cNvSpPr txBox="1"/>
          <p:nvPr/>
        </p:nvSpPr>
        <p:spPr>
          <a:xfrm>
            <a:off x="1821300" y="1377200"/>
            <a:ext cx="5501400" cy="3440912"/>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Syntax Simplification:</a:t>
            </a:r>
            <a:br>
              <a:rPr lang="en-US" sz="1800" b="1" dirty="0">
                <a:solidFill>
                  <a:schemeClr val="dk1"/>
                </a:solidFill>
                <a:latin typeface="Albert Sans Medium"/>
                <a:ea typeface="Albert Sans Medium"/>
                <a:cs typeface="Albert Sans Medium"/>
                <a:sym typeface="Albert Sans Medium"/>
              </a:rPr>
            </a:br>
            <a:r>
              <a:rPr lang="en-US" sz="1800" b="1"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The @decorator syntax is a convenient way of 	applying a decorator to a function without explicitly 	calling it. It's a syntactic sugar that simplifies the 	process of decorating functions.</a:t>
            </a:r>
          </a:p>
          <a:p>
            <a:pPr marL="457200" lvl="0" indent="-317500" algn="l" rtl="0">
              <a:lnSpc>
                <a:spcPct val="115000"/>
              </a:lnSpc>
              <a:spcBef>
                <a:spcPts val="0"/>
              </a:spcBef>
              <a:spcAft>
                <a:spcPts val="0"/>
              </a:spcAft>
              <a:buClr>
                <a:srgbClr val="68509D"/>
              </a:buClr>
              <a:buSzPct val="100000"/>
              <a:buFont typeface="Arial" panose="020B0604020202020204" pitchFamily="34" charset="0"/>
              <a:buChar char="•"/>
            </a:pP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Dynamic Functionality</a:t>
            </a:r>
            <a:br>
              <a:rPr lang="en-US" sz="1800" b="1" dirty="0">
                <a:solidFill>
                  <a:schemeClr val="dk1"/>
                </a:solidFill>
                <a:latin typeface="Albert Sans Medium"/>
                <a:ea typeface="Albert Sans Medium"/>
                <a:cs typeface="Albert Sans Medium"/>
                <a:sym typeface="Albert Sans Medium"/>
              </a:rPr>
            </a:br>
            <a:r>
              <a:rPr lang="en-US" sz="1800" b="1"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Decorators allow you to dynamically extend or 	modify the behavior of functions without altering 	their code. This promotes code modularity and 	reusability.</a:t>
            </a:r>
            <a:endParaRPr lang="en-US" dirty="0">
              <a:solidFill>
                <a:schemeClr val="lt2"/>
              </a:solidFill>
              <a:latin typeface="Albert Sans Medium"/>
              <a:ea typeface="Albert Sans Medium"/>
              <a:cs typeface="Albert Sans Medium"/>
              <a:sym typeface="Albert Sans Medium"/>
            </a:endParaRPr>
          </a:p>
          <a:p>
            <a:pPr marL="457200" lvl="0" indent="-317500" algn="l" rtl="0">
              <a:lnSpc>
                <a:spcPct val="115000"/>
              </a:lnSpc>
              <a:spcBef>
                <a:spcPts val="0"/>
              </a:spcBef>
              <a:spcAft>
                <a:spcPts val="0"/>
              </a:spcAft>
              <a:buClr>
                <a:srgbClr val="68509D"/>
              </a:buClr>
              <a:buSzPts val="1400"/>
              <a:buFont typeface="Arial" panose="020B0604020202020204" pitchFamily="34" charset="0"/>
              <a:buChar char="•"/>
            </a:pPr>
            <a:endParaRPr lang="en-US" dirty="0">
              <a:solidFill>
                <a:schemeClr val="lt2"/>
              </a:solidFill>
              <a:latin typeface="Albert Sans Medium"/>
              <a:ea typeface="Albert Sans Medium"/>
              <a:cs typeface="Albert Sans Medium"/>
              <a:sym typeface="Albert Sans Medium"/>
            </a:endParaRPr>
          </a:p>
        </p:txBody>
      </p:sp>
      <p:sp>
        <p:nvSpPr>
          <p:cNvPr id="2" name="Title 1">
            <a:extLst>
              <a:ext uri="{FF2B5EF4-FFF2-40B4-BE49-F238E27FC236}">
                <a16:creationId xmlns:a16="http://schemas.microsoft.com/office/drawing/2014/main" id="{926CFEB7-B2AA-AEBC-7BB8-FABC725A9E56}"/>
              </a:ext>
            </a:extLst>
          </p:cNvPr>
          <p:cNvSpPr txBox="1">
            <a:spLocks/>
          </p:cNvSpPr>
          <p:nvPr/>
        </p:nvSpPr>
        <p:spPr>
          <a:xfrm>
            <a:off x="0" y="-1"/>
            <a:ext cx="4026090" cy="1210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How Decorators Work</a:t>
            </a:r>
          </a:p>
        </p:txBody>
      </p:sp>
    </p:spTree>
    <p:extLst>
      <p:ext uri="{BB962C8B-B14F-4D97-AF65-F5344CB8AC3E}">
        <p14:creationId xmlns:p14="http://schemas.microsoft.com/office/powerpoint/2010/main" val="340396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AB898-8D54-CD94-B313-5A0C2BB872EF}"/>
            </a:ext>
          </a:extLst>
        </p:cNvPr>
        <p:cNvGrpSpPr/>
        <p:nvPr/>
      </p:nvGrpSpPr>
      <p:grpSpPr>
        <a:xfrm>
          <a:off x="0" y="0"/>
          <a:ext cx="0" cy="0"/>
          <a:chOff x="0" y="0"/>
          <a:chExt cx="0" cy="0"/>
        </a:xfrm>
      </p:grpSpPr>
      <p:sp>
        <p:nvSpPr>
          <p:cNvPr id="3" name="Google Shape;1088;p64">
            <a:extLst>
              <a:ext uri="{FF2B5EF4-FFF2-40B4-BE49-F238E27FC236}">
                <a16:creationId xmlns:a16="http://schemas.microsoft.com/office/drawing/2014/main" id="{59DF427B-F961-B0DD-DB62-FB2EBB715597}"/>
              </a:ext>
            </a:extLst>
          </p:cNvPr>
          <p:cNvSpPr txBox="1"/>
          <p:nvPr/>
        </p:nvSpPr>
        <p:spPr>
          <a:xfrm>
            <a:off x="1821300" y="1377200"/>
            <a:ext cx="5501400" cy="2060534"/>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Execution Flow</a:t>
            </a:r>
            <a:br>
              <a:rPr lang="bg-BG" sz="1800" b="1" dirty="0">
                <a:solidFill>
                  <a:schemeClr val="dk1"/>
                </a:solidFill>
                <a:latin typeface="Lexend Deca" panose="020B0604020202020204" charset="0"/>
                <a:ea typeface="Albert Sans Medium"/>
                <a:cs typeface="Albert Sans Medium"/>
                <a:sym typeface="Albert Sans Medium"/>
              </a:rPr>
            </a:br>
            <a:r>
              <a:rPr lang="bg-BG" sz="1800" b="1" dirty="0">
                <a:solidFill>
                  <a:schemeClr val="dk1"/>
                </a:solidFill>
                <a:latin typeface="Lexend Deca" panose="020B0604020202020204" charset="0"/>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When you call a decorated function, the decorator </a:t>
            </a:r>
            <a:r>
              <a:rPr lang="bg-BG"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function is executed first, followed by the original </a:t>
            </a:r>
            <a:r>
              <a:rPr lang="bg-BG"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function.</a:t>
            </a:r>
            <a:br>
              <a:rPr lang="bg-BG" dirty="0">
                <a:solidFill>
                  <a:schemeClr val="dk1"/>
                </a:solidFill>
                <a:latin typeface="Albert Sans Medium"/>
                <a:ea typeface="Albert Sans Medium"/>
                <a:cs typeface="Albert Sans Medium"/>
                <a:sym typeface="Albert Sans Medium"/>
              </a:rPr>
            </a:br>
            <a:r>
              <a:rPr lang="bg-BG"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The decorator has the opportunity to modify the </a:t>
            </a:r>
            <a:r>
              <a:rPr lang="bg-BG"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input parameters, control the flow of execution, and </a:t>
            </a:r>
            <a:r>
              <a:rPr lang="bg-BG" dirty="0">
                <a:solidFill>
                  <a:schemeClr val="dk1"/>
                </a:solidFill>
                <a:latin typeface="Albert Sans Medium"/>
                <a:ea typeface="Albert Sans Medium"/>
                <a:cs typeface="Albert Sans Medium"/>
                <a:sym typeface="Albert Sans Medium"/>
              </a:rPr>
              <a:t>	</a:t>
            </a:r>
            <a:r>
              <a:rPr lang="en-US" dirty="0">
                <a:solidFill>
                  <a:schemeClr val="dk1"/>
                </a:solidFill>
                <a:latin typeface="Albert Sans Medium"/>
                <a:ea typeface="Albert Sans Medium"/>
                <a:cs typeface="Albert Sans Medium"/>
                <a:sym typeface="Albert Sans Medium"/>
              </a:rPr>
              <a:t>process the output of the original function.</a:t>
            </a:r>
            <a:endParaRPr lang="en-US" dirty="0">
              <a:solidFill>
                <a:schemeClr val="lt2"/>
              </a:solidFill>
              <a:latin typeface="Albert Sans Medium"/>
              <a:ea typeface="Albert Sans Medium"/>
              <a:cs typeface="Albert Sans Medium"/>
              <a:sym typeface="Albert Sans Medium"/>
            </a:endParaRPr>
          </a:p>
        </p:txBody>
      </p:sp>
      <p:sp>
        <p:nvSpPr>
          <p:cNvPr id="2" name="Title 1">
            <a:extLst>
              <a:ext uri="{FF2B5EF4-FFF2-40B4-BE49-F238E27FC236}">
                <a16:creationId xmlns:a16="http://schemas.microsoft.com/office/drawing/2014/main" id="{04321347-E001-0CCF-1ED2-C99B589A462B}"/>
              </a:ext>
            </a:extLst>
          </p:cNvPr>
          <p:cNvSpPr txBox="1">
            <a:spLocks/>
          </p:cNvSpPr>
          <p:nvPr/>
        </p:nvSpPr>
        <p:spPr>
          <a:xfrm>
            <a:off x="0" y="-1"/>
            <a:ext cx="4026090" cy="1210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How Decorators Work</a:t>
            </a:r>
          </a:p>
        </p:txBody>
      </p:sp>
    </p:spTree>
    <p:extLst>
      <p:ext uri="{BB962C8B-B14F-4D97-AF65-F5344CB8AC3E}">
        <p14:creationId xmlns:p14="http://schemas.microsoft.com/office/powerpoint/2010/main" val="277725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88;p64">
            <a:extLst>
              <a:ext uri="{FF2B5EF4-FFF2-40B4-BE49-F238E27FC236}">
                <a16:creationId xmlns:a16="http://schemas.microsoft.com/office/drawing/2014/main" id="{D86FA97B-3FE1-1915-F5D7-C5890FA87A69}"/>
              </a:ext>
            </a:extLst>
          </p:cNvPr>
          <p:cNvSpPr txBox="1"/>
          <p:nvPr/>
        </p:nvSpPr>
        <p:spPr>
          <a:xfrm>
            <a:off x="1821300" y="1377200"/>
            <a:ext cx="5501400" cy="1989745"/>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Logging</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The decorator function(</a:t>
            </a:r>
            <a:r>
              <a:rPr lang="en-US" dirty="0" err="1">
                <a:solidFill>
                  <a:schemeClr val="dk1"/>
                </a:solidFill>
                <a:latin typeface="Albert Sans Medium"/>
                <a:ea typeface="Albert Sans Medium"/>
                <a:cs typeface="Albert Sans Medium"/>
                <a:sym typeface="Albert Sans Medium"/>
              </a:rPr>
              <a:t>log_decorator</a:t>
            </a:r>
            <a:r>
              <a:rPr lang="en-US" dirty="0">
                <a:solidFill>
                  <a:schemeClr val="dk1"/>
                </a:solidFill>
                <a:latin typeface="Albert Sans Medium"/>
                <a:ea typeface="Albert Sans Medium"/>
                <a:cs typeface="Albert Sans Medium"/>
                <a:sym typeface="Albert Sans Medium"/>
              </a:rPr>
              <a:t>) takes another 	function as its argument and returns a new function 	(wrapper) that adds logging before and after the 	original function’s execution.</a:t>
            </a:r>
            <a:endParaRPr lang="en-US" dirty="0">
              <a:solidFill>
                <a:schemeClr val="lt2"/>
              </a:solidFill>
              <a:latin typeface="Albert Sans Medium"/>
              <a:ea typeface="Albert Sans Medium"/>
              <a:cs typeface="Albert Sans Medium"/>
              <a:sym typeface="Albert Sans Medium"/>
            </a:endParaRPr>
          </a:p>
          <a:p>
            <a:pPr marL="457200" lvl="0" indent="-317500" algn="l" rtl="0">
              <a:lnSpc>
                <a:spcPct val="115000"/>
              </a:lnSpc>
              <a:spcBef>
                <a:spcPts val="0"/>
              </a:spcBef>
              <a:spcAft>
                <a:spcPts val="0"/>
              </a:spcAft>
              <a:buClr>
                <a:srgbClr val="68509D"/>
              </a:buClr>
              <a:buSzPts val="1400"/>
              <a:buFont typeface="Arial" panose="020B0604020202020204" pitchFamily="34" charset="0"/>
              <a:buChar char="•"/>
            </a:pPr>
            <a:endParaRPr lang="en-US" dirty="0">
              <a:solidFill>
                <a:schemeClr val="lt2"/>
              </a:solidFill>
              <a:latin typeface="Albert Sans Medium"/>
              <a:ea typeface="Albert Sans Medium"/>
              <a:cs typeface="Albert Sans Medium"/>
              <a:sym typeface="Albert Sans Medium"/>
            </a:endParaRPr>
          </a:p>
          <a:p>
            <a:pPr marL="0" lvl="0" indent="457200" algn="l" rtl="0">
              <a:lnSpc>
                <a:spcPct val="115000"/>
              </a:lnSpc>
              <a:spcBef>
                <a:spcPts val="0"/>
              </a:spcBef>
              <a:spcAft>
                <a:spcPts val="0"/>
              </a:spcAft>
              <a:buNone/>
            </a:pPr>
            <a:endParaRPr dirty="0">
              <a:solidFill>
                <a:schemeClr val="dk1"/>
              </a:solidFill>
              <a:latin typeface="Albert Sans Medium"/>
              <a:ea typeface="Albert Sans Medium"/>
              <a:cs typeface="Albert Sans Medium"/>
              <a:sym typeface="Albert Sans Medium"/>
            </a:endParaRPr>
          </a:p>
        </p:txBody>
      </p:sp>
      <p:sp>
        <p:nvSpPr>
          <p:cNvPr id="2" name="Title 1">
            <a:extLst>
              <a:ext uri="{FF2B5EF4-FFF2-40B4-BE49-F238E27FC236}">
                <a16:creationId xmlns:a16="http://schemas.microsoft.com/office/drawing/2014/main" id="{78EE8FA7-D3D1-3AAD-241E-2B8B5A632734}"/>
              </a:ext>
            </a:extLst>
          </p:cNvPr>
          <p:cNvSpPr txBox="1">
            <a:spLocks/>
          </p:cNvSpPr>
          <p:nvPr/>
        </p:nvSpPr>
        <p:spPr>
          <a:xfrm>
            <a:off x="0" y="-1"/>
            <a:ext cx="3514299" cy="1210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Use Cases Of Decorators</a:t>
            </a:r>
          </a:p>
        </p:txBody>
      </p:sp>
    </p:spTree>
    <p:extLst>
      <p:ext uri="{BB962C8B-B14F-4D97-AF65-F5344CB8AC3E}">
        <p14:creationId xmlns:p14="http://schemas.microsoft.com/office/powerpoint/2010/main" val="315849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88;p64">
            <a:extLst>
              <a:ext uri="{FF2B5EF4-FFF2-40B4-BE49-F238E27FC236}">
                <a16:creationId xmlns:a16="http://schemas.microsoft.com/office/drawing/2014/main" id="{3E0D82C0-E482-55CA-0762-BCB585F8E2CC}"/>
              </a:ext>
            </a:extLst>
          </p:cNvPr>
          <p:cNvSpPr txBox="1"/>
          <p:nvPr/>
        </p:nvSpPr>
        <p:spPr>
          <a:xfrm>
            <a:off x="1821300" y="1377200"/>
            <a:ext cx="5501400" cy="2449871"/>
          </a:xfrm>
          <a:prstGeom prst="rect">
            <a:avLst/>
          </a:prstGeom>
          <a:noFill/>
          <a:ln>
            <a:noFill/>
          </a:ln>
        </p:spPr>
        <p:txBody>
          <a:bodyPr spcFirstLastPara="1" wrap="square" lIns="91425" tIns="91425" rIns="91425" bIns="91425" anchor="t" anchorCtr="0">
            <a:spAutoFit/>
          </a:bodyPr>
          <a:lstStyle/>
          <a:p>
            <a:pPr marL="482600" indent="-3429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ea typeface="Albert Sans Medium"/>
                <a:cs typeface="Albert Sans Medium"/>
                <a:sym typeface="Albert Sans Medium"/>
              </a:rPr>
              <a:t>Timing</a:t>
            </a:r>
            <a:br>
              <a:rPr lang="en-US" sz="1800" dirty="0">
                <a:solidFill>
                  <a:schemeClr val="tx1"/>
                </a:solidFill>
                <a:latin typeface="Albert Sans Medium"/>
                <a:ea typeface="Albert Sans Medium"/>
                <a:cs typeface="Albert Sans Medium"/>
                <a:sym typeface="Albert Sans Medium"/>
              </a:rPr>
            </a:br>
            <a:r>
              <a:rPr lang="en-US" sz="1800" dirty="0">
                <a:solidFill>
                  <a:schemeClr val="tx1"/>
                </a:solidFill>
                <a:latin typeface="Albert Sans Medium"/>
                <a:ea typeface="Albert Sans Medium"/>
                <a:cs typeface="Albert Sans Medium"/>
                <a:sym typeface="Albert Sans Medium"/>
              </a:rPr>
              <a:t>	</a:t>
            </a:r>
            <a:r>
              <a:rPr lang="en-US" dirty="0">
                <a:solidFill>
                  <a:schemeClr val="tx1"/>
                </a:solidFill>
                <a:latin typeface="Albert Sans Medium"/>
                <a:ea typeface="Albert Sans Medium"/>
                <a:cs typeface="Albert Sans Medium"/>
                <a:sym typeface="Albert Sans Medium"/>
              </a:rPr>
              <a:t>The timing_decorator measures the execution time 	by the recording of the start and end time before and 	after the original execution</a:t>
            </a:r>
            <a:r>
              <a:rPr lang="en-US" dirty="0">
                <a:solidFill>
                  <a:schemeClr val="dk1"/>
                </a:solidFill>
                <a:latin typeface="Albert Sans Medium"/>
                <a:ea typeface="Albert Sans Medium"/>
                <a:cs typeface="Albert Sans Medium"/>
                <a:sym typeface="Albert Sans Medium"/>
              </a:rPr>
              <a:t>.</a:t>
            </a:r>
          </a:p>
          <a:p>
            <a:pPr marL="482600" lvl="0" indent="-342900" algn="l" rtl="0">
              <a:lnSpc>
                <a:spcPct val="115000"/>
              </a:lnSpc>
              <a:spcBef>
                <a:spcPts val="0"/>
              </a:spcBef>
              <a:spcAft>
                <a:spcPts val="0"/>
              </a:spcAft>
              <a:buClr>
                <a:srgbClr val="68509D"/>
              </a:buClr>
              <a:buSzPct val="100000"/>
              <a:buFont typeface="Arial" panose="020B0604020202020204" pitchFamily="34" charset="0"/>
              <a:buChar char="•"/>
            </a:pPr>
            <a:endParaRPr lang="en" sz="1800" b="1" dirty="0">
              <a:solidFill>
                <a:srgbClr val="D05F0C"/>
              </a:solidFill>
              <a:latin typeface="Lexend Deca" panose="020B0604020202020204" charset="0"/>
              <a:ea typeface="Albert Sans Medium"/>
              <a:cs typeface="Albert Sans Medium"/>
              <a:sym typeface="Albert Sans Medium"/>
            </a:endParaRPr>
          </a:p>
          <a:p>
            <a:pPr marL="482600" lvl="0" indent="-342900" algn="l" rtl="0">
              <a:lnSpc>
                <a:spcPct val="115000"/>
              </a:lnSpc>
              <a:spcBef>
                <a:spcPts val="0"/>
              </a:spcBef>
              <a:spcAft>
                <a:spcPts val="0"/>
              </a:spcAft>
              <a:buClr>
                <a:srgbClr val="68509D"/>
              </a:buClr>
              <a:buSzPct val="100000"/>
              <a:buFont typeface="Arial" panose="020B0604020202020204" pitchFamily="34" charset="0"/>
              <a:buChar char="•"/>
            </a:pPr>
            <a:r>
              <a:rPr lang="en" sz="1800" b="1" dirty="0">
                <a:solidFill>
                  <a:srgbClr val="D05F0C"/>
                </a:solidFill>
                <a:latin typeface="Lexend Deca" panose="020B0604020202020204" charset="0"/>
                <a:ea typeface="Albert Sans Medium"/>
                <a:cs typeface="Albert Sans Medium"/>
                <a:sym typeface="Albert Sans Medium"/>
              </a:rPr>
              <a:t>Authorization</a:t>
            </a:r>
            <a:br>
              <a:rPr lang="en" dirty="0">
                <a:solidFill>
                  <a:schemeClr val="dk1"/>
                </a:solidFill>
                <a:latin typeface="Albert Sans Medium"/>
                <a:ea typeface="Albert Sans Medium"/>
                <a:cs typeface="Albert Sans Medium"/>
                <a:sym typeface="Albert Sans Medium"/>
              </a:rPr>
            </a:br>
            <a:r>
              <a:rPr lang="en" dirty="0">
                <a:solidFill>
                  <a:schemeClr val="dk1"/>
                </a:solidFill>
                <a:latin typeface="Albert Sans Medium"/>
                <a:ea typeface="Albert Sans Medium"/>
                <a:cs typeface="Albert Sans Medium"/>
                <a:sym typeface="Albert Sans Medium"/>
              </a:rPr>
              <a:t>	The authorize decorator checks the user type before 	allowing the execution of the original function.</a:t>
            </a:r>
            <a:endParaRPr dirty="0">
              <a:solidFill>
                <a:schemeClr val="dk1"/>
              </a:solidFill>
              <a:latin typeface="Albert Sans Medium"/>
              <a:ea typeface="Albert Sans Medium"/>
              <a:cs typeface="Albert Sans Medium"/>
              <a:sym typeface="Albert Sans Medium"/>
            </a:endParaRPr>
          </a:p>
        </p:txBody>
      </p:sp>
      <p:sp>
        <p:nvSpPr>
          <p:cNvPr id="6" name="Title 1">
            <a:extLst>
              <a:ext uri="{FF2B5EF4-FFF2-40B4-BE49-F238E27FC236}">
                <a16:creationId xmlns:a16="http://schemas.microsoft.com/office/drawing/2014/main" id="{08C8F34E-F596-EC73-786B-6D81596A9C35}"/>
              </a:ext>
            </a:extLst>
          </p:cNvPr>
          <p:cNvSpPr txBox="1">
            <a:spLocks/>
          </p:cNvSpPr>
          <p:nvPr/>
        </p:nvSpPr>
        <p:spPr>
          <a:xfrm>
            <a:off x="0" y="-1"/>
            <a:ext cx="3514299" cy="12102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Use Cases Of Decorators</a:t>
            </a:r>
          </a:p>
        </p:txBody>
      </p:sp>
    </p:spTree>
    <p:extLst>
      <p:ext uri="{BB962C8B-B14F-4D97-AF65-F5344CB8AC3E}">
        <p14:creationId xmlns:p14="http://schemas.microsoft.com/office/powerpoint/2010/main" val="132392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1242117-4FD7-C6FF-9181-C664D5A9184B}"/>
              </a:ext>
            </a:extLst>
          </p:cNvPr>
          <p:cNvSpPr>
            <a:spLocks noGrp="1"/>
          </p:cNvSpPr>
          <p:nvPr>
            <p:ph type="title"/>
          </p:nvPr>
        </p:nvSpPr>
        <p:spPr>
          <a:xfrm>
            <a:off x="1603613" y="1307100"/>
            <a:ext cx="5936775" cy="2529300"/>
          </a:xfrm>
        </p:spPr>
        <p:txBody>
          <a:bodyPr/>
          <a:lstStyle/>
          <a:p>
            <a:r>
              <a:rPr lang="en" dirty="0">
                <a:solidFill>
                  <a:schemeClr val="bg1">
                    <a:lumMod val="10000"/>
                    <a:lumOff val="90000"/>
                  </a:schemeClr>
                </a:solidFill>
              </a:rPr>
              <a:t>Q&amp;A and Discussion</a:t>
            </a:r>
            <a:endParaRPr lang="bg-BG" dirty="0"/>
          </a:p>
        </p:txBody>
      </p:sp>
    </p:spTree>
    <p:extLst>
      <p:ext uri="{BB962C8B-B14F-4D97-AF65-F5344CB8AC3E}">
        <p14:creationId xmlns:p14="http://schemas.microsoft.com/office/powerpoint/2010/main" val="320134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79C9-F5FD-994A-0C66-451BE493B75B}"/>
              </a:ext>
            </a:extLst>
          </p:cNvPr>
          <p:cNvSpPr>
            <a:spLocks noGrp="1"/>
          </p:cNvSpPr>
          <p:nvPr>
            <p:ph type="title"/>
          </p:nvPr>
        </p:nvSpPr>
        <p:spPr>
          <a:xfrm>
            <a:off x="0" y="0"/>
            <a:ext cx="4367881" cy="594654"/>
          </a:xfrm>
        </p:spPr>
        <p:txBody>
          <a:bodyPr/>
          <a:lstStyle/>
          <a:p>
            <a:r>
              <a:rPr lang="en-US" sz="3500" dirty="0">
                <a:solidFill>
                  <a:schemeClr val="tx1">
                    <a:lumMod val="75000"/>
                  </a:schemeClr>
                </a:solidFill>
              </a:rPr>
              <a:t>More Resources</a:t>
            </a:r>
            <a:endParaRPr lang="bg-BG" sz="3500" dirty="0">
              <a:solidFill>
                <a:schemeClr val="tx1">
                  <a:lumMod val="75000"/>
                </a:schemeClr>
              </a:solidFill>
            </a:endParaRPr>
          </a:p>
        </p:txBody>
      </p:sp>
      <p:sp>
        <p:nvSpPr>
          <p:cNvPr id="3" name="TextBox 2">
            <a:extLst>
              <a:ext uri="{FF2B5EF4-FFF2-40B4-BE49-F238E27FC236}">
                <a16:creationId xmlns:a16="http://schemas.microsoft.com/office/drawing/2014/main" id="{0E05A8F3-B809-9575-D7E1-A702A0E039FA}"/>
              </a:ext>
            </a:extLst>
          </p:cNvPr>
          <p:cNvSpPr txBox="1"/>
          <p:nvPr/>
        </p:nvSpPr>
        <p:spPr>
          <a:xfrm>
            <a:off x="1132764" y="1078173"/>
            <a:ext cx="5697940" cy="3354765"/>
          </a:xfrm>
          <a:prstGeom prst="rect">
            <a:avLst/>
          </a:prstGeom>
          <a:noFill/>
        </p:spPr>
        <p:txBody>
          <a:bodyPr wrap="square" rtlCol="0">
            <a:spAutoFit/>
          </a:bodyPr>
          <a:lstStyle/>
          <a:p>
            <a:pPr marL="285750" indent="-285750">
              <a:buClr>
                <a:srgbClr val="68509D"/>
              </a:buClr>
              <a:buFont typeface="Arial" panose="020B0604020202020204" pitchFamily="34" charset="0"/>
              <a:buChar char="•"/>
            </a:pPr>
            <a:r>
              <a:rPr lang="en-US" sz="1800" dirty="0">
                <a:solidFill>
                  <a:schemeClr val="bg1">
                    <a:lumMod val="10000"/>
                    <a:lumOff val="90000"/>
                  </a:schemeClr>
                </a:solidFill>
                <a:latin typeface="Lexend Deca" panose="020B0604020202020204" charset="0"/>
                <a:hlinkClick r:id="rId2"/>
              </a:rPr>
              <a:t>https://www.python-engineer.com/courses/advancedpython/13-decorators/</a:t>
            </a:r>
            <a:endParaRPr lang="en-US" sz="1800" dirty="0">
              <a:solidFill>
                <a:schemeClr val="bg1">
                  <a:lumMod val="10000"/>
                  <a:lumOff val="90000"/>
                </a:schemeClr>
              </a:solidFill>
              <a:latin typeface="Lexend Deca" panose="020B0604020202020204" charset="0"/>
            </a:endParaRPr>
          </a:p>
          <a:p>
            <a:pPr marL="285750" indent="-285750">
              <a:buClr>
                <a:srgbClr val="68509D"/>
              </a:buClr>
              <a:buFont typeface="Arial" panose="020B0604020202020204" pitchFamily="34" charset="0"/>
              <a:buChar char="•"/>
            </a:pPr>
            <a:endParaRPr lang="en-US" sz="1800" dirty="0">
              <a:solidFill>
                <a:schemeClr val="bg1">
                  <a:lumMod val="10000"/>
                  <a:lumOff val="90000"/>
                </a:schemeClr>
              </a:solidFill>
              <a:latin typeface="Lexend Deca" panose="020B0604020202020204" charset="0"/>
            </a:endParaRPr>
          </a:p>
          <a:p>
            <a:pPr marL="285750" indent="-285750">
              <a:buClr>
                <a:srgbClr val="68509D"/>
              </a:buClr>
              <a:buFont typeface="Arial" panose="020B0604020202020204" pitchFamily="34" charset="0"/>
              <a:buChar char="•"/>
            </a:pPr>
            <a:r>
              <a:rPr lang="en-US" sz="1800" dirty="0">
                <a:solidFill>
                  <a:schemeClr val="bg1">
                    <a:lumMod val="10000"/>
                    <a:lumOff val="90000"/>
                  </a:schemeClr>
                </a:solidFill>
                <a:latin typeface="Lexend Deca" panose="020B0604020202020204" charset="0"/>
                <a:hlinkClick r:id="rId3"/>
              </a:rPr>
              <a:t>https://www.python-engineer.com/courses/advancedpython/08-lambda/</a:t>
            </a:r>
            <a:endParaRPr lang="en-US" sz="1800" dirty="0">
              <a:solidFill>
                <a:schemeClr val="bg1">
                  <a:lumMod val="10000"/>
                  <a:lumOff val="90000"/>
                </a:schemeClr>
              </a:solidFill>
              <a:latin typeface="Lexend Deca" panose="020B0604020202020204" charset="0"/>
            </a:endParaRPr>
          </a:p>
          <a:p>
            <a:pPr marL="285750" indent="-285750">
              <a:buClr>
                <a:srgbClr val="68509D"/>
              </a:buClr>
              <a:buFont typeface="Arial" panose="020B0604020202020204" pitchFamily="34" charset="0"/>
              <a:buChar char="•"/>
            </a:pPr>
            <a:endParaRPr lang="en-US" sz="1800" dirty="0">
              <a:solidFill>
                <a:schemeClr val="bg1">
                  <a:lumMod val="10000"/>
                  <a:lumOff val="90000"/>
                </a:schemeClr>
              </a:solidFill>
              <a:latin typeface="Lexend Deca" panose="020B0604020202020204" charset="0"/>
            </a:endParaRPr>
          </a:p>
          <a:p>
            <a:pPr marL="285750" indent="-285750">
              <a:buClr>
                <a:srgbClr val="68509D"/>
              </a:buClr>
              <a:buFont typeface="Arial" panose="020B0604020202020204" pitchFamily="34" charset="0"/>
              <a:buChar char="•"/>
            </a:pPr>
            <a:r>
              <a:rPr lang="en-US" sz="1800" dirty="0">
                <a:solidFill>
                  <a:schemeClr val="bg1">
                    <a:lumMod val="10000"/>
                    <a:lumOff val="90000"/>
                  </a:schemeClr>
                </a:solidFill>
                <a:latin typeface="Lexend Deca" panose="020B0604020202020204" charset="0"/>
                <a:hlinkClick r:id="rId4"/>
              </a:rPr>
              <a:t>https://medium.com/pythoniq/python-closures-magic-of-enclosed-functions-f97dd4119651</a:t>
            </a:r>
            <a:r>
              <a:rPr lang="en-US" sz="1800" dirty="0">
                <a:solidFill>
                  <a:schemeClr val="bg1">
                    <a:lumMod val="10000"/>
                    <a:lumOff val="90000"/>
                  </a:schemeClr>
                </a:solidFill>
                <a:latin typeface="Lexend Deca" panose="020B0604020202020204" charset="0"/>
              </a:rPr>
              <a:t> </a:t>
            </a:r>
          </a:p>
          <a:p>
            <a:endParaRPr lang="bg-BG" dirty="0">
              <a:solidFill>
                <a:schemeClr val="bg1">
                  <a:lumMod val="10000"/>
                  <a:lumOff val="90000"/>
                </a:schemeClr>
              </a:solidFill>
            </a:endParaRPr>
          </a:p>
        </p:txBody>
      </p:sp>
    </p:spTree>
    <p:extLst>
      <p:ext uri="{BB962C8B-B14F-4D97-AF65-F5344CB8AC3E}">
        <p14:creationId xmlns:p14="http://schemas.microsoft.com/office/powerpoint/2010/main" val="340236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title"/>
          </p:nvPr>
        </p:nvSpPr>
        <p:spPr>
          <a:xfrm>
            <a:off x="1691700" y="1363800"/>
            <a:ext cx="57606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kern="150" dirty="0">
                <a:effectLst/>
                <a:latin typeface="Lexend Deca" panose="020B0604020202020204" charset="0"/>
                <a:ea typeface="Noto Serif CJK SC"/>
                <a:cs typeface="Lohit Devanagari"/>
              </a:rPr>
              <a:t>Lambdas in Python</a:t>
            </a:r>
            <a:endParaRPr dirty="0">
              <a:latin typeface="Lexend Deca"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83;p71">
            <a:extLst>
              <a:ext uri="{FF2B5EF4-FFF2-40B4-BE49-F238E27FC236}">
                <a16:creationId xmlns:a16="http://schemas.microsoft.com/office/drawing/2014/main" id="{3B11264D-8139-8BB4-E0F9-109862AE163A}"/>
              </a:ext>
            </a:extLst>
          </p:cNvPr>
          <p:cNvSpPr txBox="1">
            <a:spLocks noGrp="1"/>
          </p:cNvSpPr>
          <p:nvPr>
            <p:ph type="title"/>
          </p:nvPr>
        </p:nvSpPr>
        <p:spPr>
          <a:xfrm>
            <a:off x="2347950" y="539500"/>
            <a:ext cx="4448100" cy="11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Thanks!</a:t>
            </a:r>
            <a:endParaRPr sz="4800" dirty="0"/>
          </a:p>
        </p:txBody>
      </p:sp>
      <p:sp>
        <p:nvSpPr>
          <p:cNvPr id="4" name="Google Shape;1184;p71">
            <a:extLst>
              <a:ext uri="{FF2B5EF4-FFF2-40B4-BE49-F238E27FC236}">
                <a16:creationId xmlns:a16="http://schemas.microsoft.com/office/drawing/2014/main" id="{09F225C5-6F53-7E4B-8ABE-34B15B02C9EF}"/>
              </a:ext>
            </a:extLst>
          </p:cNvPr>
          <p:cNvSpPr txBox="1">
            <a:spLocks/>
          </p:cNvSpPr>
          <p:nvPr/>
        </p:nvSpPr>
        <p:spPr>
          <a:xfrm>
            <a:off x="2347925" y="1841450"/>
            <a:ext cx="4448100" cy="119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bg1">
                    <a:lumMod val="10000"/>
                    <a:lumOff val="90000"/>
                  </a:schemeClr>
                </a:solidFill>
              </a:rPr>
              <a:t>Do you have any questions?</a:t>
            </a:r>
          </a:p>
          <a:p>
            <a:pPr algn="ctr"/>
            <a:r>
              <a:rPr lang="en-US" dirty="0">
                <a:solidFill>
                  <a:schemeClr val="bg1">
                    <a:lumMod val="10000"/>
                    <a:lumOff val="90000"/>
                  </a:schemeClr>
                </a:solidFill>
              </a:rPr>
              <a:t>https://www.linkedin.com/in/dimitur-haralampiev-b45bbb102/</a:t>
            </a:r>
          </a:p>
        </p:txBody>
      </p:sp>
      <p:grpSp>
        <p:nvGrpSpPr>
          <p:cNvPr id="13" name="Google Shape;1204;p71">
            <a:extLst>
              <a:ext uri="{FF2B5EF4-FFF2-40B4-BE49-F238E27FC236}">
                <a16:creationId xmlns:a16="http://schemas.microsoft.com/office/drawing/2014/main" id="{B6BAE871-F63D-5998-1E9A-1A6931731351}"/>
              </a:ext>
            </a:extLst>
          </p:cNvPr>
          <p:cNvGrpSpPr/>
          <p:nvPr/>
        </p:nvGrpSpPr>
        <p:grpSpPr>
          <a:xfrm>
            <a:off x="690100" y="1607175"/>
            <a:ext cx="7906575" cy="3226200"/>
            <a:chOff x="690100" y="1607175"/>
            <a:chExt cx="7906575" cy="3226200"/>
          </a:xfrm>
        </p:grpSpPr>
        <p:sp>
          <p:nvSpPr>
            <p:cNvPr id="14" name="Google Shape;1205;p71">
              <a:extLst>
                <a:ext uri="{FF2B5EF4-FFF2-40B4-BE49-F238E27FC236}">
                  <a16:creationId xmlns:a16="http://schemas.microsoft.com/office/drawing/2014/main" id="{B2033E18-4D3A-8C00-EA83-1CFCC30D0C39}"/>
                </a:ext>
              </a:extLst>
            </p:cNvPr>
            <p:cNvSpPr/>
            <p:nvPr/>
          </p:nvSpPr>
          <p:spPr>
            <a:xfrm>
              <a:off x="690100" y="186435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5" name="Google Shape;1206;p71">
              <a:extLst>
                <a:ext uri="{FF2B5EF4-FFF2-40B4-BE49-F238E27FC236}">
                  <a16:creationId xmlns:a16="http://schemas.microsoft.com/office/drawing/2014/main" id="{E3A57D7B-5E0C-38D5-3A98-BA6AD8E9D49C}"/>
                </a:ext>
              </a:extLst>
            </p:cNvPr>
            <p:cNvSpPr/>
            <p:nvPr/>
          </p:nvSpPr>
          <p:spPr>
            <a:xfrm>
              <a:off x="7958725" y="160717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6" name="Google Shape;1207;p71">
              <a:extLst>
                <a:ext uri="{FF2B5EF4-FFF2-40B4-BE49-F238E27FC236}">
                  <a16:creationId xmlns:a16="http://schemas.microsoft.com/office/drawing/2014/main" id="{61FECC50-E332-650A-5050-7D0FF67A5C9A}"/>
                </a:ext>
              </a:extLst>
            </p:cNvPr>
            <p:cNvSpPr/>
            <p:nvPr/>
          </p:nvSpPr>
          <p:spPr>
            <a:xfrm>
              <a:off x="8550775" y="3762500"/>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sp>
          <p:nvSpPr>
            <p:cNvPr id="17" name="Google Shape;1208;p71">
              <a:extLst>
                <a:ext uri="{FF2B5EF4-FFF2-40B4-BE49-F238E27FC236}">
                  <a16:creationId xmlns:a16="http://schemas.microsoft.com/office/drawing/2014/main" id="{A196F668-7E99-1E3B-A16B-32A4D8BFB2CD}"/>
                </a:ext>
              </a:extLst>
            </p:cNvPr>
            <p:cNvSpPr/>
            <p:nvPr/>
          </p:nvSpPr>
          <p:spPr>
            <a:xfrm>
              <a:off x="2835775" y="4787475"/>
              <a:ext cx="45900" cy="45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Medium"/>
                <a:ea typeface="Albert Sans Medium"/>
                <a:cs typeface="Albert Sans Medium"/>
                <a:sym typeface="Albert Sans Medium"/>
              </a:endParaRPr>
            </a:p>
          </p:txBody>
        </p:sp>
      </p:grpSp>
      <p:pic>
        <p:nvPicPr>
          <p:cNvPr id="26" name="Picture 25">
            <a:hlinkClick r:id="rId2"/>
            <a:extLst>
              <a:ext uri="{FF2B5EF4-FFF2-40B4-BE49-F238E27FC236}">
                <a16:creationId xmlns:a16="http://schemas.microsoft.com/office/drawing/2014/main" id="{6012CF80-D826-DE3E-5F44-9D578E8D5D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3781" y="3143400"/>
            <a:ext cx="476389" cy="476389"/>
          </a:xfrm>
          <a:prstGeom prst="rect">
            <a:avLst/>
          </a:prstGeom>
          <a:noFill/>
          <a:ln>
            <a:noFill/>
          </a:ln>
        </p:spPr>
      </p:pic>
    </p:spTree>
    <p:extLst>
      <p:ext uri="{BB962C8B-B14F-4D97-AF65-F5344CB8AC3E}">
        <p14:creationId xmlns:p14="http://schemas.microsoft.com/office/powerpoint/2010/main" val="279472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3172B-670E-725D-183A-383AE03A133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6327383-B3C8-5B04-9735-BE7C029B5468}"/>
              </a:ext>
            </a:extLst>
          </p:cNvPr>
          <p:cNvSpPr txBox="1"/>
          <p:nvPr/>
        </p:nvSpPr>
        <p:spPr>
          <a:xfrm>
            <a:off x="1691700" y="1670576"/>
            <a:ext cx="5760600" cy="3078022"/>
          </a:xfrm>
          <a:prstGeom prst="rect">
            <a:avLst/>
          </a:prstGeom>
          <a:noFill/>
        </p:spPr>
        <p:txBody>
          <a:bodyPr wrap="square" rtlCol="0" anchor="t">
            <a:spAutoFit/>
          </a:bodyPr>
          <a:lstStyle/>
          <a:p>
            <a:pPr marL="285750" indent="-285750">
              <a:lnSpc>
                <a:spcPct val="140000"/>
              </a:lnSpc>
              <a:buClr>
                <a:srgbClr val="68509D"/>
              </a:buClr>
              <a:buFont typeface="Arial" panose="020B0604020202020204" pitchFamily="34" charset="0"/>
              <a:buChar char="•"/>
            </a:pPr>
            <a:r>
              <a:rPr lang="en-US" sz="1800" dirty="0">
                <a:solidFill>
                  <a:srgbClr val="D05F0C"/>
                </a:solidFill>
                <a:latin typeface="Albert Sans Medium" panose="020B0604020202020204" charset="0"/>
              </a:rPr>
              <a:t>Lambda functions are concise </a:t>
            </a:r>
            <a:r>
              <a:rPr lang="en-US" sz="1800" dirty="0">
                <a:solidFill>
                  <a:schemeClr val="tx1"/>
                </a:solidFill>
                <a:latin typeface="Albert Sans Medium" panose="020B0604020202020204" charset="0"/>
              </a:rPr>
              <a:t>and can be defined in a single line, making them suitable for short, one-time operations.</a:t>
            </a:r>
          </a:p>
          <a:p>
            <a:pPr marL="285750" indent="-285750">
              <a:lnSpc>
                <a:spcPct val="140000"/>
              </a:lnSpc>
              <a:buClr>
                <a:srgbClr val="68509D"/>
              </a:buClr>
              <a:buFont typeface="Arial" panose="020B0604020202020204" pitchFamily="34" charset="0"/>
              <a:buChar char="•"/>
            </a:pPr>
            <a:endParaRPr lang="en-US" sz="1800" dirty="0">
              <a:solidFill>
                <a:schemeClr val="tx1"/>
              </a:solidFill>
              <a:latin typeface="Albert Sans Medium" panose="020B0604020202020204" charset="0"/>
            </a:endParaRPr>
          </a:p>
          <a:p>
            <a:pPr marL="285750" indent="-285750">
              <a:lnSpc>
                <a:spcPct val="140000"/>
              </a:lnSpc>
              <a:buClr>
                <a:srgbClr val="68509D"/>
              </a:buClr>
              <a:buFont typeface="Arial" panose="020B0604020202020204" pitchFamily="34" charset="0"/>
              <a:buChar char="•"/>
            </a:pPr>
            <a:r>
              <a:rPr lang="en-US" sz="1800" b="0" i="0" dirty="0">
                <a:solidFill>
                  <a:srgbClr val="D05F0C"/>
                </a:solidFill>
                <a:effectLst/>
                <a:latin typeface="Albert Sans Medium" panose="020B0604020202020204" charset="0"/>
                <a:ea typeface="Arial" panose="020B0604020202020204" pitchFamily="34" charset="0"/>
                <a:cs typeface="Arial" panose="020B0604020202020204" pitchFamily="34" charset="0"/>
              </a:rPr>
              <a:t>Lambda functions are anonymous</a:t>
            </a:r>
            <a:r>
              <a:rPr lang="en-US" sz="1800" b="0" i="0" dirty="0">
                <a:solidFill>
                  <a:srgbClr val="FFFFFF"/>
                </a:solidFill>
                <a:effectLst/>
                <a:latin typeface="Albert Sans Medium" panose="020B0604020202020204" charset="0"/>
                <a:ea typeface="Arial" panose="020B0604020202020204" pitchFamily="34" charset="0"/>
                <a:cs typeface="Arial" panose="020B0604020202020204" pitchFamily="34" charset="0"/>
              </a:rPr>
              <a:t>, meaning they don’t require a formal name, enhancing core readability.</a:t>
            </a:r>
            <a:endParaRPr lang="bg-BG" sz="1800" dirty="0">
              <a:effectLst/>
            </a:endParaRPr>
          </a:p>
          <a:p>
            <a:pPr marL="285750" indent="-285750">
              <a:lnSpc>
                <a:spcPct val="140000"/>
              </a:lnSpc>
              <a:buClr>
                <a:schemeClr val="accent2">
                  <a:lumMod val="60000"/>
                  <a:lumOff val="40000"/>
                </a:schemeClr>
              </a:buClr>
              <a:buFont typeface="Arial" panose="020B0604020202020204" pitchFamily="34" charset="0"/>
              <a:buChar char="•"/>
            </a:pPr>
            <a:endParaRPr lang="en-US" dirty="0">
              <a:solidFill>
                <a:schemeClr val="tx1"/>
              </a:solidFill>
              <a:latin typeface="Albert Sans Medium" panose="020B0604020202020204" charset="0"/>
            </a:endParaRPr>
          </a:p>
        </p:txBody>
      </p:sp>
      <p:sp>
        <p:nvSpPr>
          <p:cNvPr id="4" name="Title 1">
            <a:extLst>
              <a:ext uri="{FF2B5EF4-FFF2-40B4-BE49-F238E27FC236}">
                <a16:creationId xmlns:a16="http://schemas.microsoft.com/office/drawing/2014/main" id="{57B2B6B0-7BDA-26B0-8189-05F1B418C307}"/>
              </a:ext>
            </a:extLst>
          </p:cNvPr>
          <p:cNvSpPr txBox="1">
            <a:spLocks/>
          </p:cNvSpPr>
          <p:nvPr/>
        </p:nvSpPr>
        <p:spPr>
          <a:xfrm>
            <a:off x="-1" y="-1"/>
            <a:ext cx="5233917" cy="14330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 sz="3500" dirty="0">
                <a:solidFill>
                  <a:schemeClr val="tx1">
                    <a:lumMod val="75000"/>
                  </a:schemeClr>
                </a:solidFill>
              </a:rPr>
              <a:t>Conciseness and Anonymous Functions</a:t>
            </a:r>
            <a:endParaRPr lang="bg-BG" sz="3500" dirty="0">
              <a:solidFill>
                <a:schemeClr val="tx1">
                  <a:lumMod val="75000"/>
                </a:schemeClr>
              </a:solidFill>
            </a:endParaRPr>
          </a:p>
        </p:txBody>
      </p:sp>
    </p:spTree>
    <p:extLst>
      <p:ext uri="{BB962C8B-B14F-4D97-AF65-F5344CB8AC3E}">
        <p14:creationId xmlns:p14="http://schemas.microsoft.com/office/powerpoint/2010/main" val="24634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0;p44">
            <a:extLst>
              <a:ext uri="{FF2B5EF4-FFF2-40B4-BE49-F238E27FC236}">
                <a16:creationId xmlns:a16="http://schemas.microsoft.com/office/drawing/2014/main" id="{AACF2F55-7430-FE5A-45C8-CBE2CDE45F70}"/>
              </a:ext>
            </a:extLst>
          </p:cNvPr>
          <p:cNvSpPr txBox="1">
            <a:spLocks/>
          </p:cNvSpPr>
          <p:nvPr/>
        </p:nvSpPr>
        <p:spPr>
          <a:xfrm>
            <a:off x="880321" y="970143"/>
            <a:ext cx="7383358" cy="35063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b="1" dirty="0">
                <a:solidFill>
                  <a:schemeClr val="tx1"/>
                </a:solidFill>
                <a:latin typeface="Albert Sans Medium" panose="020B0604020202020204" charset="0"/>
              </a:rPr>
              <a:t>Lambda functions align well with functional programming concepts, where functions are treated as first class citizens.</a:t>
            </a:r>
          </a:p>
          <a:p>
            <a:pPr marL="457200" lvl="0" indent="-317500" algn="l" rtl="0">
              <a:spcBef>
                <a:spcPts val="100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Assigned to Variables</a:t>
            </a:r>
            <a:r>
              <a:rPr lang="en-US" sz="1400" dirty="0">
                <a:solidFill>
                  <a:schemeClr val="tx1"/>
                </a:solidFill>
                <a:latin typeface="Albert Sans Medium" panose="020B0604020202020204" charset="0"/>
              </a:rPr>
              <a:t>: You can assign functions to variables, making 	them referenceable by a name.</a:t>
            </a:r>
          </a:p>
          <a:p>
            <a:pPr marL="457200" lvl="0" indent="-317500" algn="l" rtl="0">
              <a:spcBef>
                <a:spcPts val="100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Passed as Arguments</a:t>
            </a:r>
            <a:r>
              <a:rPr lang="en-US" sz="1400" dirty="0">
                <a:solidFill>
                  <a:schemeClr val="tx1"/>
                </a:solidFill>
                <a:latin typeface="Albert Sans Medium" panose="020B0604020202020204" charset="0"/>
              </a:rPr>
              <a:t>: Functions can be passed as arguments to other 	functions.</a:t>
            </a:r>
          </a:p>
          <a:p>
            <a:pPr marL="457200" lvl="0" indent="-317500" algn="l" rtl="0">
              <a:spcBef>
                <a:spcPts val="100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Returned from Functions</a:t>
            </a:r>
            <a:r>
              <a:rPr lang="en-US" sz="1400" dirty="0">
                <a:solidFill>
                  <a:schemeClr val="tx1"/>
                </a:solidFill>
                <a:latin typeface="Albert Sans Medium" panose="020B0604020202020204" charset="0"/>
              </a:rPr>
              <a:t>: Functions can be returned as values from 	other functions.</a:t>
            </a:r>
          </a:p>
          <a:p>
            <a:pPr marL="457200" lvl="0" indent="-317500" algn="l" rtl="0">
              <a:spcBef>
                <a:spcPts val="1000"/>
              </a:spcBef>
              <a:spcAft>
                <a:spcPts val="0"/>
              </a:spcAft>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Stored in Data Structures</a:t>
            </a:r>
            <a:r>
              <a:rPr lang="en-US" sz="1400" dirty="0">
                <a:solidFill>
                  <a:schemeClr val="tx1"/>
                </a:solidFill>
                <a:latin typeface="Albert Sans Medium" panose="020B0604020202020204" charset="0"/>
              </a:rPr>
              <a:t>: Functions can be stored in data structures, 	such as lists or dictionaries.</a:t>
            </a:r>
          </a:p>
        </p:txBody>
      </p:sp>
      <p:sp>
        <p:nvSpPr>
          <p:cNvPr id="6" name="Title 1">
            <a:extLst>
              <a:ext uri="{FF2B5EF4-FFF2-40B4-BE49-F238E27FC236}">
                <a16:creationId xmlns:a16="http://schemas.microsoft.com/office/drawing/2014/main" id="{A32CB07F-6328-845E-1D90-1A861843997A}"/>
              </a:ext>
            </a:extLst>
          </p:cNvPr>
          <p:cNvSpPr txBox="1">
            <a:spLocks/>
          </p:cNvSpPr>
          <p:nvPr/>
        </p:nvSpPr>
        <p:spPr>
          <a:xfrm>
            <a:off x="0" y="0"/>
            <a:ext cx="5984543" cy="65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 sz="3500" dirty="0">
                <a:solidFill>
                  <a:schemeClr val="tx1">
                    <a:lumMod val="75000"/>
                  </a:schemeClr>
                </a:solidFill>
              </a:rPr>
              <a:t>Functional Programming</a:t>
            </a:r>
            <a:endParaRPr lang="bg-BG" sz="3500" dirty="0">
              <a:solidFill>
                <a:schemeClr val="tx1">
                  <a:lumMod val="75000"/>
                </a:schemeClr>
              </a:solidFill>
            </a:endParaRPr>
          </a:p>
        </p:txBody>
      </p:sp>
    </p:spTree>
    <p:extLst>
      <p:ext uri="{BB962C8B-B14F-4D97-AF65-F5344CB8AC3E}">
        <p14:creationId xmlns:p14="http://schemas.microsoft.com/office/powerpoint/2010/main" val="10104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36C84-E61F-8B3B-E9AA-C6F06955E02C}"/>
            </a:ext>
          </a:extLst>
        </p:cNvPr>
        <p:cNvGrpSpPr/>
        <p:nvPr/>
      </p:nvGrpSpPr>
      <p:grpSpPr>
        <a:xfrm>
          <a:off x="0" y="0"/>
          <a:ext cx="0" cy="0"/>
          <a:chOff x="0" y="0"/>
          <a:chExt cx="0" cy="0"/>
        </a:xfrm>
      </p:grpSpPr>
      <p:sp>
        <p:nvSpPr>
          <p:cNvPr id="3" name="Google Shape;1088;p64">
            <a:extLst>
              <a:ext uri="{FF2B5EF4-FFF2-40B4-BE49-F238E27FC236}">
                <a16:creationId xmlns:a16="http://schemas.microsoft.com/office/drawing/2014/main" id="{7322A651-9543-3B87-9924-C3EF1F439C1B}"/>
              </a:ext>
            </a:extLst>
          </p:cNvPr>
          <p:cNvSpPr txBox="1"/>
          <p:nvPr/>
        </p:nvSpPr>
        <p:spPr>
          <a:xfrm>
            <a:off x="1525137" y="1128044"/>
            <a:ext cx="6011838" cy="3440912"/>
          </a:xfrm>
          <a:prstGeom prst="rect">
            <a:avLst/>
          </a:prstGeom>
          <a:noFill/>
          <a:ln>
            <a:noFill/>
          </a:ln>
        </p:spPr>
        <p:txBody>
          <a:bodyPr spcFirstLastPara="1" wrap="square" lIns="91425" tIns="91425" rIns="91425" bIns="91425" anchor="ctr" anchorCtr="0">
            <a:spAutoFit/>
          </a:bodyPr>
          <a:lstStyle/>
          <a:p>
            <a:pPr marL="457200" indent="-317500">
              <a:lnSpc>
                <a:spcPct val="115000"/>
              </a:lnSpc>
              <a:buClr>
                <a:srgbClr val="68509D"/>
              </a:buClr>
              <a:buSzPct val="100000"/>
              <a:buFont typeface="Arial" panose="020B0604020202020204" pitchFamily="34" charset="0"/>
              <a:buChar char="•"/>
            </a:pPr>
            <a:r>
              <a:rPr lang="en-US" sz="1800" b="1" dirty="0">
                <a:solidFill>
                  <a:schemeClr val="tx2">
                    <a:lumMod val="75000"/>
                  </a:schemeClr>
                </a:solidFill>
                <a:latin typeface="Lexend Deca" panose="020B0604020202020204" charset="0"/>
              </a:rPr>
              <a:t>Short lived functions</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a:t>
            </a:r>
            <a:r>
              <a:rPr lang="en-US" dirty="0">
                <a:solidFill>
                  <a:schemeClr val="tx1"/>
                </a:solidFill>
                <a:latin typeface="Albert Sans Medium" panose="020B0604020202020204" charset="0"/>
              </a:rPr>
              <a:t>Ideal for temporary tasks.</a:t>
            </a:r>
          </a:p>
          <a:p>
            <a:pPr marL="457200" indent="-317500">
              <a:lnSpc>
                <a:spcPct val="115000"/>
              </a:lnSpc>
              <a:buClr>
                <a:srgbClr val="68509D"/>
              </a:buClr>
              <a:buSzPct val="100000"/>
              <a:buFont typeface="Arial" panose="020B0604020202020204" pitchFamily="34" charset="0"/>
              <a:buChar char="•"/>
            </a:pP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Filtering</a:t>
            </a:r>
            <a:br>
              <a:rPr lang="en-US" dirty="0">
                <a:solidFill>
                  <a:schemeClr val="dk1"/>
                </a:solidFill>
                <a:latin typeface="Albert Sans Medium"/>
                <a:ea typeface="Albert Sans Medium"/>
                <a:cs typeface="Albert Sans Medium"/>
                <a:sym typeface="Albert Sans Medium"/>
              </a:rPr>
            </a:br>
            <a:r>
              <a:rPr lang="en-US" dirty="0">
                <a:solidFill>
                  <a:schemeClr val="dk1"/>
                </a:solidFill>
                <a:latin typeface="Albert Sans Medium"/>
                <a:ea typeface="Albert Sans Medium"/>
                <a:cs typeface="Albert Sans Medium"/>
                <a:sym typeface="Albert Sans Medium"/>
              </a:rPr>
              <a:t>	</a:t>
            </a:r>
            <a:r>
              <a:rPr lang="en-US" dirty="0">
                <a:solidFill>
                  <a:schemeClr val="tx1"/>
                </a:solidFill>
                <a:latin typeface="Albert Sans Medium" panose="020B0604020202020204" charset="0"/>
              </a:rPr>
              <a:t>Commonly used with the filter() function.</a:t>
            </a:r>
          </a:p>
          <a:p>
            <a:pPr marL="457200" indent="-317500">
              <a:lnSpc>
                <a:spcPct val="115000"/>
              </a:lnSpc>
              <a:buClr>
                <a:srgbClr val="68509D"/>
              </a:buClr>
              <a:buSzPct val="100000"/>
              <a:buFont typeface="Arial" panose="020B0604020202020204" pitchFamily="34" charset="0"/>
              <a:buChar char="•"/>
            </a:pPr>
            <a:endParaRPr lang="en-US" b="1" dirty="0">
              <a:solidFill>
                <a:schemeClr val="dk1"/>
              </a:solidFill>
              <a:latin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Mapping</a:t>
            </a:r>
            <a:br>
              <a:rPr lang="en-US" sz="1400" b="1" dirty="0">
                <a:solidFill>
                  <a:srgbClr val="D05F0C"/>
                </a:solidFill>
                <a:latin typeface="Lexend Deca" panose="020B0604020202020204" charset="0"/>
              </a:rPr>
            </a:br>
            <a:r>
              <a:rPr lang="en-US" sz="1400" b="1" dirty="0">
                <a:solidFill>
                  <a:srgbClr val="D05F0C"/>
                </a:solidFill>
                <a:latin typeface="Lexend Deca" panose="020B0604020202020204" charset="0"/>
              </a:rPr>
              <a:t>	</a:t>
            </a:r>
            <a:r>
              <a:rPr lang="en-US" dirty="0">
                <a:solidFill>
                  <a:schemeClr val="tx1"/>
                </a:solidFill>
                <a:latin typeface="Albert Sans Medium" panose="020B0604020202020204" charset="0"/>
              </a:rPr>
              <a:t>Used with the map() function for specific operations.</a:t>
            </a:r>
          </a:p>
          <a:p>
            <a:pPr marL="457200" indent="-317500">
              <a:lnSpc>
                <a:spcPct val="115000"/>
              </a:lnSpc>
              <a:buClr>
                <a:srgbClr val="68509D"/>
              </a:buClr>
              <a:buSzPct val="100000"/>
              <a:buFont typeface="Arial" panose="020B0604020202020204" pitchFamily="34" charset="0"/>
              <a:buChar char="•"/>
            </a:pPr>
            <a:endParaRPr lang="en-US" dirty="0">
              <a:solidFill>
                <a:schemeClr val="dk1"/>
              </a:solidFill>
              <a:latin typeface="Albert Sans Medium"/>
              <a:ea typeface="Albert Sans Medium"/>
              <a:cs typeface="Albert Sans Medium"/>
              <a:sym typeface="Albert Sans Medium"/>
            </a:endParaRPr>
          </a:p>
          <a:p>
            <a:pPr marL="457200" indent="-317500">
              <a:lnSpc>
                <a:spcPct val="115000"/>
              </a:lnSpc>
              <a:buClr>
                <a:srgbClr val="68509D"/>
              </a:buClr>
              <a:buSzPct val="100000"/>
              <a:buFont typeface="Arial" panose="020B0604020202020204" pitchFamily="34" charset="0"/>
              <a:buChar char="•"/>
            </a:pPr>
            <a:r>
              <a:rPr lang="en-US" sz="1800" b="1" dirty="0">
                <a:solidFill>
                  <a:srgbClr val="D05F0C"/>
                </a:solidFill>
                <a:latin typeface="Lexend Deca" panose="020B0604020202020204" charset="0"/>
              </a:rPr>
              <a:t>Sorting</a:t>
            </a:r>
            <a:br>
              <a:rPr lang="en-US" sz="1400" b="1" dirty="0">
                <a:solidFill>
                  <a:srgbClr val="D05F0C"/>
                </a:solidFill>
                <a:latin typeface="Lexend Deca" panose="020B0604020202020204" charset="0"/>
              </a:rPr>
            </a:br>
            <a:r>
              <a:rPr lang="en-US" sz="1400" dirty="0">
                <a:solidFill>
                  <a:srgbClr val="D05F0C"/>
                </a:solidFill>
                <a:latin typeface="Lexend Deca" panose="020B0604020202020204" charset="0"/>
              </a:rPr>
              <a:t>	</a:t>
            </a:r>
            <a:r>
              <a:rPr lang="en-US" dirty="0">
                <a:solidFill>
                  <a:schemeClr val="tx1"/>
                </a:solidFill>
                <a:latin typeface="Albert Sans Medium" panose="020B0604020202020204" charset="0"/>
              </a:rPr>
              <a:t>Employed in sorting operations to define custom key 	functions.</a:t>
            </a:r>
          </a:p>
        </p:txBody>
      </p:sp>
      <p:sp>
        <p:nvSpPr>
          <p:cNvPr id="6" name="Title 1">
            <a:extLst>
              <a:ext uri="{FF2B5EF4-FFF2-40B4-BE49-F238E27FC236}">
                <a16:creationId xmlns:a16="http://schemas.microsoft.com/office/drawing/2014/main" id="{FBE8FE9F-BD6F-BA94-4A44-AE825306D8BB}"/>
              </a:ext>
            </a:extLst>
          </p:cNvPr>
          <p:cNvSpPr txBox="1">
            <a:spLocks/>
          </p:cNvSpPr>
          <p:nvPr/>
        </p:nvSpPr>
        <p:spPr>
          <a:xfrm>
            <a:off x="0" y="0"/>
            <a:ext cx="3050275" cy="65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500" dirty="0">
                <a:solidFill>
                  <a:schemeClr val="tx1">
                    <a:lumMod val="75000"/>
                  </a:schemeClr>
                </a:solidFill>
              </a:rPr>
              <a:t>Use Cases</a:t>
            </a:r>
            <a:endParaRPr lang="bg-BG" sz="3500" dirty="0">
              <a:solidFill>
                <a:schemeClr val="tx1">
                  <a:lumMod val="75000"/>
                </a:schemeClr>
              </a:solidFill>
            </a:endParaRPr>
          </a:p>
        </p:txBody>
      </p:sp>
    </p:spTree>
    <p:extLst>
      <p:ext uri="{BB962C8B-B14F-4D97-AF65-F5344CB8AC3E}">
        <p14:creationId xmlns:p14="http://schemas.microsoft.com/office/powerpoint/2010/main" val="374769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855D2730-AADE-FC76-5874-75CFDD1ECC6F}"/>
            </a:ext>
          </a:extLst>
        </p:cNvPr>
        <p:cNvGrpSpPr/>
        <p:nvPr/>
      </p:nvGrpSpPr>
      <p:grpSpPr>
        <a:xfrm>
          <a:off x="0" y="0"/>
          <a:ext cx="0" cy="0"/>
          <a:chOff x="0" y="0"/>
          <a:chExt cx="0" cy="0"/>
        </a:xfrm>
      </p:grpSpPr>
      <p:sp>
        <p:nvSpPr>
          <p:cNvPr id="746" name="Google Shape;746;p49">
            <a:extLst>
              <a:ext uri="{FF2B5EF4-FFF2-40B4-BE49-F238E27FC236}">
                <a16:creationId xmlns:a16="http://schemas.microsoft.com/office/drawing/2014/main" id="{67785D67-A704-B5A6-4CB1-413520EFA94E}"/>
              </a:ext>
            </a:extLst>
          </p:cNvPr>
          <p:cNvSpPr txBox="1">
            <a:spLocks noGrp="1"/>
          </p:cNvSpPr>
          <p:nvPr>
            <p:ph type="title"/>
          </p:nvPr>
        </p:nvSpPr>
        <p:spPr>
          <a:xfrm>
            <a:off x="1691700" y="1307100"/>
            <a:ext cx="57606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Closures In Python</a:t>
            </a:r>
            <a:endParaRPr dirty="0"/>
          </a:p>
        </p:txBody>
      </p:sp>
    </p:spTree>
    <p:extLst>
      <p:ext uri="{BB962C8B-B14F-4D97-AF65-F5344CB8AC3E}">
        <p14:creationId xmlns:p14="http://schemas.microsoft.com/office/powerpoint/2010/main" val="374687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70;p70">
            <a:extLst>
              <a:ext uri="{FF2B5EF4-FFF2-40B4-BE49-F238E27FC236}">
                <a16:creationId xmlns:a16="http://schemas.microsoft.com/office/drawing/2014/main" id="{7300E70E-054D-8611-1DFD-7D7B8432BA7D}"/>
              </a:ext>
            </a:extLst>
          </p:cNvPr>
          <p:cNvSpPr txBox="1"/>
          <p:nvPr/>
        </p:nvSpPr>
        <p:spPr>
          <a:xfrm>
            <a:off x="5335629" y="1243976"/>
            <a:ext cx="2757000" cy="1163908"/>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0"/>
              </a:spcBef>
              <a:spcAft>
                <a:spcPts val="0"/>
              </a:spcAft>
              <a:buNone/>
            </a:pPr>
            <a:r>
              <a:rPr lang="en" dirty="0">
                <a:solidFill>
                  <a:schemeClr val="dk1"/>
                </a:solidFill>
                <a:latin typeface="Albert Sans Medium"/>
                <a:ea typeface="Albert Sans Medium"/>
                <a:cs typeface="Albert Sans Medium"/>
                <a:sym typeface="Albert Sans Medium"/>
              </a:rPr>
              <a:t>Closures are functions that capture and remember values in the enclosing scope, even if not present in memory.</a:t>
            </a:r>
            <a:endParaRPr dirty="0">
              <a:solidFill>
                <a:schemeClr val="dk1"/>
              </a:solidFill>
              <a:latin typeface="Albert Sans Medium"/>
              <a:ea typeface="Albert Sans Medium"/>
              <a:cs typeface="Albert Sans Medium"/>
              <a:sym typeface="Albert Sans Medium"/>
            </a:endParaRPr>
          </a:p>
        </p:txBody>
      </p:sp>
      <p:sp>
        <p:nvSpPr>
          <p:cNvPr id="4" name="Google Shape;1172;p70">
            <a:extLst>
              <a:ext uri="{FF2B5EF4-FFF2-40B4-BE49-F238E27FC236}">
                <a16:creationId xmlns:a16="http://schemas.microsoft.com/office/drawing/2014/main" id="{81045489-7B7B-1A68-BFA0-2E13BCFFAEB8}"/>
              </a:ext>
            </a:extLst>
          </p:cNvPr>
          <p:cNvSpPr txBox="1"/>
          <p:nvPr/>
        </p:nvSpPr>
        <p:spPr>
          <a:xfrm>
            <a:off x="5335629" y="2826146"/>
            <a:ext cx="2757000" cy="116391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0"/>
              </a:spcBef>
              <a:spcAft>
                <a:spcPts val="0"/>
              </a:spcAft>
              <a:buNone/>
            </a:pPr>
            <a:r>
              <a:rPr lang="en-US" dirty="0">
                <a:solidFill>
                  <a:schemeClr val="dk1"/>
                </a:solidFill>
                <a:latin typeface="Albert Sans Medium"/>
                <a:ea typeface="Albert Sans Medium"/>
                <a:cs typeface="Albert Sans Medium"/>
                <a:sym typeface="Albert Sans Medium"/>
              </a:rPr>
              <a:t>Closures retain a reference to variables from the outer function’s scope, even after it has finished executing.</a:t>
            </a:r>
            <a:endParaRPr dirty="0">
              <a:solidFill>
                <a:schemeClr val="dk1"/>
              </a:solidFill>
              <a:latin typeface="Albert Sans Medium"/>
              <a:ea typeface="Albert Sans Medium"/>
              <a:cs typeface="Albert Sans Medium"/>
              <a:sym typeface="Albert Sans Medium"/>
            </a:endParaRPr>
          </a:p>
        </p:txBody>
      </p:sp>
      <p:sp>
        <p:nvSpPr>
          <p:cNvPr id="5" name="Google Shape;1173;p70">
            <a:extLst>
              <a:ext uri="{FF2B5EF4-FFF2-40B4-BE49-F238E27FC236}">
                <a16:creationId xmlns:a16="http://schemas.microsoft.com/office/drawing/2014/main" id="{29E8BD96-98DE-AE87-C0E4-84435F3755FF}"/>
              </a:ext>
            </a:extLst>
          </p:cNvPr>
          <p:cNvSpPr txBox="1"/>
          <p:nvPr/>
        </p:nvSpPr>
        <p:spPr>
          <a:xfrm>
            <a:off x="1665504" y="1352680"/>
            <a:ext cx="2289633" cy="10212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D05F0C"/>
                </a:solidFill>
                <a:latin typeface="Lexend Deca"/>
                <a:ea typeface="Lexend Deca"/>
                <a:cs typeface="Lexend Deca"/>
                <a:sym typeface="Lexend Deca"/>
              </a:rPr>
              <a:t>Concept of Closures</a:t>
            </a:r>
            <a:endParaRPr sz="2400" dirty="0">
              <a:solidFill>
                <a:srgbClr val="D05F0C"/>
              </a:solidFill>
              <a:latin typeface="Lexend Deca"/>
              <a:ea typeface="Lexend Deca"/>
              <a:cs typeface="Lexend Deca"/>
              <a:sym typeface="Lexend Deca"/>
            </a:endParaRPr>
          </a:p>
        </p:txBody>
      </p:sp>
      <p:sp>
        <p:nvSpPr>
          <p:cNvPr id="6" name="Google Shape;1174;p70">
            <a:extLst>
              <a:ext uri="{FF2B5EF4-FFF2-40B4-BE49-F238E27FC236}">
                <a16:creationId xmlns:a16="http://schemas.microsoft.com/office/drawing/2014/main" id="{D6F83E71-E77E-E4E2-CFFA-38D67D97E8E9}"/>
              </a:ext>
            </a:extLst>
          </p:cNvPr>
          <p:cNvSpPr txBox="1"/>
          <p:nvPr/>
        </p:nvSpPr>
        <p:spPr>
          <a:xfrm>
            <a:off x="1665505" y="2694580"/>
            <a:ext cx="2289633" cy="14270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D05F0C"/>
                </a:solidFill>
                <a:latin typeface="Lexend Deca"/>
                <a:ea typeface="Lexend Deca"/>
                <a:cs typeface="Lexend Deca"/>
                <a:sym typeface="Lexend Deca"/>
              </a:rPr>
              <a:t>What it means </a:t>
            </a:r>
            <a:r>
              <a:rPr lang="en-US" sz="2400" b="1" dirty="0">
                <a:solidFill>
                  <a:srgbClr val="D05F0C"/>
                </a:solidFill>
                <a:latin typeface="Lexend Deca"/>
                <a:ea typeface="Lexend Deca"/>
                <a:cs typeface="Lexend Deca"/>
                <a:sym typeface="Lexend Deca"/>
              </a:rPr>
              <a:t>NOT</a:t>
            </a:r>
            <a:r>
              <a:rPr lang="en-US" sz="2400" dirty="0">
                <a:solidFill>
                  <a:srgbClr val="D05F0C"/>
                </a:solidFill>
                <a:latin typeface="Lexend Deca"/>
                <a:ea typeface="Lexend Deca"/>
                <a:cs typeface="Lexend Deca"/>
                <a:sym typeface="Lexend Deca"/>
              </a:rPr>
              <a:t> Present in Memory</a:t>
            </a:r>
            <a:endParaRPr sz="2400" dirty="0">
              <a:solidFill>
                <a:srgbClr val="D05F0C"/>
              </a:solidFill>
              <a:latin typeface="Lexend Deca"/>
              <a:ea typeface="Lexend Deca"/>
              <a:cs typeface="Lexend Deca"/>
              <a:sym typeface="Lexend Deca"/>
            </a:endParaRPr>
          </a:p>
        </p:txBody>
      </p:sp>
      <p:cxnSp>
        <p:nvCxnSpPr>
          <p:cNvPr id="7" name="Google Shape;1177;p70">
            <a:extLst>
              <a:ext uri="{FF2B5EF4-FFF2-40B4-BE49-F238E27FC236}">
                <a16:creationId xmlns:a16="http://schemas.microsoft.com/office/drawing/2014/main" id="{9334CB88-520F-960A-FA39-1ECD079F0862}"/>
              </a:ext>
            </a:extLst>
          </p:cNvPr>
          <p:cNvCxnSpPr/>
          <p:nvPr/>
        </p:nvCxnSpPr>
        <p:spPr>
          <a:xfrm>
            <a:off x="3955154" y="1825930"/>
            <a:ext cx="1239900" cy="0"/>
          </a:xfrm>
          <a:prstGeom prst="straightConnector1">
            <a:avLst/>
          </a:prstGeom>
          <a:noFill/>
          <a:ln w="9525" cap="flat" cmpd="sng">
            <a:solidFill>
              <a:schemeClr val="accent2"/>
            </a:solidFill>
            <a:prstDash val="solid"/>
            <a:round/>
            <a:headEnd type="none" w="med" len="med"/>
            <a:tailEnd type="oval" w="med" len="med"/>
          </a:ln>
        </p:spPr>
      </p:cxnSp>
      <p:cxnSp>
        <p:nvCxnSpPr>
          <p:cNvPr id="8" name="Google Shape;1178;p70">
            <a:extLst>
              <a:ext uri="{FF2B5EF4-FFF2-40B4-BE49-F238E27FC236}">
                <a16:creationId xmlns:a16="http://schemas.microsoft.com/office/drawing/2014/main" id="{85B45F74-D8B4-DBB1-8AA5-5D5088A1F601}"/>
              </a:ext>
            </a:extLst>
          </p:cNvPr>
          <p:cNvCxnSpPr/>
          <p:nvPr/>
        </p:nvCxnSpPr>
        <p:spPr>
          <a:xfrm>
            <a:off x="3955154" y="3411730"/>
            <a:ext cx="1239900" cy="0"/>
          </a:xfrm>
          <a:prstGeom prst="straightConnector1">
            <a:avLst/>
          </a:prstGeom>
          <a:noFill/>
          <a:ln w="9525" cap="flat" cmpd="sng">
            <a:solidFill>
              <a:schemeClr val="accent2"/>
            </a:solidFill>
            <a:prstDash val="solid"/>
            <a:round/>
            <a:headEnd type="none" w="med" len="med"/>
            <a:tailEnd type="oval" w="med" len="med"/>
          </a:ln>
        </p:spPr>
      </p:cxnSp>
      <p:sp>
        <p:nvSpPr>
          <p:cNvPr id="2" name="Title 1">
            <a:extLst>
              <a:ext uri="{FF2B5EF4-FFF2-40B4-BE49-F238E27FC236}">
                <a16:creationId xmlns:a16="http://schemas.microsoft.com/office/drawing/2014/main" id="{E1F98AC5-7603-CB43-CBF3-B5EDB34CABDC}"/>
              </a:ext>
            </a:extLst>
          </p:cNvPr>
          <p:cNvSpPr txBox="1">
            <a:spLocks/>
          </p:cNvSpPr>
          <p:nvPr/>
        </p:nvSpPr>
        <p:spPr>
          <a:xfrm>
            <a:off x="0" y="6824"/>
            <a:ext cx="5166300" cy="65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exend Deca"/>
              <a:buNone/>
              <a:defRPr sz="78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 sz="3500" dirty="0">
                <a:solidFill>
                  <a:schemeClr val="tx1">
                    <a:lumMod val="75000"/>
                  </a:schemeClr>
                </a:solidFill>
              </a:rPr>
              <a:t>Closures In Python</a:t>
            </a:r>
            <a:endParaRPr lang="bg-BG" sz="3500" dirty="0">
              <a:solidFill>
                <a:schemeClr val="tx1">
                  <a:lumMod val="75000"/>
                </a:schemeClr>
              </a:solidFill>
            </a:endParaRPr>
          </a:p>
        </p:txBody>
      </p:sp>
    </p:spTree>
    <p:extLst>
      <p:ext uri="{BB962C8B-B14F-4D97-AF65-F5344CB8AC3E}">
        <p14:creationId xmlns:p14="http://schemas.microsoft.com/office/powerpoint/2010/main" val="81077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7E0B9E-55ED-333C-31CE-3650B1D70268}"/>
              </a:ext>
            </a:extLst>
          </p:cNvPr>
          <p:cNvSpPr txBox="1"/>
          <p:nvPr/>
        </p:nvSpPr>
        <p:spPr>
          <a:xfrm>
            <a:off x="1691700" y="1349853"/>
            <a:ext cx="5760600" cy="3551998"/>
          </a:xfrm>
          <a:prstGeom prst="rect">
            <a:avLst/>
          </a:prstGeom>
          <a:noFill/>
        </p:spPr>
        <p:txBody>
          <a:bodyPr wrap="square" rtlCol="0" anchor="t">
            <a:spAutoFit/>
          </a:bodyPr>
          <a:lstStyle/>
          <a:p>
            <a:pPr marL="285750" indent="-285750">
              <a:lnSpc>
                <a:spcPct val="140000"/>
              </a:lnSpc>
              <a:buClr>
                <a:srgbClr val="7030A0"/>
              </a:buClr>
              <a:buFont typeface="Arial" panose="020B0604020202020204" pitchFamily="34" charset="0"/>
              <a:buChar char="•"/>
            </a:pPr>
            <a:r>
              <a:rPr lang="en-US" sz="1800" b="1" dirty="0">
                <a:solidFill>
                  <a:srgbClr val="D05F0C"/>
                </a:solidFill>
                <a:latin typeface="Lexend Deca" panose="020B0604020202020204" charset="0"/>
              </a:rPr>
              <a:t>Nested Function Definition</a:t>
            </a:r>
            <a:br>
              <a:rPr lang="en-US" b="1" dirty="0">
                <a:solidFill>
                  <a:srgbClr val="D05F0C"/>
                </a:solidFill>
                <a:latin typeface="Lexend Deca" panose="020B0604020202020204" charset="0"/>
              </a:rPr>
            </a:br>
            <a:r>
              <a:rPr lang="en-US" b="1" dirty="0">
                <a:solidFill>
                  <a:srgbClr val="D05F0C"/>
                </a:solidFill>
                <a:latin typeface="Lexend Deca" panose="020B0604020202020204" charset="0"/>
              </a:rPr>
              <a:t>	</a:t>
            </a:r>
            <a:r>
              <a:rPr lang="en-US" dirty="0">
                <a:solidFill>
                  <a:schemeClr val="tx1"/>
                </a:solidFill>
                <a:latin typeface="Albert Sans Medium" panose="020B0604020202020204" charset="0"/>
              </a:rPr>
              <a:t>A closure is created when a function is defined inside 	another function (outer function).The inner function can 	access variables from the outer function, forming a 	closure over those variables.</a:t>
            </a:r>
          </a:p>
          <a:p>
            <a:pPr marL="285750" indent="-285750">
              <a:lnSpc>
                <a:spcPct val="140000"/>
              </a:lnSpc>
              <a:buClr>
                <a:srgbClr val="7030A0"/>
              </a:buClr>
              <a:buFont typeface="Arial" panose="020B0604020202020204" pitchFamily="34" charset="0"/>
              <a:buChar char="•"/>
            </a:pPr>
            <a:r>
              <a:rPr lang="en-US" sz="1800" b="1" dirty="0">
                <a:solidFill>
                  <a:srgbClr val="D05F0C"/>
                </a:solidFill>
                <a:latin typeface="Lexend Deca" panose="020B0604020202020204" charset="0"/>
              </a:rPr>
              <a:t>Variable Capture</a:t>
            </a:r>
            <a:br>
              <a:rPr lang="en-US" sz="1800" b="1" dirty="0">
                <a:solidFill>
                  <a:schemeClr val="tx1"/>
                </a:solidFill>
              </a:rPr>
            </a:br>
            <a:r>
              <a:rPr lang="en-US" b="1" dirty="0">
                <a:solidFill>
                  <a:schemeClr val="tx1"/>
                </a:solidFill>
              </a:rPr>
              <a:t>	</a:t>
            </a:r>
            <a:r>
              <a:rPr lang="en-US" dirty="0">
                <a:solidFill>
                  <a:schemeClr val="tx1"/>
                </a:solidFill>
                <a:latin typeface="Albert Sans Medium" panose="020B0604020202020204" charset="0"/>
              </a:rPr>
              <a:t>The inner function captures and "closes over" the 	variables it references from the outer function, even 	after the outer function has finished execution. This 	allows the inner function to retain access to the 	captured variables.</a:t>
            </a:r>
          </a:p>
        </p:txBody>
      </p:sp>
      <p:sp>
        <p:nvSpPr>
          <p:cNvPr id="5" name="Title 1">
            <a:extLst>
              <a:ext uri="{FF2B5EF4-FFF2-40B4-BE49-F238E27FC236}">
                <a16:creationId xmlns:a16="http://schemas.microsoft.com/office/drawing/2014/main" id="{F03A1930-66B5-940E-0F02-84345C492177}"/>
              </a:ext>
            </a:extLst>
          </p:cNvPr>
          <p:cNvSpPr>
            <a:spLocks noGrp="1"/>
          </p:cNvSpPr>
          <p:nvPr>
            <p:ph type="title"/>
          </p:nvPr>
        </p:nvSpPr>
        <p:spPr>
          <a:xfrm>
            <a:off x="0" y="0"/>
            <a:ext cx="5166300" cy="655092"/>
          </a:xfrm>
        </p:spPr>
        <p:txBody>
          <a:bodyPr/>
          <a:lstStyle/>
          <a:p>
            <a:r>
              <a:rPr lang="en-US" sz="3500" dirty="0">
                <a:solidFill>
                  <a:schemeClr val="tx1">
                    <a:lumMod val="75000"/>
                  </a:schemeClr>
                </a:solidFill>
              </a:rPr>
              <a:t>How Closures Work</a:t>
            </a:r>
            <a:endParaRPr lang="bg-BG" sz="3500" dirty="0">
              <a:solidFill>
                <a:schemeClr val="tx1">
                  <a:lumMod val="75000"/>
                </a:schemeClr>
              </a:solidFill>
            </a:endParaRPr>
          </a:p>
        </p:txBody>
      </p:sp>
    </p:spTree>
    <p:extLst>
      <p:ext uri="{BB962C8B-B14F-4D97-AF65-F5344CB8AC3E}">
        <p14:creationId xmlns:p14="http://schemas.microsoft.com/office/powerpoint/2010/main" val="177145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9D1F6C-26B1-BA10-ADD2-16DBCFE5E29F}"/>
              </a:ext>
            </a:extLst>
          </p:cNvPr>
          <p:cNvSpPr txBox="1"/>
          <p:nvPr/>
        </p:nvSpPr>
        <p:spPr>
          <a:xfrm>
            <a:off x="1726442" y="1406419"/>
            <a:ext cx="5254388" cy="2732479"/>
          </a:xfrm>
          <a:prstGeom prst="rect">
            <a:avLst/>
          </a:prstGeom>
          <a:noFill/>
        </p:spPr>
        <p:txBody>
          <a:bodyPr wrap="square" anchor="ctr">
            <a:spAutoFit/>
          </a:bodyPr>
          <a:lstStyle/>
          <a:p>
            <a:pPr marL="285750" indent="-285750">
              <a:lnSpc>
                <a:spcPct val="140000"/>
              </a:lnSpc>
              <a:buClr>
                <a:srgbClr val="7030A0"/>
              </a:buClr>
              <a:buFont typeface="Arial" panose="020B0604020202020204" pitchFamily="34" charset="0"/>
              <a:buChar char="•"/>
            </a:pPr>
            <a:r>
              <a:rPr lang="en-US" sz="1800" b="1" dirty="0">
                <a:solidFill>
                  <a:srgbClr val="D05F0C"/>
                </a:solidFill>
                <a:latin typeface="Lexend Deca" panose="020B0604020202020204" charset="0"/>
              </a:rPr>
              <a:t>Encapsulation</a:t>
            </a:r>
            <a:br>
              <a:rPr lang="en-US" b="1" dirty="0">
                <a:solidFill>
                  <a:schemeClr val="tx1"/>
                </a:solidFill>
              </a:rPr>
            </a:br>
            <a:r>
              <a:rPr lang="en-US" b="1" dirty="0">
                <a:solidFill>
                  <a:schemeClr val="tx1"/>
                </a:solidFill>
              </a:rPr>
              <a:t>	</a:t>
            </a:r>
            <a:r>
              <a:rPr lang="en-US" dirty="0">
                <a:solidFill>
                  <a:schemeClr val="tx1"/>
                </a:solidFill>
                <a:latin typeface="Albert Sans Medium" panose="020B0604020202020204" charset="0"/>
              </a:rPr>
              <a:t>Closures provide a way to encapsulate and create 	private variables within functions, achieving a 	level of data encapsulation.</a:t>
            </a:r>
          </a:p>
          <a:p>
            <a:pPr marL="285750" indent="-285750">
              <a:lnSpc>
                <a:spcPct val="140000"/>
              </a:lnSpc>
              <a:buClr>
                <a:srgbClr val="7030A0"/>
              </a:buClr>
              <a:buFont typeface="Arial" panose="020B0604020202020204" pitchFamily="34" charset="0"/>
              <a:buChar char="•"/>
            </a:pPr>
            <a:r>
              <a:rPr lang="en-US" sz="1800" b="1" dirty="0">
                <a:solidFill>
                  <a:srgbClr val="D05F0C"/>
                </a:solidFill>
                <a:latin typeface="Lexend Deca" panose="020B0604020202020204" charset="0"/>
              </a:rPr>
              <a:t>Dynamic Function Generation</a:t>
            </a:r>
            <a:br>
              <a:rPr lang="en-US" sz="1800" b="1" dirty="0">
                <a:solidFill>
                  <a:srgbClr val="D05F0C"/>
                </a:solidFill>
                <a:latin typeface="Lexend Deca" panose="020B0604020202020204" charset="0"/>
              </a:rPr>
            </a:br>
            <a:r>
              <a:rPr lang="en-US" sz="1800" b="1" dirty="0">
                <a:solidFill>
                  <a:srgbClr val="D05F0C"/>
                </a:solidFill>
                <a:latin typeface="Lexend Deca" panose="020B0604020202020204" charset="0"/>
              </a:rPr>
              <a:t>	</a:t>
            </a:r>
            <a:r>
              <a:rPr lang="en-US" dirty="0">
                <a:solidFill>
                  <a:schemeClr val="tx1"/>
                </a:solidFill>
                <a:latin typeface="Albert Sans Medium" panose="020B0604020202020204" charset="0"/>
              </a:rPr>
              <a:t>Closures can be used to generate functions 	dynamically based on parameters provided during 	the creation of the outer function.</a:t>
            </a:r>
            <a:endParaRPr lang="bg-BG" dirty="0">
              <a:solidFill>
                <a:schemeClr val="tx1"/>
              </a:solidFill>
            </a:endParaRPr>
          </a:p>
        </p:txBody>
      </p:sp>
      <p:sp>
        <p:nvSpPr>
          <p:cNvPr id="5" name="Title 1">
            <a:extLst>
              <a:ext uri="{FF2B5EF4-FFF2-40B4-BE49-F238E27FC236}">
                <a16:creationId xmlns:a16="http://schemas.microsoft.com/office/drawing/2014/main" id="{D1242907-ACC7-2161-3C8D-8823A4B5D420}"/>
              </a:ext>
            </a:extLst>
          </p:cNvPr>
          <p:cNvSpPr>
            <a:spLocks noGrp="1"/>
          </p:cNvSpPr>
          <p:nvPr>
            <p:ph type="title"/>
          </p:nvPr>
        </p:nvSpPr>
        <p:spPr>
          <a:xfrm>
            <a:off x="0" y="0"/>
            <a:ext cx="5166300" cy="655092"/>
          </a:xfrm>
        </p:spPr>
        <p:txBody>
          <a:bodyPr/>
          <a:lstStyle/>
          <a:p>
            <a:r>
              <a:rPr lang="en-US" sz="3500" dirty="0">
                <a:solidFill>
                  <a:schemeClr val="tx1">
                    <a:lumMod val="75000"/>
                  </a:schemeClr>
                </a:solidFill>
              </a:rPr>
              <a:t>How Closures Work</a:t>
            </a:r>
            <a:endParaRPr lang="bg-BG" sz="3500" dirty="0">
              <a:solidFill>
                <a:schemeClr val="tx1">
                  <a:lumMod val="75000"/>
                </a:schemeClr>
              </a:solidFill>
            </a:endParaRPr>
          </a:p>
        </p:txBody>
      </p:sp>
    </p:spTree>
    <p:extLst>
      <p:ext uri="{BB962C8B-B14F-4D97-AF65-F5344CB8AC3E}">
        <p14:creationId xmlns:p14="http://schemas.microsoft.com/office/powerpoint/2010/main" val="3521101227"/>
      </p:ext>
    </p:extLst>
  </p:cSld>
  <p:clrMapOvr>
    <a:masterClrMapping/>
  </p:clrMapOvr>
</p:sld>
</file>

<file path=ppt/theme/theme1.xml><?xml version="1.0" encoding="utf-8"?>
<a:theme xmlns:a="http://schemas.openxmlformats.org/drawingml/2006/main" name="Expressing Ideas and Arguments - German - Foreign Language - 10th grade by Slidesgo">
  <a:themeElements>
    <a:clrScheme name="Simple Light">
      <a:dk1>
        <a:srgbClr val="FFFFFF"/>
      </a:dk1>
      <a:lt1>
        <a:srgbClr val="212121"/>
      </a:lt1>
      <a:dk2>
        <a:srgbClr val="FDF156"/>
      </a:dk2>
      <a:lt2>
        <a:srgbClr val="F38433"/>
      </a:lt2>
      <a:accent1>
        <a:srgbClr val="3D4226"/>
      </a:accent1>
      <a:accent2>
        <a:srgbClr val="68509D"/>
      </a:accent2>
      <a:accent3>
        <a:srgbClr val="EFEFE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52C1D6-BA1E-4598-98F4-D2CEEBA5A96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1162</TotalTime>
  <Words>879</Words>
  <Application>Microsoft Office PowerPoint</Application>
  <PresentationFormat>On-screen Show (16:9)</PresentationFormat>
  <Paragraphs>68</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Lexend Deca</vt:lpstr>
      <vt:lpstr>Albert Sans Medium</vt:lpstr>
      <vt:lpstr>Calibri</vt:lpstr>
      <vt:lpstr>Expressing Ideas and Arguments - German - Foreign Language - 10th grade by Slidesgo</vt:lpstr>
      <vt:lpstr>PowerPoint Presentation</vt:lpstr>
      <vt:lpstr>Lambdas in Python</vt:lpstr>
      <vt:lpstr>PowerPoint Presentation</vt:lpstr>
      <vt:lpstr>PowerPoint Presentation</vt:lpstr>
      <vt:lpstr>PowerPoint Presentation</vt:lpstr>
      <vt:lpstr>Closures In Python</vt:lpstr>
      <vt:lpstr>PowerPoint Presentation</vt:lpstr>
      <vt:lpstr>How Closures Work</vt:lpstr>
      <vt:lpstr>How Closures Work</vt:lpstr>
      <vt:lpstr>PowerPoint Presentation</vt:lpstr>
      <vt:lpstr>Decorators in Python</vt:lpstr>
      <vt:lpstr>PowerPoint Presentation</vt:lpstr>
      <vt:lpstr>PowerPoint Presentation</vt:lpstr>
      <vt:lpstr>PowerPoint Presentation</vt:lpstr>
      <vt:lpstr>PowerPoint Presentation</vt:lpstr>
      <vt:lpstr>PowerPoint Presentation</vt:lpstr>
      <vt:lpstr>PowerPoint Presentation</vt:lpstr>
      <vt:lpstr>Q&amp;A and Discussion</vt:lpstr>
      <vt:lpstr>More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Bozhidar Vasilev</dc:creator>
  <cp:lastModifiedBy>Bozhidar Vasilev</cp:lastModifiedBy>
  <cp:revision>10</cp:revision>
  <dcterms:modified xsi:type="dcterms:W3CDTF">2024-02-18T10:36:31Z</dcterms:modified>
</cp:coreProperties>
</file>