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3"/>
  </p:notesMasterIdLst>
  <p:handoutMasterIdLst>
    <p:handoutMasterId r:id="rId24"/>
  </p:handoutMasterIdLst>
  <p:sldIdLst>
    <p:sldId id="394" r:id="rId2"/>
    <p:sldId id="476" r:id="rId3"/>
    <p:sldId id="508" r:id="rId4"/>
    <p:sldId id="317" r:id="rId5"/>
    <p:sldId id="316" r:id="rId6"/>
    <p:sldId id="535" r:id="rId7"/>
    <p:sldId id="479" r:id="rId8"/>
    <p:sldId id="536" r:id="rId9"/>
    <p:sldId id="554" r:id="rId10"/>
    <p:sldId id="483" r:id="rId11"/>
    <p:sldId id="551" r:id="rId12"/>
    <p:sldId id="594" r:id="rId13"/>
    <p:sldId id="415" r:id="rId14"/>
    <p:sldId id="543" r:id="rId15"/>
    <p:sldId id="492" r:id="rId16"/>
    <p:sldId id="583" r:id="rId17"/>
    <p:sldId id="282" r:id="rId18"/>
    <p:sldId id="494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317"/>
            <p14:sldId id="316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1"/>
            <p14:sldId id="594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83"/>
            <p14:sldId id="282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72" y="6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590/python-advanced-january-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3.jp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Senior </a:t>
            </a:r>
            <a:r>
              <a:rPr lang="en-GB" sz="3400" dirty="0"/>
              <a:t>Software Engineer at </a:t>
            </a:r>
            <a:r>
              <a:rPr lang="en-GB" sz="3400" dirty="0" err="1"/>
              <a:t>Nmible</a:t>
            </a:r>
            <a:endParaRPr lang="en-GB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400" dirty="0"/>
              <a:t>Full stack freelance developer 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Python, Django, Flask, </a:t>
            </a:r>
            <a:r>
              <a:rPr lang="en-US" sz="3400" dirty="0" err="1"/>
              <a:t>FastAPI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C#, Angular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HTML,</a:t>
            </a:r>
            <a:r>
              <a:rPr lang="bg-BG" sz="3400" dirty="0"/>
              <a:t> </a:t>
            </a:r>
            <a:r>
              <a:rPr lang="en-US" sz="3400" dirty="0"/>
              <a:t>CSS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jQuery, Docker</a:t>
            </a:r>
            <a:endParaRPr lang="bg-BG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Ines Ivanova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00" y="2124000"/>
            <a:ext cx="4798794" cy="3199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29559" y="6505398"/>
            <a:ext cx="487748" cy="296846"/>
          </a:xfrm>
          <a:prstGeom prst="rect">
            <a:avLst/>
          </a:prstGeom>
        </p:spPr>
        <p:txBody>
          <a:bodyPr vert="horz" lIns="91392" tIns="45696" rIns="91392" bIns="45696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z="1799"/>
              <a:pPr/>
              <a:t>12</a:t>
            </a:fld>
            <a:endParaRPr lang="en-US" sz="1799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018" y="1197287"/>
            <a:ext cx="11766856" cy="51983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.NET Software Engineer at </a:t>
            </a:r>
            <a:r>
              <a:rPr lang="en-US" b="1" noProof="1">
                <a:solidFill>
                  <a:schemeClr val="bg1"/>
                </a:solidFill>
              </a:rPr>
              <a:t>Fourth</a:t>
            </a:r>
          </a:p>
          <a:p>
            <a:pPr lvl="1">
              <a:buClr>
                <a:schemeClr val="tx1"/>
              </a:buClr>
            </a:pPr>
            <a:r>
              <a:rPr lang="en-US" sz="3397" noProof="1"/>
              <a:t>End-to-End Restaurant and </a:t>
            </a:r>
            <a:br>
              <a:rPr lang="en-US" sz="3397" noProof="1"/>
            </a:br>
            <a:r>
              <a:rPr lang="en-US" sz="3397" noProof="1"/>
              <a:t>Hospitality Software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Working with </a:t>
            </a:r>
            <a:r>
              <a:rPr lang="en-US" b="1" noProof="1">
                <a:solidFill>
                  <a:schemeClr val="bg1"/>
                </a:solidFill>
              </a:rPr>
              <a:t>.NET</a:t>
            </a:r>
            <a:r>
              <a:rPr lang="en-US" noProof="1"/>
              <a:t> and </a:t>
            </a:r>
            <a:br>
              <a:rPr lang="en-US" noProof="1"/>
            </a:br>
            <a:r>
              <a:rPr lang="en-US" noProof="1"/>
              <a:t>JavaScript(</a:t>
            </a:r>
            <a:r>
              <a:rPr lang="en-US" b="1" noProof="1">
                <a:solidFill>
                  <a:schemeClr val="bg1"/>
                </a:solidFill>
              </a:rPr>
              <a:t>Angular</a:t>
            </a:r>
            <a:r>
              <a:rPr lang="en-US" noProof="1"/>
              <a:t> || </a:t>
            </a:r>
            <a:r>
              <a:rPr lang="en-US" b="1" noProof="1">
                <a:solidFill>
                  <a:schemeClr val="bg1"/>
                </a:solidFill>
              </a:rPr>
              <a:t>React</a:t>
            </a:r>
            <a:r>
              <a:rPr lang="en-US" noProof="1"/>
              <a:t>)</a:t>
            </a:r>
          </a:p>
          <a:p>
            <a:pPr>
              <a:buClr>
                <a:schemeClr val="tx1"/>
              </a:buClr>
            </a:pPr>
            <a:r>
              <a:rPr lang="en-US" noProof="1"/>
              <a:t>Technical Trainer @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100+</a:t>
            </a:r>
            <a:r>
              <a:rPr lang="en-US" noProof="1"/>
              <a:t> training sessions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854000"/>
            <a:ext cx="3342799" cy="3437065"/>
          </a:xfrm>
          <a:prstGeom prst="rect">
            <a:avLst/>
          </a:prstGeom>
          <a:noFill/>
          <a:ln w="190500" cap="rnd" cmpd="sng">
            <a:solidFill>
              <a:schemeClr val="bg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88260"/>
                      <a:gd name="connsiteY0" fmla="*/ 0 h 3488260"/>
                      <a:gd name="connsiteX1" fmla="*/ 662769 w 3488260"/>
                      <a:gd name="connsiteY1" fmla="*/ 0 h 3488260"/>
                      <a:gd name="connsiteX2" fmla="*/ 1290656 w 3488260"/>
                      <a:gd name="connsiteY2" fmla="*/ 0 h 3488260"/>
                      <a:gd name="connsiteX3" fmla="*/ 2023191 w 3488260"/>
                      <a:gd name="connsiteY3" fmla="*/ 0 h 3488260"/>
                      <a:gd name="connsiteX4" fmla="*/ 2720843 w 3488260"/>
                      <a:gd name="connsiteY4" fmla="*/ 0 h 3488260"/>
                      <a:gd name="connsiteX5" fmla="*/ 3488260 w 3488260"/>
                      <a:gd name="connsiteY5" fmla="*/ 0 h 3488260"/>
                      <a:gd name="connsiteX6" fmla="*/ 3488260 w 3488260"/>
                      <a:gd name="connsiteY6" fmla="*/ 767417 h 3488260"/>
                      <a:gd name="connsiteX7" fmla="*/ 3488260 w 3488260"/>
                      <a:gd name="connsiteY7" fmla="*/ 1499952 h 3488260"/>
                      <a:gd name="connsiteX8" fmla="*/ 3488260 w 3488260"/>
                      <a:gd name="connsiteY8" fmla="*/ 2127839 h 3488260"/>
                      <a:gd name="connsiteX9" fmla="*/ 3488260 w 3488260"/>
                      <a:gd name="connsiteY9" fmla="*/ 2860373 h 3488260"/>
                      <a:gd name="connsiteX10" fmla="*/ 3488260 w 3488260"/>
                      <a:gd name="connsiteY10" fmla="*/ 3488260 h 3488260"/>
                      <a:gd name="connsiteX11" fmla="*/ 2755725 w 3488260"/>
                      <a:gd name="connsiteY11" fmla="*/ 3488260 h 3488260"/>
                      <a:gd name="connsiteX12" fmla="*/ 2023191 w 3488260"/>
                      <a:gd name="connsiteY12" fmla="*/ 3488260 h 3488260"/>
                      <a:gd name="connsiteX13" fmla="*/ 1255774 w 3488260"/>
                      <a:gd name="connsiteY13" fmla="*/ 3488260 h 3488260"/>
                      <a:gd name="connsiteX14" fmla="*/ 0 w 3488260"/>
                      <a:gd name="connsiteY14" fmla="*/ 3488260 h 3488260"/>
                      <a:gd name="connsiteX15" fmla="*/ 0 w 3488260"/>
                      <a:gd name="connsiteY15" fmla="*/ 2720843 h 3488260"/>
                      <a:gd name="connsiteX16" fmla="*/ 0 w 3488260"/>
                      <a:gd name="connsiteY16" fmla="*/ 2092956 h 3488260"/>
                      <a:gd name="connsiteX17" fmla="*/ 0 w 3488260"/>
                      <a:gd name="connsiteY17" fmla="*/ 1395304 h 3488260"/>
                      <a:gd name="connsiteX18" fmla="*/ 0 w 3488260"/>
                      <a:gd name="connsiteY18" fmla="*/ 662769 h 3488260"/>
                      <a:gd name="connsiteX19" fmla="*/ 0 w 3488260"/>
                      <a:gd name="connsiteY19" fmla="*/ 0 h 3488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488260" h="3488260" fill="none" extrusionOk="0">
                        <a:moveTo>
                          <a:pt x="0" y="0"/>
                        </a:moveTo>
                        <a:cubicBezTo>
                          <a:pt x="230875" y="-2369"/>
                          <a:pt x="345557" y="11516"/>
                          <a:pt x="662769" y="0"/>
                        </a:cubicBezTo>
                        <a:cubicBezTo>
                          <a:pt x="979981" y="-11516"/>
                          <a:pt x="1102153" y="11247"/>
                          <a:pt x="1290656" y="0"/>
                        </a:cubicBezTo>
                        <a:cubicBezTo>
                          <a:pt x="1479159" y="-11247"/>
                          <a:pt x="1753401" y="-6120"/>
                          <a:pt x="2023191" y="0"/>
                        </a:cubicBezTo>
                        <a:cubicBezTo>
                          <a:pt x="2292981" y="6120"/>
                          <a:pt x="2541971" y="6073"/>
                          <a:pt x="2720843" y="0"/>
                        </a:cubicBezTo>
                        <a:cubicBezTo>
                          <a:pt x="2899715" y="-6073"/>
                          <a:pt x="3136201" y="-10169"/>
                          <a:pt x="3488260" y="0"/>
                        </a:cubicBezTo>
                        <a:cubicBezTo>
                          <a:pt x="3511499" y="306150"/>
                          <a:pt x="3485668" y="449323"/>
                          <a:pt x="3488260" y="767417"/>
                        </a:cubicBezTo>
                        <a:cubicBezTo>
                          <a:pt x="3490852" y="1085511"/>
                          <a:pt x="3508996" y="1305409"/>
                          <a:pt x="3488260" y="1499952"/>
                        </a:cubicBezTo>
                        <a:cubicBezTo>
                          <a:pt x="3467524" y="1694496"/>
                          <a:pt x="3515166" y="1888770"/>
                          <a:pt x="3488260" y="2127839"/>
                        </a:cubicBezTo>
                        <a:cubicBezTo>
                          <a:pt x="3461354" y="2366908"/>
                          <a:pt x="3478772" y="2547826"/>
                          <a:pt x="3488260" y="2860373"/>
                        </a:cubicBezTo>
                        <a:cubicBezTo>
                          <a:pt x="3497748" y="3172920"/>
                          <a:pt x="3507371" y="3299183"/>
                          <a:pt x="3488260" y="3488260"/>
                        </a:cubicBezTo>
                        <a:cubicBezTo>
                          <a:pt x="3271719" y="3506438"/>
                          <a:pt x="3030181" y="3463787"/>
                          <a:pt x="2755725" y="3488260"/>
                        </a:cubicBezTo>
                        <a:cubicBezTo>
                          <a:pt x="2481269" y="3512733"/>
                          <a:pt x="2182957" y="3505998"/>
                          <a:pt x="2023191" y="3488260"/>
                        </a:cubicBezTo>
                        <a:cubicBezTo>
                          <a:pt x="1863425" y="3470522"/>
                          <a:pt x="1459986" y="3522460"/>
                          <a:pt x="1255774" y="3488260"/>
                        </a:cubicBezTo>
                        <a:cubicBezTo>
                          <a:pt x="1051562" y="3454060"/>
                          <a:pt x="418562" y="3536411"/>
                          <a:pt x="0" y="3488260"/>
                        </a:cubicBezTo>
                        <a:cubicBezTo>
                          <a:pt x="15265" y="3145900"/>
                          <a:pt x="20735" y="3097986"/>
                          <a:pt x="0" y="2720843"/>
                        </a:cubicBezTo>
                        <a:cubicBezTo>
                          <a:pt x="-20735" y="2343700"/>
                          <a:pt x="-23348" y="2404045"/>
                          <a:pt x="0" y="2092956"/>
                        </a:cubicBezTo>
                        <a:cubicBezTo>
                          <a:pt x="23348" y="1781867"/>
                          <a:pt x="27209" y="1578861"/>
                          <a:pt x="0" y="1395304"/>
                        </a:cubicBezTo>
                        <a:cubicBezTo>
                          <a:pt x="-27209" y="1211747"/>
                          <a:pt x="12973" y="939884"/>
                          <a:pt x="0" y="662769"/>
                        </a:cubicBezTo>
                        <a:cubicBezTo>
                          <a:pt x="-12973" y="385654"/>
                          <a:pt x="-8842" y="271652"/>
                          <a:pt x="0" y="0"/>
                        </a:cubicBezTo>
                        <a:close/>
                      </a:path>
                      <a:path w="3488260" h="3488260" stroke="0" extrusionOk="0">
                        <a:moveTo>
                          <a:pt x="0" y="0"/>
                        </a:moveTo>
                        <a:cubicBezTo>
                          <a:pt x="212281" y="-421"/>
                          <a:pt x="386190" y="-9534"/>
                          <a:pt x="662769" y="0"/>
                        </a:cubicBezTo>
                        <a:cubicBezTo>
                          <a:pt x="939348" y="9534"/>
                          <a:pt x="1001035" y="14396"/>
                          <a:pt x="1255774" y="0"/>
                        </a:cubicBezTo>
                        <a:cubicBezTo>
                          <a:pt x="1510514" y="-14396"/>
                          <a:pt x="1811770" y="22726"/>
                          <a:pt x="2023191" y="0"/>
                        </a:cubicBezTo>
                        <a:cubicBezTo>
                          <a:pt x="2234612" y="-22726"/>
                          <a:pt x="2472703" y="-13906"/>
                          <a:pt x="2685960" y="0"/>
                        </a:cubicBezTo>
                        <a:cubicBezTo>
                          <a:pt x="2899217" y="13906"/>
                          <a:pt x="3212717" y="19518"/>
                          <a:pt x="3488260" y="0"/>
                        </a:cubicBezTo>
                        <a:cubicBezTo>
                          <a:pt x="3513811" y="342253"/>
                          <a:pt x="3451393" y="583943"/>
                          <a:pt x="3488260" y="767417"/>
                        </a:cubicBezTo>
                        <a:cubicBezTo>
                          <a:pt x="3525127" y="950891"/>
                          <a:pt x="3498354" y="1136006"/>
                          <a:pt x="3488260" y="1465069"/>
                        </a:cubicBezTo>
                        <a:cubicBezTo>
                          <a:pt x="3478166" y="1794132"/>
                          <a:pt x="3470209" y="1924219"/>
                          <a:pt x="3488260" y="2162721"/>
                        </a:cubicBezTo>
                        <a:cubicBezTo>
                          <a:pt x="3506311" y="2401223"/>
                          <a:pt x="3501836" y="2584268"/>
                          <a:pt x="3488260" y="2790608"/>
                        </a:cubicBezTo>
                        <a:cubicBezTo>
                          <a:pt x="3474684" y="2996948"/>
                          <a:pt x="3491412" y="3304087"/>
                          <a:pt x="3488260" y="3488260"/>
                        </a:cubicBezTo>
                        <a:cubicBezTo>
                          <a:pt x="3266222" y="3479183"/>
                          <a:pt x="3094224" y="3459905"/>
                          <a:pt x="2790608" y="3488260"/>
                        </a:cubicBezTo>
                        <a:cubicBezTo>
                          <a:pt x="2486992" y="3516615"/>
                          <a:pt x="2441797" y="3520539"/>
                          <a:pt x="2127839" y="3488260"/>
                        </a:cubicBezTo>
                        <a:cubicBezTo>
                          <a:pt x="1813881" y="3455981"/>
                          <a:pt x="1667451" y="3508426"/>
                          <a:pt x="1360421" y="3488260"/>
                        </a:cubicBezTo>
                        <a:cubicBezTo>
                          <a:pt x="1053391" y="3468094"/>
                          <a:pt x="822384" y="3526053"/>
                          <a:pt x="593004" y="3488260"/>
                        </a:cubicBezTo>
                        <a:cubicBezTo>
                          <a:pt x="363624" y="3450467"/>
                          <a:pt x="234182" y="3497636"/>
                          <a:pt x="0" y="3488260"/>
                        </a:cubicBezTo>
                        <a:cubicBezTo>
                          <a:pt x="28804" y="3316983"/>
                          <a:pt x="25756" y="3005302"/>
                          <a:pt x="0" y="2790608"/>
                        </a:cubicBezTo>
                        <a:cubicBezTo>
                          <a:pt x="-25756" y="2575914"/>
                          <a:pt x="26626" y="2303973"/>
                          <a:pt x="0" y="2127839"/>
                        </a:cubicBezTo>
                        <a:cubicBezTo>
                          <a:pt x="-26626" y="1951705"/>
                          <a:pt x="-12831" y="1820263"/>
                          <a:pt x="0" y="1534834"/>
                        </a:cubicBezTo>
                        <a:cubicBezTo>
                          <a:pt x="12831" y="1249406"/>
                          <a:pt x="28529" y="1214306"/>
                          <a:pt x="0" y="906948"/>
                        </a:cubicBezTo>
                        <a:cubicBezTo>
                          <a:pt x="-28529" y="599590"/>
                          <a:pt x="42564" y="1931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376821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9239" y="1491757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11-Jan-2022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81940" y="1486733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14-Apr-2022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-Jan-2022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19-Feb-2022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Exam: 19-Feb-2022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14-Apr-2022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Retake Exam: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14-Apr-2022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086478" y="1494135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19-Feb-2022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5826000" y="21336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22451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https://softuni.bg/trainings/3590/python-advanced-january-2022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3309283"/>
            <a:ext cx="922451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Working with Lists as Stacks and Queues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Tuples and Sets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Creating and working with Multidimensional Lists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Learning functional programming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Files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Handling 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Advanced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sz="3600" dirty="0"/>
              <a:t>Exam</a:t>
            </a:r>
            <a:r>
              <a:rPr lang="bg-BG" sz="3600" dirty="0"/>
              <a:t> – </a:t>
            </a:r>
            <a:r>
              <a:rPr lang="bg-BG" sz="3600" b="1" dirty="0">
                <a:solidFill>
                  <a:schemeClr val="bg1"/>
                </a:solidFill>
              </a:rPr>
              <a:t>4 </a:t>
            </a:r>
            <a:r>
              <a:rPr lang="en-US" sz="3600" b="1" dirty="0">
                <a:solidFill>
                  <a:schemeClr val="bg1"/>
                </a:solidFill>
              </a:rPr>
              <a:t>hours</a:t>
            </a:r>
            <a:endParaRPr lang="en-GB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3 practical problems</a:t>
            </a:r>
          </a:p>
          <a:p>
            <a:pPr lvl="2"/>
            <a:r>
              <a:rPr lang="en-GB" sz="3200" dirty="0"/>
              <a:t>Stacks and Queues</a:t>
            </a:r>
          </a:p>
          <a:p>
            <a:pPr lvl="2"/>
            <a:r>
              <a:rPr lang="en-GB" sz="3200" dirty="0"/>
              <a:t>Multidimensional Lists</a:t>
            </a:r>
          </a:p>
          <a:p>
            <a:pPr lvl="2"/>
            <a:r>
              <a:rPr lang="en-GB" sz="3200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You will have </a:t>
            </a:r>
            <a:r>
              <a:rPr lang="en-GB" sz="3400" b="1" dirty="0">
                <a:solidFill>
                  <a:schemeClr val="bg1"/>
                </a:solidFill>
              </a:rPr>
              <a:t>30 minutes </a:t>
            </a:r>
            <a:r>
              <a:rPr lang="en-GB" sz="34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400" dirty="0"/>
              <a:t>Automated quiz system</a:t>
            </a:r>
            <a:endParaRPr lang="bg-BG" sz="3400" dirty="0"/>
          </a:p>
          <a:p>
            <a:r>
              <a:rPr lang="en-GB" sz="3400" dirty="0"/>
              <a:t>Available </a:t>
            </a:r>
            <a:r>
              <a:rPr lang="en-GB" sz="3400" b="1" dirty="0">
                <a:solidFill>
                  <a:schemeClr val="bg1"/>
                </a:solidFill>
              </a:rPr>
              <a:t>on the day </a:t>
            </a:r>
            <a:r>
              <a:rPr lang="en-GB" sz="34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</TotalTime>
  <Words>656</Words>
  <Application>Microsoft Office PowerPoint</Application>
  <PresentationFormat>Widescreen</PresentationFormat>
  <Paragraphs>140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</vt:lpstr>
      <vt:lpstr>Python Advanced</vt:lpstr>
      <vt:lpstr>Table of Contents</vt:lpstr>
      <vt:lpstr>Have a Question?</vt:lpstr>
      <vt:lpstr>SoftUni Diamond Partners</vt:lpstr>
      <vt:lpstr>Educational Partners</vt:lpstr>
      <vt:lpstr>Course Objectives</vt:lpstr>
      <vt:lpstr>Python Advanced Objectives</vt:lpstr>
      <vt:lpstr>Practical Programming Exam</vt:lpstr>
      <vt:lpstr>Theoretical Exam</vt:lpstr>
      <vt:lpstr>The Team</vt:lpstr>
      <vt:lpstr>Ines Ivanova</vt:lpstr>
      <vt:lpstr>Atanas Atanasov</vt:lpstr>
      <vt:lpstr>Course Organization</vt:lpstr>
      <vt:lpstr>Python Advanced Course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64</cp:revision>
  <dcterms:created xsi:type="dcterms:W3CDTF">2018-05-23T13:08:44Z</dcterms:created>
  <dcterms:modified xsi:type="dcterms:W3CDTF">2022-01-04T16:45:54Z</dcterms:modified>
  <cp:category>Python Fundamentals Course @ SoftUni: https://softuni.bg/trainings/2442/python-fundamentals-september-2019</cp:category>
</cp:coreProperties>
</file>