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65" r:id="rId2"/>
    <p:sldId id="256" r:id="rId3"/>
    <p:sldId id="266" r:id="rId4"/>
    <p:sldId id="258" r:id="rId5"/>
    <p:sldId id="267" r:id="rId6"/>
    <p:sldId id="260" r:id="rId7"/>
    <p:sldId id="262" r:id="rId8"/>
    <p:sldId id="268" r:id="rId9"/>
    <p:sldId id="269" r:id="rId10"/>
    <p:sldId id="270" r:id="rId11"/>
    <p:sldId id="263" r:id="rId12"/>
    <p:sldId id="273" r:id="rId13"/>
    <p:sldId id="264" r:id="rId14"/>
    <p:sldId id="272" r:id="rId15"/>
    <p:sldId id="274" r:id="rId16"/>
    <p:sldId id="261" r:id="rId17"/>
    <p:sldId id="275" r:id="rId18"/>
    <p:sldId id="276" r:id="rId19"/>
    <p:sldId id="279"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2022-03-31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sz="1000" dirty="0"/>
          </a:p>
        </p:txBody>
      </p:sp>
      <p:sp>
        <p:nvSpPr>
          <p:cNvPr id="6" name="Slide Number Placeholder 5"/>
          <p:cNvSpPr>
            <a:spLocks noGrp="1"/>
          </p:cNvSpPr>
          <p:nvPr>
            <p:ph type="sldNum" sz="quarter" idx="12"/>
          </p:nvPr>
        </p:nvSpPr>
        <p:spPr>
          <a:xfrm>
            <a:off x="1437664" y="798973"/>
            <a:ext cx="811019" cy="503578"/>
          </a:xfrm>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82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9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67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6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2022-03-31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0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2022-03-31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87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2022-03-31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639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2022-03-31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20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2022-03-31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93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2022-03-31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10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9AFA87-1417-4992-ABD9-27C3BC8CC883}" type="datetimeFigureOut">
              <a:rPr lang="en-US" smtClean="0"/>
              <a:t>2022-03-31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00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3F9AFA87-1417-4992-ABD9-27C3BC8CC883}" type="datetimeFigureOut">
              <a:rPr lang="en-US" smtClean="0"/>
              <a:pPr algn="r"/>
              <a:t>2022-03-31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1E4CB7-CB13-4810-BF18-BE31AFC64F93}" type="slidenum">
              <a:rPr lang="en-US" smtClean="0"/>
              <a:pPr/>
              <a:t>‹#›</a:t>
            </a:fld>
            <a:endParaRPr lang="en-US" sz="10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7850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ublic.tableau.com/app/profile/nensi7308/viz/SocialmediausageSuiciderate/Dashboard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1. Selected Topic</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799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5. </a:t>
            </a:r>
            <a:r>
              <a:rPr lang="en-US" sz="5800" dirty="0"/>
              <a:t>Data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1808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80" y="729587"/>
            <a:ext cx="3525184" cy="1124168"/>
          </a:xfrm>
        </p:spPr>
        <p:txBody>
          <a:bodyPr>
            <a:normAutofit/>
          </a:bodyPr>
          <a:lstStyle/>
          <a:p>
            <a:r>
              <a:rPr lang="en-US" sz="2200" b="0" i="0" cap="none" dirty="0">
                <a:effectLst/>
                <a:latin typeface="-apple-system"/>
              </a:rPr>
              <a:t>Data info on each columns non-null count and its data type</a:t>
            </a:r>
            <a:endParaRPr lang="en-US" sz="2200" cap="none" dirty="0"/>
          </a:p>
        </p:txBody>
      </p:sp>
      <p:sp>
        <p:nvSpPr>
          <p:cNvPr id="30" name="Rectangle 29">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BF3D4BDB-C234-0377-1D91-5643AE4A049F}"/>
              </a:ext>
            </a:extLst>
          </p:cNvPr>
          <p:cNvSpPr>
            <a:spLocks noGrp="1"/>
          </p:cNvSpPr>
          <p:nvPr>
            <p:ph idx="1"/>
          </p:nvPr>
        </p:nvSpPr>
        <p:spPr>
          <a:xfrm>
            <a:off x="5078064" y="1789312"/>
            <a:ext cx="3017002" cy="3654898"/>
          </a:xfrm>
        </p:spPr>
        <p:txBody>
          <a:bodyPr>
            <a:normAutofit/>
          </a:bodyPr>
          <a:lstStyle/>
          <a:p>
            <a:pPr marL="0" indent="0">
              <a:buNone/>
            </a:pPr>
            <a:r>
              <a:rPr lang="en-US" b="0" i="0" dirty="0">
                <a:solidFill>
                  <a:srgbClr val="24292F"/>
                </a:solidFill>
                <a:effectLst/>
                <a:latin typeface="-apple-system"/>
              </a:rPr>
              <a:t>we plotted “year” versus “suicides_100k_pop” on a scatter plot to determine any trend. Based on the scatter plot, we saw a linear trend, which is best suited for machine learning regression models.</a:t>
            </a:r>
            <a:endParaRPr lang="en-US" dirty="0"/>
          </a:p>
        </p:txBody>
      </p:sp>
      <p:pic>
        <p:nvPicPr>
          <p:cNvPr id="5" name="Content Placeholder 4" descr="Table&#10;&#10;Description automatically generated">
            <a:extLst>
              <a:ext uri="{FF2B5EF4-FFF2-40B4-BE49-F238E27FC236}">
                <a16:creationId xmlns:a16="http://schemas.microsoft.com/office/drawing/2014/main" id="{B66ECBA2-6CC1-43EB-AEAB-30D59388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80" y="1902620"/>
            <a:ext cx="3588448" cy="3654898"/>
          </a:xfrm>
          <a:prstGeom prst="rect">
            <a:avLst/>
          </a:prstGeom>
        </p:spPr>
      </p:pic>
      <p:pic>
        <p:nvPicPr>
          <p:cNvPr id="6" name="Picture 5" descr="Calendar&#10;&#10;Description automatically generated">
            <a:extLst>
              <a:ext uri="{FF2B5EF4-FFF2-40B4-BE49-F238E27FC236}">
                <a16:creationId xmlns:a16="http://schemas.microsoft.com/office/drawing/2014/main" id="{E00F78D9-AED0-4D9F-A82E-8C6FCAFD1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330" y="602439"/>
            <a:ext cx="3850790" cy="4945140"/>
          </a:xfrm>
          <a:prstGeom prst="rect">
            <a:avLst/>
          </a:prstGeom>
        </p:spPr>
      </p:pic>
      <p:pic>
        <p:nvPicPr>
          <p:cNvPr id="32" name="Picture 31">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82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6. </a:t>
            </a:r>
            <a:r>
              <a:rPr lang="en-US" sz="5800" dirty="0"/>
              <a:t>Data exploration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99191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79" y="804519"/>
            <a:ext cx="9603275" cy="1049235"/>
          </a:xfrm>
        </p:spPr>
        <p:txBody>
          <a:bodyPr>
            <a:normAutofit/>
          </a:bodyPr>
          <a:lstStyle/>
          <a:p>
            <a:r>
              <a:rPr lang="en-US"/>
              <a:t>Machine learning –linear Regression Model</a:t>
            </a:r>
          </a:p>
        </p:txBody>
      </p:sp>
      <p:sp>
        <p:nvSpPr>
          <p:cNvPr id="62" name="Content Placeholder 61">
            <a:extLst>
              <a:ext uri="{FF2B5EF4-FFF2-40B4-BE49-F238E27FC236}">
                <a16:creationId xmlns:a16="http://schemas.microsoft.com/office/drawing/2014/main" id="{197D4776-45F9-93C9-A54F-76CB03469F81}"/>
              </a:ext>
            </a:extLst>
          </p:cNvPr>
          <p:cNvSpPr>
            <a:spLocks noGrp="1"/>
          </p:cNvSpPr>
          <p:nvPr>
            <p:ph idx="1"/>
          </p:nvPr>
        </p:nvSpPr>
        <p:spPr>
          <a:xfrm>
            <a:off x="1451579" y="2015734"/>
            <a:ext cx="4162555" cy="3450613"/>
          </a:xfrm>
        </p:spPr>
        <p:txBody>
          <a:bodyPr>
            <a:normAutofit/>
          </a:bodyPr>
          <a:lstStyle/>
          <a:p>
            <a:pPr marL="0" indent="0">
              <a:buNone/>
            </a:pPr>
            <a:r>
              <a:rPr lang="en-US" b="0" i="0" dirty="0">
                <a:effectLst/>
                <a:latin typeface="-apple-system"/>
              </a:rPr>
              <a:t>We can see in the linear regression residual plot; the difference is between the ranges of negative 15 to 10.</a:t>
            </a:r>
            <a:endParaRPr lang="en-US" dirty="0"/>
          </a:p>
        </p:txBody>
      </p:sp>
      <p:pic>
        <p:nvPicPr>
          <p:cNvPr id="5" name="Content Placeholder 4" descr="Chart, scatter chart&#10;&#10;Description automatically generated">
            <a:extLst>
              <a:ext uri="{FF2B5EF4-FFF2-40B4-BE49-F238E27FC236}">
                <a16:creationId xmlns:a16="http://schemas.microsoft.com/office/drawing/2014/main" id="{8DF5F5DF-264C-46CB-AECF-330259D40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960" y="2015734"/>
            <a:ext cx="5659895" cy="3450613"/>
          </a:xfrm>
          <a:prstGeom prst="rect">
            <a:avLst/>
          </a:prstGeom>
        </p:spPr>
      </p:pic>
    </p:spTree>
    <p:extLst>
      <p:ext uri="{BB962C8B-B14F-4D97-AF65-F5344CB8AC3E}">
        <p14:creationId xmlns:p14="http://schemas.microsoft.com/office/powerpoint/2010/main" val="91341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79" y="804519"/>
            <a:ext cx="9603275" cy="1049235"/>
          </a:xfrm>
        </p:spPr>
        <p:txBody>
          <a:bodyPr>
            <a:normAutofit/>
          </a:bodyPr>
          <a:lstStyle/>
          <a:p>
            <a:r>
              <a:rPr lang="en-US" dirty="0"/>
              <a:t>Machine learning –random forest regressor Model</a:t>
            </a:r>
          </a:p>
        </p:txBody>
      </p:sp>
      <p:sp>
        <p:nvSpPr>
          <p:cNvPr id="62" name="Content Placeholder 61">
            <a:extLst>
              <a:ext uri="{FF2B5EF4-FFF2-40B4-BE49-F238E27FC236}">
                <a16:creationId xmlns:a16="http://schemas.microsoft.com/office/drawing/2014/main" id="{197D4776-45F9-93C9-A54F-76CB03469F81}"/>
              </a:ext>
            </a:extLst>
          </p:cNvPr>
          <p:cNvSpPr>
            <a:spLocks noGrp="1"/>
          </p:cNvSpPr>
          <p:nvPr>
            <p:ph idx="1"/>
          </p:nvPr>
        </p:nvSpPr>
        <p:spPr>
          <a:xfrm>
            <a:off x="1451579" y="2015734"/>
            <a:ext cx="4162555" cy="3450613"/>
          </a:xfrm>
        </p:spPr>
        <p:txBody>
          <a:bodyPr>
            <a:normAutofit/>
          </a:bodyPr>
          <a:lstStyle/>
          <a:p>
            <a:pPr marL="0" indent="0" algn="l">
              <a:buNone/>
            </a:pPr>
            <a:r>
              <a:rPr lang="en-US" b="0" i="0" dirty="0">
                <a:solidFill>
                  <a:srgbClr val="24292F"/>
                </a:solidFill>
                <a:effectLst/>
                <a:latin typeface="-apple-system"/>
              </a:rPr>
              <a:t>In the random forest regressor residual plot, the ranges improve by decreasing to a range of negative 2 to 1.5.</a:t>
            </a:r>
          </a:p>
          <a:p>
            <a:pPr marL="0" indent="0">
              <a:buNone/>
            </a:pPr>
            <a:br>
              <a:rPr lang="en-US" dirty="0"/>
            </a:br>
            <a:endParaRPr lang="en-US" dirty="0"/>
          </a:p>
        </p:txBody>
      </p:sp>
      <p:pic>
        <p:nvPicPr>
          <p:cNvPr id="4" name="Picture 3" descr="Chart, scatter chart&#10;&#10;Description automatically generated">
            <a:extLst>
              <a:ext uri="{FF2B5EF4-FFF2-40B4-BE49-F238E27FC236}">
                <a16:creationId xmlns:a16="http://schemas.microsoft.com/office/drawing/2014/main" id="{74EA0B39-7E39-4FC2-8E61-8E72EA5FA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560" y="2015734"/>
            <a:ext cx="5558295" cy="3623066"/>
          </a:xfrm>
          <a:prstGeom prst="rect">
            <a:avLst/>
          </a:prstGeom>
        </p:spPr>
      </p:pic>
    </p:spTree>
    <p:extLst>
      <p:ext uri="{BB962C8B-B14F-4D97-AF65-F5344CB8AC3E}">
        <p14:creationId xmlns:p14="http://schemas.microsoft.com/office/powerpoint/2010/main" val="181448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50904" y="802298"/>
            <a:ext cx="6639329" cy="5116985"/>
          </a:xfrm>
        </p:spPr>
        <p:txBody>
          <a:bodyPr vert="horz" lIns="91440" tIns="45720" rIns="91440" bIns="0" rtlCol="0" anchor="ctr">
            <a:normAutofit/>
          </a:bodyPr>
          <a:lstStyle/>
          <a:p>
            <a:pPr marL="1143000" indent="-1143000"/>
            <a:r>
              <a:rPr lang="en-US" sz="6600" dirty="0"/>
              <a:t>7. </a:t>
            </a:r>
            <a:r>
              <a:rPr lang="en-US" sz="5600" dirty="0"/>
              <a:t>Applied technologies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9872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6" name="Picture 65">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8" name="Straight Connector 67">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2" name="Rectangle 71">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sz="2200"/>
              <a:t>Technologies, languages, tools, and algorithms used throughout the project</a:t>
            </a:r>
            <a:br>
              <a:rPr lang="en-US" sz="2200"/>
            </a:br>
            <a:br>
              <a:rPr lang="en-US" sz="2200"/>
            </a:br>
            <a:endParaRPr lang="en-US" sz="2200"/>
          </a:p>
        </p:txBody>
      </p:sp>
      <p:grpSp>
        <p:nvGrpSpPr>
          <p:cNvPr id="76" name="Group 75">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77" name="Rectangle 76">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Graphical user interface, website&#10;&#10;Description automatically generated">
            <a:extLst>
              <a:ext uri="{FF2B5EF4-FFF2-40B4-BE49-F238E27FC236}">
                <a16:creationId xmlns:a16="http://schemas.microsoft.com/office/drawing/2014/main" id="{7384D192-A3C5-452B-AF13-8700E7B80A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274506"/>
            <a:ext cx="6282919" cy="3549849"/>
          </a:xfrm>
          <a:prstGeom prst="rect">
            <a:avLst/>
          </a:prstGeom>
        </p:spPr>
      </p:pic>
      <p:pic>
        <p:nvPicPr>
          <p:cNvPr id="80" name="Picture 79">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3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90051" y="802298"/>
            <a:ext cx="5536097" cy="5116985"/>
          </a:xfrm>
        </p:spPr>
        <p:txBody>
          <a:bodyPr vert="horz" lIns="91440" tIns="45720" rIns="91440" bIns="0" rtlCol="0" anchor="ctr">
            <a:normAutofit/>
          </a:bodyPr>
          <a:lstStyle/>
          <a:p>
            <a:pPr marL="1143000" indent="-1143000"/>
            <a:r>
              <a:rPr lang="en-US" sz="6600" dirty="0"/>
              <a:t>8. </a:t>
            </a:r>
            <a:r>
              <a:rPr lang="en-US" sz="5800" dirty="0"/>
              <a:t>Results of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12105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EAA474-EF51-44E0-9D7A-03D5BA85143B}"/>
              </a:ext>
            </a:extLst>
          </p:cNvPr>
          <p:cNvSpPr>
            <a:spLocks noGrp="1"/>
          </p:cNvSpPr>
          <p:nvPr>
            <p:ph type="title"/>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Web Viewer">
                <a:extLst>
                  <a:ext uri="{FF2B5EF4-FFF2-40B4-BE49-F238E27FC236}">
                    <a16:creationId xmlns:a16="http://schemas.microsoft.com/office/drawing/2014/main" id="{A78E471C-C83E-4D46-BD09-113E05E0CA8B}"/>
                  </a:ext>
                </a:extLst>
              </p:cNvPr>
              <p:cNvGraphicFramePr>
                <a:graphicFrameLocks noGrp="1"/>
              </p:cNvGraphicFramePr>
              <p:nvPr>
                <p:ph idx="1"/>
                <p:extLst>
                  <p:ext uri="{D42A27DB-BD31-4B8C-83A1-F6EECF244321}">
                    <p14:modId xmlns:p14="http://schemas.microsoft.com/office/powerpoint/2010/main" val="1171607557"/>
                  </p:ext>
                </p:extLst>
              </p:nvPr>
            </p:nvGraphicFramePr>
            <p:xfrm>
              <a:off x="1450975" y="2016125"/>
              <a:ext cx="9604375" cy="34496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Web Viewer">
                <a:extLst>
                  <a:ext uri="{FF2B5EF4-FFF2-40B4-BE49-F238E27FC236}">
                    <a16:creationId xmlns:a16="http://schemas.microsoft.com/office/drawing/2014/main" id="{A78E471C-C83E-4D46-BD09-113E05E0CA8B}"/>
                  </a:ext>
                </a:extLst>
              </p:cNvPr>
              <p:cNvPicPr>
                <a:picLocks noGrp="1" noRot="1" noChangeAspect="1" noMove="1" noResize="1" noEditPoints="1" noAdjustHandles="1" noChangeArrowheads="1" noChangeShapeType="1"/>
              </p:cNvPicPr>
              <p:nvPr/>
            </p:nvPicPr>
            <p:blipFill>
              <a:blip r:embed="rId3"/>
              <a:stretch>
                <a:fillRect/>
              </a:stretch>
            </p:blipFill>
            <p:spPr>
              <a:xfrm>
                <a:off x="1450975" y="2016125"/>
                <a:ext cx="9604375" cy="3449638"/>
              </a:xfrm>
              <a:prstGeom prst="rect">
                <a:avLst/>
              </a:prstGeom>
            </p:spPr>
          </p:pic>
        </mc:Fallback>
      </mc:AlternateContent>
    </p:spTree>
    <p:extLst>
      <p:ext uri="{BB962C8B-B14F-4D97-AF65-F5344CB8AC3E}">
        <p14:creationId xmlns:p14="http://schemas.microsoft.com/office/powerpoint/2010/main" val="297825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DFF4-D621-47C9-9271-79034C6C8D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7985AB-1559-42A8-995E-A541B0E24E3F}"/>
              </a:ext>
            </a:extLst>
          </p:cNvPr>
          <p:cNvSpPr>
            <a:spLocks noGrp="1"/>
          </p:cNvSpPr>
          <p:nvPr>
            <p:ph idx="1"/>
          </p:nvPr>
        </p:nvSpPr>
        <p:spPr/>
        <p:txBody>
          <a:bodyPr/>
          <a:lstStyle/>
          <a:p>
            <a:r>
              <a:rPr lang="en-US">
                <a:hlinkClick r:id="rId2"/>
              </a:rPr>
              <a:t>Tableau Dashboard</a:t>
            </a:r>
            <a:endParaRPr lang="en-US"/>
          </a:p>
        </p:txBody>
      </p:sp>
    </p:spTree>
    <p:extLst>
      <p:ext uri="{BB962C8B-B14F-4D97-AF65-F5344CB8AC3E}">
        <p14:creationId xmlns:p14="http://schemas.microsoft.com/office/powerpoint/2010/main" val="104569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025604-A81D-4F18-82B3-98894BAF829C}"/>
              </a:ext>
            </a:extLst>
          </p:cNvPr>
          <p:cNvSpPr>
            <a:spLocks noGrp="1"/>
          </p:cNvSpPr>
          <p:nvPr>
            <p:ph type="ctrTitle"/>
          </p:nvPr>
        </p:nvSpPr>
        <p:spPr>
          <a:xfrm>
            <a:off x="8673476" y="1468464"/>
            <a:ext cx="2858835" cy="1873219"/>
          </a:xfrm>
        </p:spPr>
        <p:txBody>
          <a:bodyPr vert="horz" lIns="91440" tIns="45720" rIns="91440" bIns="45720" rtlCol="0">
            <a:normAutofit/>
          </a:bodyPr>
          <a:lstStyle/>
          <a:p>
            <a:r>
              <a:rPr lang="en-US" sz="3100"/>
              <a:t>Social Media Impact – Suicidal Rates</a:t>
            </a:r>
            <a:endParaRPr lang="en-US" sz="3100" dirty="0"/>
          </a:p>
        </p:txBody>
      </p:sp>
      <p:sp>
        <p:nvSpPr>
          <p:cNvPr id="3" name="Subtitle 2">
            <a:extLst>
              <a:ext uri="{FF2B5EF4-FFF2-40B4-BE49-F238E27FC236}">
                <a16:creationId xmlns:a16="http://schemas.microsoft.com/office/drawing/2014/main" id="{E9D15432-801C-4592-9DCE-0CB4042BB4CA}"/>
              </a:ext>
            </a:extLst>
          </p:cNvPr>
          <p:cNvSpPr>
            <a:spLocks noGrp="1"/>
          </p:cNvSpPr>
          <p:nvPr>
            <p:ph type="subTitle" idx="1"/>
          </p:nvPr>
        </p:nvSpPr>
        <p:spPr>
          <a:xfrm>
            <a:off x="8671407" y="3529160"/>
            <a:ext cx="2848300" cy="1613537"/>
          </a:xfrm>
        </p:spPr>
        <p:txBody>
          <a:bodyPr vert="horz" lIns="91440" tIns="45720" rIns="91440" bIns="45720" rtlCol="0">
            <a:normAutofit/>
          </a:bodyPr>
          <a:lstStyle/>
          <a:p>
            <a:pPr>
              <a:lnSpc>
                <a:spcPct val="110000"/>
              </a:lnSpc>
            </a:pPr>
            <a:r>
              <a:rPr lang="en-US" sz="600"/>
              <a:t>UT Austin Data Analytics &amp; Visualization Bootcamp – Final Project by :</a:t>
            </a:r>
          </a:p>
          <a:p>
            <a:pPr marL="285750" indent="-228600">
              <a:lnSpc>
                <a:spcPct val="110000"/>
              </a:lnSpc>
              <a:buFont typeface="Arial" panose="020B0604020202020204" pitchFamily="34" charset="0"/>
              <a:buChar char="•"/>
            </a:pPr>
            <a:r>
              <a:rPr lang="en-US" sz="600"/>
              <a:t>Quang Nguyen</a:t>
            </a:r>
          </a:p>
          <a:p>
            <a:pPr marL="285750" indent="-228600">
              <a:lnSpc>
                <a:spcPct val="110000"/>
              </a:lnSpc>
              <a:buFont typeface="Arial" panose="020B0604020202020204" pitchFamily="34" charset="0"/>
              <a:buChar char="•"/>
            </a:pPr>
            <a:r>
              <a:rPr lang="en-US" sz="600"/>
              <a:t>Tina Bellon</a:t>
            </a:r>
          </a:p>
          <a:p>
            <a:pPr marL="285750" indent="-228600">
              <a:lnSpc>
                <a:spcPct val="110000"/>
              </a:lnSpc>
              <a:buFont typeface="Arial" panose="020B0604020202020204" pitchFamily="34" charset="0"/>
              <a:buChar char="•"/>
            </a:pPr>
            <a:r>
              <a:rPr lang="en-US" sz="600"/>
              <a:t>Ima Richburg</a:t>
            </a:r>
          </a:p>
          <a:p>
            <a:pPr marL="285750" indent="-228600">
              <a:lnSpc>
                <a:spcPct val="110000"/>
              </a:lnSpc>
              <a:buFont typeface="Arial" panose="020B0604020202020204" pitchFamily="34" charset="0"/>
              <a:buChar char="•"/>
            </a:pPr>
            <a:r>
              <a:rPr lang="en-US" sz="600"/>
              <a:t>Nensi Dobaria</a:t>
            </a:r>
          </a:p>
          <a:p>
            <a:pPr marL="285750" indent="-228600">
              <a:lnSpc>
                <a:spcPct val="110000"/>
              </a:lnSpc>
              <a:buFont typeface="Arial" panose="020B0604020202020204" pitchFamily="34" charset="0"/>
              <a:buChar char="•"/>
            </a:pPr>
            <a:r>
              <a:rPr lang="en-US" sz="600"/>
              <a:t>Namrata Shah</a:t>
            </a:r>
          </a:p>
          <a:p>
            <a:pPr indent="-228600">
              <a:lnSpc>
                <a:spcPct val="110000"/>
              </a:lnSpc>
              <a:buFont typeface="Arial" panose="020B0604020202020204" pitchFamily="34" charset="0"/>
              <a:buChar char="•"/>
            </a:pPr>
            <a:endParaRPr lang="en-US" sz="600"/>
          </a:p>
          <a:p>
            <a:pPr indent="-228600">
              <a:lnSpc>
                <a:spcPct val="110000"/>
              </a:lnSpc>
              <a:buFont typeface="Arial" panose="020B0604020202020204" pitchFamily="34" charset="0"/>
              <a:buChar char="•"/>
            </a:pPr>
            <a:endParaRPr lang="en-US" sz="600" dirty="0"/>
          </a:p>
        </p:txBody>
      </p:sp>
      <p:grpSp>
        <p:nvGrpSpPr>
          <p:cNvPr id="94" name="Group 93">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95" name="Rectangle 94">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Scribbles on a notebook">
            <a:extLst>
              <a:ext uri="{FF2B5EF4-FFF2-40B4-BE49-F238E27FC236}">
                <a16:creationId xmlns:a16="http://schemas.microsoft.com/office/drawing/2014/main" id="{552BC37F-B83E-0A14-C568-9D7AF3908C92}"/>
              </a:ext>
            </a:extLst>
          </p:cNvPr>
          <p:cNvPicPr>
            <a:picLocks noChangeAspect="1"/>
          </p:cNvPicPr>
          <p:nvPr/>
        </p:nvPicPr>
        <p:blipFill rotWithShape="1">
          <a:blip r:embed="rId2"/>
          <a:srcRect r="-2" b="10167"/>
          <a:stretch/>
        </p:blipFill>
        <p:spPr>
          <a:xfrm>
            <a:off x="1271222" y="1116354"/>
            <a:ext cx="6282919" cy="3866154"/>
          </a:xfrm>
          <a:prstGeom prst="rect">
            <a:avLst/>
          </a:prstGeom>
        </p:spPr>
      </p:pic>
      <p:cxnSp>
        <p:nvCxnSpPr>
          <p:cNvPr id="100" name="Straight Connector 99">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9" name="Picture 101">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0" name="Straight Connector 103">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3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9. </a:t>
            </a:r>
            <a:r>
              <a:rPr lang="en-US" sz="3500" dirty="0"/>
              <a:t>Recommendations for future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6087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10. </a:t>
            </a:r>
            <a:r>
              <a:rPr lang="en-US" sz="6000" dirty="0"/>
              <a:t>Other Aspects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3678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2. </a:t>
            </a:r>
            <a:r>
              <a:rPr lang="en-US" sz="5800" dirty="0"/>
              <a:t>Reason for topic selection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870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3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95DB3BF-3CE7-4BD2-B84B-21AA455D263D}"/>
              </a:ext>
            </a:extLst>
          </p:cNvPr>
          <p:cNvSpPr>
            <a:spLocks noGrp="1"/>
          </p:cNvSpPr>
          <p:nvPr>
            <p:ph type="title"/>
          </p:nvPr>
        </p:nvSpPr>
        <p:spPr>
          <a:xfrm>
            <a:off x="1451580" y="804520"/>
            <a:ext cx="3530157" cy="1049235"/>
          </a:xfrm>
        </p:spPr>
        <p:txBody>
          <a:bodyPr>
            <a:normAutofit/>
          </a:bodyPr>
          <a:lstStyle/>
          <a:p>
            <a:r>
              <a:rPr lang="en-US"/>
              <a:t>Reason for Topic Selection</a:t>
            </a:r>
          </a:p>
        </p:txBody>
      </p:sp>
      <p:sp>
        <p:nvSpPr>
          <p:cNvPr id="51" name="Rectangle 3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ontent Placeholder 25">
            <a:extLst>
              <a:ext uri="{FF2B5EF4-FFF2-40B4-BE49-F238E27FC236}">
                <a16:creationId xmlns:a16="http://schemas.microsoft.com/office/drawing/2014/main" id="{EEEC9B65-B358-AE16-2919-517F7129E7C2}"/>
              </a:ext>
            </a:extLst>
          </p:cNvPr>
          <p:cNvSpPr>
            <a:spLocks noGrp="1"/>
          </p:cNvSpPr>
          <p:nvPr>
            <p:ph idx="1"/>
          </p:nvPr>
        </p:nvSpPr>
        <p:spPr>
          <a:xfrm>
            <a:off x="1451581" y="2015732"/>
            <a:ext cx="3526523" cy="3450613"/>
          </a:xfrm>
        </p:spPr>
        <p:txBody>
          <a:bodyPr>
            <a:normAutofit lnSpcReduction="10000"/>
          </a:bodyPr>
          <a:lstStyle/>
          <a:p>
            <a:pPr marL="0" indent="0">
              <a:buNone/>
            </a:pPr>
            <a:r>
              <a:rPr lang="en-US" b="0" i="0" dirty="0">
                <a:solidFill>
                  <a:srgbClr val="24292F"/>
                </a:solidFill>
                <a:effectLst/>
                <a:latin typeface="-apple-system"/>
              </a:rPr>
              <a:t>Suicide is a serious societal problem and the result of complex socioeconomic and cultural factors. Even if our analysis should show that social media use only has a minimal impact, we believe any measure to decrease risk and increase suicide prevention is worth pursuing.</a:t>
            </a:r>
            <a:endParaRPr lang="en-US" dirty="0"/>
          </a:p>
        </p:txBody>
      </p:sp>
      <p:grpSp>
        <p:nvGrpSpPr>
          <p:cNvPr id="52" name="Group 3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6" name="Rectangle 3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3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2" name="Content Placeholder 21" descr="A picture containing text&#10;&#10;Description automatically generated">
            <a:extLst>
              <a:ext uri="{FF2B5EF4-FFF2-40B4-BE49-F238E27FC236}">
                <a16:creationId xmlns:a16="http://schemas.microsoft.com/office/drawing/2014/main" id="{55AF8C6B-0C2F-4026-9EEF-FA2E5DFAE417}"/>
              </a:ext>
            </a:extLst>
          </p:cNvPr>
          <p:cNvPicPr>
            <a:picLocks noChangeAspect="1"/>
          </p:cNvPicPr>
          <p:nvPr/>
        </p:nvPicPr>
        <p:blipFill rotWithShape="1">
          <a:blip r:embed="rId2">
            <a:extLst>
              <a:ext uri="{28A0092B-C50C-407E-A947-70E740481C1C}">
                <a14:useLocalDpi xmlns:a14="http://schemas.microsoft.com/office/drawing/2010/main" val="0"/>
              </a:ext>
            </a:extLst>
          </a:blip>
          <a:srcRect l="16280" r="16687" b="-1"/>
          <a:stretch/>
        </p:blipFill>
        <p:spPr>
          <a:xfrm>
            <a:off x="6093926" y="1116345"/>
            <a:ext cx="4821551" cy="3866172"/>
          </a:xfrm>
          <a:prstGeom prst="rect">
            <a:avLst/>
          </a:prstGeom>
        </p:spPr>
      </p:pic>
      <p:pic>
        <p:nvPicPr>
          <p:cNvPr id="54" name="Picture 3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4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31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3. </a:t>
            </a:r>
            <a:r>
              <a:rPr lang="en-US" sz="5800" dirty="0"/>
              <a:t>Data source</a:t>
            </a:r>
            <a:br>
              <a:rPr lang="en-US" sz="5800" dirty="0"/>
            </a:br>
            <a:r>
              <a:rPr lang="en-US" sz="5800" dirty="0"/>
              <a:t>description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7296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1451580" y="804520"/>
            <a:ext cx="3530157" cy="1049235"/>
          </a:xfrm>
        </p:spPr>
        <p:txBody>
          <a:bodyPr>
            <a:noAutofit/>
          </a:bodyPr>
          <a:lstStyle/>
          <a:p>
            <a:pPr algn="l" fontAlgn="base"/>
            <a:r>
              <a:rPr lang="en-US" sz="2400" b="1" i="0" dirty="0">
                <a:solidFill>
                  <a:srgbClr val="202124"/>
                </a:solidFill>
                <a:effectLst/>
                <a:latin typeface="zeitung"/>
              </a:rPr>
              <a:t>Suicide Rates Overview 1985 to 2016 – From Kaggle</a:t>
            </a:r>
          </a:p>
        </p:txBody>
      </p:sp>
      <p:sp>
        <p:nvSpPr>
          <p:cNvPr id="14"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1451581" y="2015732"/>
            <a:ext cx="3526523" cy="3460729"/>
          </a:xfrm>
        </p:spPr>
        <p:txBody>
          <a:bodyPr>
            <a:normAutofit/>
          </a:bodyPr>
          <a:lstStyle/>
          <a:p>
            <a:pPr marL="0" indent="0">
              <a:lnSpc>
                <a:spcPct val="110000"/>
              </a:lnSpc>
              <a:buNone/>
            </a:pPr>
            <a:r>
              <a:rPr lang="en-US" b="0" i="0" dirty="0">
                <a:effectLst/>
                <a:latin typeface="-apple-system"/>
              </a:rPr>
              <a:t>We are using a suicide data set from Kaggle, which lists suicides from around the world by country from 1985 until 2015. The data is split by gender, age and generation, and also lists the respective country's Human Development Index and GDP in a particular year.</a:t>
            </a:r>
          </a:p>
          <a:p>
            <a:pPr>
              <a:lnSpc>
                <a:spcPct val="110000"/>
              </a:lnSpc>
            </a:pPr>
            <a:endParaRPr lang="en-US" dirty="0"/>
          </a:p>
        </p:txBody>
      </p:sp>
      <p:grpSp>
        <p:nvGrpSpPr>
          <p:cNvPr id="1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EFB2BA66-CE5C-498F-99C7-457081A97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76" y="966534"/>
            <a:ext cx="5173251" cy="4146769"/>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44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4">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5196457" y="804519"/>
            <a:ext cx="5550357" cy="1049235"/>
          </a:xfrm>
        </p:spPr>
        <p:txBody>
          <a:bodyPr>
            <a:normAutofit/>
          </a:bodyPr>
          <a:lstStyle/>
          <a:p>
            <a:r>
              <a:rPr lang="en-US" sz="1500" b="1" i="0">
                <a:effectLst/>
                <a:latin typeface="abril-text"/>
              </a:rPr>
              <a:t>Social Media Fact Sheet – from Pew Research center</a:t>
            </a:r>
            <a:br>
              <a:rPr lang="en-US" sz="1500" b="1" i="0" dirty="0">
                <a:effectLst/>
                <a:latin typeface="abril-text"/>
              </a:rPr>
            </a:br>
            <a:br>
              <a:rPr lang="en-US" sz="1500" b="1" i="0" dirty="0">
                <a:effectLst/>
                <a:latin typeface="-apple-system"/>
              </a:rPr>
            </a:br>
            <a:endParaRPr lang="en-US" sz="1500" dirty="0"/>
          </a:p>
        </p:txBody>
      </p:sp>
      <p:sp>
        <p:nvSpPr>
          <p:cNvPr id="25" name="Rectangle 16">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 name="Picture 5" descr="Chart, line chart&#10;&#10;Description automatically generated">
            <a:extLst>
              <a:ext uri="{FF2B5EF4-FFF2-40B4-BE49-F238E27FC236}">
                <a16:creationId xmlns:a16="http://schemas.microsoft.com/office/drawing/2014/main" id="{BB35D74C-E7AE-4A1E-9B7D-C4DAA04B970D}"/>
              </a:ext>
            </a:extLst>
          </p:cNvPr>
          <p:cNvPicPr>
            <a:picLocks noChangeAspect="1"/>
          </p:cNvPicPr>
          <p:nvPr/>
        </p:nvPicPr>
        <p:blipFill rotWithShape="1">
          <a:blip r:embed="rId2">
            <a:extLst>
              <a:ext uri="{28A0092B-C50C-407E-A947-70E740481C1C}">
                <a14:useLocalDpi xmlns:a14="http://schemas.microsoft.com/office/drawing/2010/main" val="0"/>
              </a:ext>
            </a:extLst>
          </a:blip>
          <a:srcRect l="846" r="21262" b="-5"/>
          <a:stretch/>
        </p:blipFill>
        <p:spPr>
          <a:xfrm>
            <a:off x="785357" y="481108"/>
            <a:ext cx="4238464" cy="2491815"/>
          </a:xfrm>
          <a:prstGeom prst="rect">
            <a:avLst/>
          </a:prstGeom>
        </p:spPr>
      </p:pic>
      <p:pic>
        <p:nvPicPr>
          <p:cNvPr id="8" name="Picture 7" descr="Chart, line chart&#10;&#10;Description automatically generated">
            <a:extLst>
              <a:ext uri="{FF2B5EF4-FFF2-40B4-BE49-F238E27FC236}">
                <a16:creationId xmlns:a16="http://schemas.microsoft.com/office/drawing/2014/main" id="{968B214E-5401-4E7B-B9A8-C9F24A157A5C}"/>
              </a:ext>
            </a:extLst>
          </p:cNvPr>
          <p:cNvPicPr>
            <a:picLocks noChangeAspect="1"/>
          </p:cNvPicPr>
          <p:nvPr/>
        </p:nvPicPr>
        <p:blipFill rotWithShape="1">
          <a:blip r:embed="rId3">
            <a:extLst>
              <a:ext uri="{28A0092B-C50C-407E-A947-70E740481C1C}">
                <a14:useLocalDpi xmlns:a14="http://schemas.microsoft.com/office/drawing/2010/main" val="0"/>
              </a:ext>
            </a:extLst>
          </a:blip>
          <a:srcRect l="2087" r="15867"/>
          <a:stretch/>
        </p:blipFill>
        <p:spPr>
          <a:xfrm>
            <a:off x="784582" y="3137516"/>
            <a:ext cx="4238464" cy="2492878"/>
          </a:xfrm>
          <a:prstGeom prst="rect">
            <a:avLst/>
          </a:prstGeom>
        </p:spPr>
      </p:pic>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5196457" y="2015732"/>
            <a:ext cx="5550357" cy="3450613"/>
          </a:xfrm>
        </p:spPr>
        <p:txBody>
          <a:bodyPr>
            <a:normAutofit/>
          </a:bodyPr>
          <a:lstStyle/>
          <a:p>
            <a:pPr marL="0" indent="0">
              <a:buNone/>
            </a:pPr>
            <a:r>
              <a:rPr lang="en-US" b="0" i="0" dirty="0">
                <a:effectLst/>
                <a:latin typeface="-apple-system"/>
              </a:rPr>
              <a:t>For social media usage, we rely on a Pew Research dataset that collected the share of U.S. adults using different forms of social media from 2005 through 2021. The data is broken down by age groups.</a:t>
            </a:r>
          </a:p>
          <a:p>
            <a:pPr marL="0" indent="0">
              <a:buNone/>
            </a:pPr>
            <a:endParaRPr lang="en-US" dirty="0"/>
          </a:p>
        </p:txBody>
      </p:sp>
      <p:pic>
        <p:nvPicPr>
          <p:cNvPr id="26" name="Picture 18">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0">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26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4. </a:t>
            </a:r>
            <a:r>
              <a:rPr lang="en-US" sz="5800" dirty="0"/>
              <a:t>Analytical objectives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3534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499D-19E6-427B-B727-0C2FA93DD911}"/>
              </a:ext>
            </a:extLst>
          </p:cNvPr>
          <p:cNvSpPr>
            <a:spLocks noGrp="1"/>
          </p:cNvSpPr>
          <p:nvPr>
            <p:ph type="title"/>
          </p:nvPr>
        </p:nvSpPr>
        <p:spPr>
          <a:xfrm>
            <a:off x="1451579" y="804519"/>
            <a:ext cx="9603275" cy="1049235"/>
          </a:xfrm>
        </p:spPr>
        <p:txBody>
          <a:bodyPr>
            <a:normAutofit/>
          </a:bodyPr>
          <a:lstStyle/>
          <a:p>
            <a:r>
              <a:rPr lang="en-US" dirty="0"/>
              <a:t>Questions we hope to answer with data</a:t>
            </a:r>
          </a:p>
        </p:txBody>
      </p:sp>
      <p:sp>
        <p:nvSpPr>
          <p:cNvPr id="3" name="Content Placeholder 2">
            <a:extLst>
              <a:ext uri="{FF2B5EF4-FFF2-40B4-BE49-F238E27FC236}">
                <a16:creationId xmlns:a16="http://schemas.microsoft.com/office/drawing/2014/main" id="{D5267366-8BC9-4150-9547-80CF723798F3}"/>
              </a:ext>
            </a:extLst>
          </p:cNvPr>
          <p:cNvSpPr>
            <a:spLocks noGrp="1"/>
          </p:cNvSpPr>
          <p:nvPr>
            <p:ph idx="1"/>
          </p:nvPr>
        </p:nvSpPr>
        <p:spPr>
          <a:xfrm>
            <a:off x="1451579" y="2015734"/>
            <a:ext cx="4034821" cy="3450613"/>
          </a:xfrm>
        </p:spPr>
        <p:txBody>
          <a:bodyPr>
            <a:normAutofit/>
          </a:bodyPr>
          <a:lstStyle/>
          <a:p>
            <a:pPr marL="0" indent="0">
              <a:buNone/>
            </a:pPr>
            <a:r>
              <a:rPr lang="en-US" b="0" i="0" dirty="0">
                <a:effectLst/>
                <a:latin typeface="-apple-system"/>
              </a:rPr>
              <a:t>We wanted to determine whether an uptick in social media use in recent years overlaps with an increase in suicide rates, particularly among younger cohorts who use social media in the greatest numbers. To determine correlation, we plan to visualize U.S. suicide rates and social media use over time.</a:t>
            </a:r>
          </a:p>
          <a:p>
            <a:pPr marL="0" indent="0">
              <a:buNone/>
            </a:pPr>
            <a:endParaRPr lang="en-US" dirty="0"/>
          </a:p>
        </p:txBody>
      </p:sp>
      <p:pic>
        <p:nvPicPr>
          <p:cNvPr id="5" name="Picture 4" descr="Chart, line chart&#10;&#10;Description automatically generated">
            <a:extLst>
              <a:ext uri="{FF2B5EF4-FFF2-40B4-BE49-F238E27FC236}">
                <a16:creationId xmlns:a16="http://schemas.microsoft.com/office/drawing/2014/main" id="{6AFBE7AF-C1DD-4418-96F5-8CDF47DBE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015733"/>
            <a:ext cx="5587999" cy="3450613"/>
          </a:xfrm>
          <a:prstGeom prst="rect">
            <a:avLst/>
          </a:prstGeom>
        </p:spPr>
      </p:pic>
    </p:spTree>
    <p:extLst>
      <p:ext uri="{BB962C8B-B14F-4D97-AF65-F5344CB8AC3E}">
        <p14:creationId xmlns:p14="http://schemas.microsoft.com/office/powerpoint/2010/main" val="35570654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2.png"/></Relationships>
</file>

<file path=ppt/webextensions/webextension1.xml><?xml version="1.0" encoding="utf-8"?>
<we:webextension xmlns:we="http://schemas.microsoft.com/office/webextensions/webextension/2010/11" id="{0320F743-169E-4BAF-A9E5-98814E7C7A54}">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ublic.tableau.com/app/profile/nensi7308/viz/SocialmediausageSuiciderate/Dashboard1&quot;,&quot;values&quot;:{},&quot;data&quot;:{&quot;uri&quot;:&quot;public.tableau.com/app/profile/nensi7308/viz/SocialmediausageSuiciderate/Dashboard1&quot;},&quot;secure&quot;:false}],&quot;name&quot;:&quot;public.tableau.com/app/profile/nensi7308/viz/SocialmediausageSuiciderate/Dashboard1&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Gallery</Template>
  <TotalTime>399</TotalTime>
  <Words>431</Words>
  <Application>Microsoft Office PowerPoint</Application>
  <PresentationFormat>Widescreen</PresentationFormat>
  <Paragraphs>34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abril-text</vt:lpstr>
      <vt:lpstr>-apple-system</vt:lpstr>
      <vt:lpstr>Arial</vt:lpstr>
      <vt:lpstr>Gill Sans MT</vt:lpstr>
      <vt:lpstr>zeitung</vt:lpstr>
      <vt:lpstr>Gallery</vt:lpstr>
      <vt:lpstr>1. Selected Topic</vt:lpstr>
      <vt:lpstr>Social Media Impact – Suicidal Rates</vt:lpstr>
      <vt:lpstr>2. Reason for topic selection</vt:lpstr>
      <vt:lpstr>Reason for Topic Selection</vt:lpstr>
      <vt:lpstr>3. Data source description</vt:lpstr>
      <vt:lpstr>Suicide Rates Overview 1985 to 2016 – From Kaggle</vt:lpstr>
      <vt:lpstr>Social Media Fact Sheet – from Pew Research center  </vt:lpstr>
      <vt:lpstr>4. Analytical objectives</vt:lpstr>
      <vt:lpstr>Questions we hope to answer with data</vt:lpstr>
      <vt:lpstr>5. Data analysis</vt:lpstr>
      <vt:lpstr>Data info on each columns non-null count and its data type</vt:lpstr>
      <vt:lpstr>6. Data exploration</vt:lpstr>
      <vt:lpstr>Machine learning –linear Regression Model</vt:lpstr>
      <vt:lpstr>Machine learning –random forest regressor Model</vt:lpstr>
      <vt:lpstr>7. Applied technologies</vt:lpstr>
      <vt:lpstr>Technologies, languages, tools, and algorithms used throughout the project  </vt:lpstr>
      <vt:lpstr>8. Results of analysis</vt:lpstr>
      <vt:lpstr>PowerPoint Presentation</vt:lpstr>
      <vt:lpstr>PowerPoint Presentation</vt:lpstr>
      <vt:lpstr>9. Recommendations for future analysis</vt:lpstr>
      <vt:lpstr>10. Other Aspects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Impact</dc:title>
  <dc:creator>shreyamaitri shah</dc:creator>
  <cp:lastModifiedBy>shreyamaitri shah</cp:lastModifiedBy>
  <cp:revision>6</cp:revision>
  <dcterms:created xsi:type="dcterms:W3CDTF">2022-03-22T13:47:55Z</dcterms:created>
  <dcterms:modified xsi:type="dcterms:W3CDTF">2022-04-01T01:47:16Z</dcterms:modified>
</cp:coreProperties>
</file>