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8" r:id="rId3"/>
    <p:sldId id="260" r:id="rId4"/>
    <p:sldId id="262"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568"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2022-03-29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2022-03-29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2022-03-29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2022-03-29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2022-03-29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2022-03-29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2022-03-29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2022-03-29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2022-03-29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025604-A81D-4F18-82B3-98894BAF829C}"/>
              </a:ext>
            </a:extLst>
          </p:cNvPr>
          <p:cNvSpPr>
            <a:spLocks noGrp="1"/>
          </p:cNvSpPr>
          <p:nvPr>
            <p:ph type="ctrTitle"/>
          </p:nvPr>
        </p:nvSpPr>
        <p:spPr>
          <a:xfrm>
            <a:off x="8673476" y="1468464"/>
            <a:ext cx="2858835" cy="1873219"/>
          </a:xfrm>
        </p:spPr>
        <p:txBody>
          <a:bodyPr vert="horz" lIns="91440" tIns="45720" rIns="91440" bIns="45720" rtlCol="0">
            <a:normAutofit/>
          </a:bodyPr>
          <a:lstStyle/>
          <a:p>
            <a:r>
              <a:rPr lang="en-US" sz="3100"/>
              <a:t>Social Media Impact – Suicidal Rates</a:t>
            </a:r>
            <a:endParaRPr lang="en-US" sz="3100" dirty="0"/>
          </a:p>
        </p:txBody>
      </p:sp>
      <p:sp>
        <p:nvSpPr>
          <p:cNvPr id="3" name="Subtitle 2">
            <a:extLst>
              <a:ext uri="{FF2B5EF4-FFF2-40B4-BE49-F238E27FC236}">
                <a16:creationId xmlns:a16="http://schemas.microsoft.com/office/drawing/2014/main" id="{E9D15432-801C-4592-9DCE-0CB4042BB4CA}"/>
              </a:ext>
            </a:extLst>
          </p:cNvPr>
          <p:cNvSpPr>
            <a:spLocks noGrp="1"/>
          </p:cNvSpPr>
          <p:nvPr>
            <p:ph type="subTitle" idx="1"/>
          </p:nvPr>
        </p:nvSpPr>
        <p:spPr>
          <a:xfrm>
            <a:off x="8671407" y="3529160"/>
            <a:ext cx="2848300" cy="1613537"/>
          </a:xfrm>
        </p:spPr>
        <p:txBody>
          <a:bodyPr vert="horz" lIns="91440" tIns="45720" rIns="91440" bIns="45720" rtlCol="0">
            <a:normAutofit/>
          </a:bodyPr>
          <a:lstStyle/>
          <a:p>
            <a:pPr>
              <a:lnSpc>
                <a:spcPct val="110000"/>
              </a:lnSpc>
            </a:pPr>
            <a:r>
              <a:rPr lang="en-US" sz="600"/>
              <a:t>UT Austin Data Analytics &amp; Visualization Bootcamp – Final Project by :</a:t>
            </a:r>
          </a:p>
          <a:p>
            <a:pPr marL="285750" indent="-228600">
              <a:lnSpc>
                <a:spcPct val="110000"/>
              </a:lnSpc>
              <a:buFont typeface="Arial" panose="020B0604020202020204" pitchFamily="34" charset="0"/>
              <a:buChar char="•"/>
            </a:pPr>
            <a:r>
              <a:rPr lang="en-US" sz="600"/>
              <a:t>Quang Nguyen</a:t>
            </a:r>
          </a:p>
          <a:p>
            <a:pPr marL="285750" indent="-228600">
              <a:lnSpc>
                <a:spcPct val="110000"/>
              </a:lnSpc>
              <a:buFont typeface="Arial" panose="020B0604020202020204" pitchFamily="34" charset="0"/>
              <a:buChar char="•"/>
            </a:pPr>
            <a:r>
              <a:rPr lang="en-US" sz="600"/>
              <a:t>Tina Bellon</a:t>
            </a:r>
          </a:p>
          <a:p>
            <a:pPr marL="285750" indent="-228600">
              <a:lnSpc>
                <a:spcPct val="110000"/>
              </a:lnSpc>
              <a:buFont typeface="Arial" panose="020B0604020202020204" pitchFamily="34" charset="0"/>
              <a:buChar char="•"/>
            </a:pPr>
            <a:r>
              <a:rPr lang="en-US" sz="600"/>
              <a:t>Ima Richburg</a:t>
            </a:r>
          </a:p>
          <a:p>
            <a:pPr marL="285750" indent="-228600">
              <a:lnSpc>
                <a:spcPct val="110000"/>
              </a:lnSpc>
              <a:buFont typeface="Arial" panose="020B0604020202020204" pitchFamily="34" charset="0"/>
              <a:buChar char="•"/>
            </a:pPr>
            <a:r>
              <a:rPr lang="en-US" sz="600"/>
              <a:t>Nensi Dobaria</a:t>
            </a:r>
          </a:p>
          <a:p>
            <a:pPr marL="285750" indent="-228600">
              <a:lnSpc>
                <a:spcPct val="110000"/>
              </a:lnSpc>
              <a:buFont typeface="Arial" panose="020B0604020202020204" pitchFamily="34" charset="0"/>
              <a:buChar char="•"/>
            </a:pPr>
            <a:r>
              <a:rPr lang="en-US" sz="600"/>
              <a:t>Namrata Shah</a:t>
            </a:r>
          </a:p>
          <a:p>
            <a:pPr indent="-228600">
              <a:lnSpc>
                <a:spcPct val="110000"/>
              </a:lnSpc>
              <a:buFont typeface="Arial" panose="020B0604020202020204" pitchFamily="34" charset="0"/>
              <a:buChar char="•"/>
            </a:pPr>
            <a:endParaRPr lang="en-US" sz="60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95DB3BF-3CE7-4BD2-B84B-21AA455D263D}"/>
              </a:ext>
            </a:extLst>
          </p:cNvPr>
          <p:cNvSpPr>
            <a:spLocks noGrp="1"/>
          </p:cNvSpPr>
          <p:nvPr>
            <p:ph type="title"/>
          </p:nvPr>
        </p:nvSpPr>
        <p:spPr>
          <a:xfrm>
            <a:off x="1451580" y="804520"/>
            <a:ext cx="4176511" cy="1049235"/>
          </a:xfrm>
        </p:spPr>
        <p:txBody>
          <a:bodyPr>
            <a:normAutofit/>
          </a:bodyPr>
          <a:lstStyle/>
          <a:p>
            <a:r>
              <a:rPr lang="en-US"/>
              <a:t>Reason for Topic Selection</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FE3A7CB-3CDB-4047-A039-5488B8AC30F9}"/>
              </a:ext>
            </a:extLst>
          </p:cNvPr>
          <p:cNvSpPr>
            <a:spLocks noGrp="1"/>
          </p:cNvSpPr>
          <p:nvPr>
            <p:ph idx="1"/>
          </p:nvPr>
        </p:nvSpPr>
        <p:spPr>
          <a:xfrm>
            <a:off x="1451581" y="2015732"/>
            <a:ext cx="4172212" cy="3450613"/>
          </a:xfrm>
        </p:spPr>
        <p:txBody>
          <a:bodyPr>
            <a:normAutofit/>
          </a:bodyPr>
          <a:lstStyle/>
          <a:p>
            <a:r>
              <a:rPr lang="en-US" b="0" i="0">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p>
          <a:p>
            <a:pPr marL="0" indent="0">
              <a:buNone/>
            </a:pPr>
            <a:endParaRPr lang="en-US"/>
          </a:p>
        </p:txBody>
      </p:sp>
      <p:pic>
        <p:nvPicPr>
          <p:cNvPr id="5" name="Picture 4" descr="Chart, line chart&#10;&#10;Description automatically generated">
            <a:extLst>
              <a:ext uri="{FF2B5EF4-FFF2-40B4-BE49-F238E27FC236}">
                <a16:creationId xmlns:a16="http://schemas.microsoft.com/office/drawing/2014/main" id="{A684C093-469C-4E65-879C-86A78E422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20" y="904242"/>
            <a:ext cx="5923280" cy="4481221"/>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2016 – From Kaggle</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3" name="Rectangle 78">
            <a:extLst>
              <a:ext uri="{FF2B5EF4-FFF2-40B4-BE49-F238E27FC236}">
                <a16:creationId xmlns:a16="http://schemas.microsoft.com/office/drawing/2014/main" id="{AF38CBB2-04B5-4ED2-92CA-ABA779049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80">
            <a:extLst>
              <a:ext uri="{FF2B5EF4-FFF2-40B4-BE49-F238E27FC236}">
                <a16:creationId xmlns:a16="http://schemas.microsoft.com/office/drawing/2014/main" id="{99ECE436-E5C5-4600-9DAE-6A66A788E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79" y="804519"/>
            <a:ext cx="5550357" cy="1049235"/>
          </a:xfrm>
        </p:spPr>
        <p:txBody>
          <a:bodyPr>
            <a:normAutofit fontScale="90000"/>
          </a:bodyPr>
          <a:lstStyle/>
          <a:p>
            <a:r>
              <a:rPr lang="en-US" sz="2400" b="1" i="0" dirty="0">
                <a:effectLst/>
                <a:latin typeface="abril-text"/>
              </a:rPr>
              <a:t>Social Media Fact Sheet – from Pew Research center</a:t>
            </a:r>
            <a:br>
              <a:rPr lang="en-US" sz="1500" b="1" i="0" dirty="0">
                <a:effectLst/>
                <a:latin typeface="abril-text"/>
              </a:rPr>
            </a:br>
            <a:br>
              <a:rPr lang="en-US" sz="1500" b="1" i="0" dirty="0">
                <a:effectLst/>
                <a:latin typeface="-apple-system"/>
              </a:rPr>
            </a:br>
            <a:endParaRPr lang="en-US" sz="1500" dirty="0"/>
          </a:p>
        </p:txBody>
      </p:sp>
      <p:sp>
        <p:nvSpPr>
          <p:cNvPr id="95" name="Rectangle 82">
            <a:extLst>
              <a:ext uri="{FF2B5EF4-FFF2-40B4-BE49-F238E27FC236}">
                <a16:creationId xmlns:a16="http://schemas.microsoft.com/office/drawing/2014/main" id="{A81BF76C-52E4-494B-86F2-4CBAC20E3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79"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grpSp>
        <p:nvGrpSpPr>
          <p:cNvPr id="96" name="Group 84">
            <a:extLst>
              <a:ext uri="{FF2B5EF4-FFF2-40B4-BE49-F238E27FC236}">
                <a16:creationId xmlns:a16="http://schemas.microsoft.com/office/drawing/2014/main" id="{CD0703AE-95DE-4C43-8272-BB33A5AD4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97" name="Rectangle 85">
              <a:extLst>
                <a:ext uri="{FF2B5EF4-FFF2-40B4-BE49-F238E27FC236}">
                  <a16:creationId xmlns:a16="http://schemas.microsoft.com/office/drawing/2014/main" id="{2FF4B413-F360-4A9A-8F55-79C396170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86">
              <a:extLst>
                <a:ext uri="{FF2B5EF4-FFF2-40B4-BE49-F238E27FC236}">
                  <a16:creationId xmlns:a16="http://schemas.microsoft.com/office/drawing/2014/main" id="{D129C2B7-6BA1-4DC0-8ED1-044AFBE47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descr="Chart, line chart&#10;&#10;Description automatically generated">
            <a:extLst>
              <a:ext uri="{FF2B5EF4-FFF2-40B4-BE49-F238E27FC236}">
                <a16:creationId xmlns:a16="http://schemas.microsoft.com/office/drawing/2014/main" id="{968B214E-5401-4E7B-B9A8-C9F24A157A5C}"/>
              </a:ext>
            </a:extLst>
          </p:cNvPr>
          <p:cNvPicPr>
            <a:picLocks noChangeAspect="1"/>
          </p:cNvPicPr>
          <p:nvPr/>
        </p:nvPicPr>
        <p:blipFill rotWithShape="1">
          <a:blip r:embed="rId2">
            <a:extLst>
              <a:ext uri="{28A0092B-C50C-407E-A947-70E740481C1C}">
                <a14:useLocalDpi xmlns:a14="http://schemas.microsoft.com/office/drawing/2010/main" val="0"/>
              </a:ext>
            </a:extLst>
          </a:blip>
          <a:srcRect l="2087" r="15867"/>
          <a:stretch/>
        </p:blipFill>
        <p:spPr>
          <a:xfrm>
            <a:off x="7945120" y="1116344"/>
            <a:ext cx="3129279" cy="1850789"/>
          </a:xfrm>
          <a:prstGeom prst="rect">
            <a:avLst/>
          </a:prstGeom>
        </p:spPr>
      </p:pic>
      <p:pic>
        <p:nvPicPr>
          <p:cNvPr id="6" name="Picture 5" descr="Chart, line chart&#10;&#10;Description automatically generated">
            <a:extLst>
              <a:ext uri="{FF2B5EF4-FFF2-40B4-BE49-F238E27FC236}">
                <a16:creationId xmlns:a16="http://schemas.microsoft.com/office/drawing/2014/main" id="{BB35D74C-E7AE-4A1E-9B7D-C4DAA04B970D}"/>
              </a:ext>
            </a:extLst>
          </p:cNvPr>
          <p:cNvPicPr>
            <a:picLocks noChangeAspect="1"/>
          </p:cNvPicPr>
          <p:nvPr/>
        </p:nvPicPr>
        <p:blipFill rotWithShape="1">
          <a:blip r:embed="rId3">
            <a:extLst>
              <a:ext uri="{28A0092B-C50C-407E-A947-70E740481C1C}">
                <a14:useLocalDpi xmlns:a14="http://schemas.microsoft.com/office/drawing/2010/main" val="0"/>
              </a:ext>
            </a:extLst>
          </a:blip>
          <a:srcRect l="846" r="21262" b="-5"/>
          <a:stretch/>
        </p:blipFill>
        <p:spPr>
          <a:xfrm>
            <a:off x="7945120" y="3131726"/>
            <a:ext cx="3210559" cy="1850790"/>
          </a:xfrm>
          <a:prstGeom prst="rect">
            <a:avLst/>
          </a:prstGeom>
        </p:spPr>
      </p:pic>
      <p:pic>
        <p:nvPicPr>
          <p:cNvPr id="99" name="Picture 88">
            <a:extLst>
              <a:ext uri="{FF2B5EF4-FFF2-40B4-BE49-F238E27FC236}">
                <a16:creationId xmlns:a16="http://schemas.microsoft.com/office/drawing/2014/main" id="{0C24E7C2-F39B-4280-9B81-F15BBD93C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0" name="Straight Connector 90">
            <a:extLst>
              <a:ext uri="{FF2B5EF4-FFF2-40B4-BE49-F238E27FC236}">
                <a16:creationId xmlns:a16="http://schemas.microsoft.com/office/drawing/2014/main" id="{F381DAA9-C4BA-4BB3-8F4B-3BC4B43EB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Applied Technologies</a:t>
            </a:r>
            <a:br>
              <a:rPr lang="en-US" sz="2800"/>
            </a:br>
            <a:endParaRPr lang="en-US" sz="2800"/>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website&#10;&#10;Description automatically generated">
            <a:extLst>
              <a:ext uri="{FF2B5EF4-FFF2-40B4-BE49-F238E27FC236}">
                <a16:creationId xmlns:a16="http://schemas.microsoft.com/office/drawing/2014/main" id="{7384D192-A3C5-452B-AF13-8700E7B80A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5184" y="976902"/>
            <a:ext cx="6615582" cy="4135335"/>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80" y="804520"/>
            <a:ext cx="3530157" cy="1049235"/>
          </a:xfrm>
        </p:spPr>
        <p:txBody>
          <a:bodyPr>
            <a:normAutofit/>
          </a:bodyPr>
          <a:lstStyle/>
          <a:p>
            <a:r>
              <a:rPr lang="en-US" sz="2200"/>
              <a:t>Machine learning – linear regression model</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AE32BCC-7EAC-4790-831B-CB3952FD53D7}"/>
              </a:ext>
            </a:extLst>
          </p:cNvPr>
          <p:cNvSpPr>
            <a:spLocks noGrp="1"/>
          </p:cNvSpPr>
          <p:nvPr>
            <p:ph idx="1"/>
          </p:nvPr>
        </p:nvSpPr>
        <p:spPr>
          <a:xfrm>
            <a:off x="1451581" y="2015732"/>
            <a:ext cx="3526523" cy="3450613"/>
          </a:xfrm>
        </p:spPr>
        <p:txBody>
          <a:bodyPr>
            <a:normAutofit/>
          </a:bodyPr>
          <a:lstStyle/>
          <a:p>
            <a:pPr marL="0" indent="0">
              <a:buNone/>
            </a:pPr>
            <a:r>
              <a:rPr lang="en-US" dirty="0">
                <a:latin typeface="-apple-system"/>
              </a:rPr>
              <a:t>W</a:t>
            </a:r>
            <a:r>
              <a:rPr lang="en-US" b="0" i="0" dirty="0">
                <a:effectLst/>
                <a:latin typeface="-apple-system"/>
              </a:rPr>
              <a:t>e plotted “year” versus “suicides_100k_pop” on a scatter plot to determine any trend. Based on the scatter plot, we saw a linear trend, which is best suited for machine learning regression models.</a:t>
            </a:r>
          </a:p>
          <a:p>
            <a:pPr marL="0" indent="0">
              <a:buNone/>
            </a:pPr>
            <a:endParaRPr lang="en-US"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10;&#10;Description automatically generated">
            <a:extLst>
              <a:ext uri="{FF2B5EF4-FFF2-40B4-BE49-F238E27FC236}">
                <a16:creationId xmlns:a16="http://schemas.microsoft.com/office/drawing/2014/main" id="{AD833DA0-C308-4C48-9D74-3CEF77CD14A9}"/>
              </a:ext>
            </a:extLst>
          </p:cNvPr>
          <p:cNvPicPr>
            <a:picLocks noChangeAspect="1"/>
          </p:cNvPicPr>
          <p:nvPr/>
        </p:nvPicPr>
        <p:blipFill rotWithShape="1">
          <a:blip r:embed="rId2">
            <a:extLst>
              <a:ext uri="{28A0092B-C50C-407E-A947-70E740481C1C}">
                <a14:useLocalDpi xmlns:a14="http://schemas.microsoft.com/office/drawing/2010/main" val="0"/>
              </a:ext>
            </a:extLst>
          </a:blip>
          <a:srcRect r="1" b="6490"/>
          <a:stretch/>
        </p:blipFill>
        <p:spPr>
          <a:xfrm>
            <a:off x="6093938" y="1116345"/>
            <a:ext cx="4821527"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82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80" y="804520"/>
            <a:ext cx="3530157" cy="1049235"/>
          </a:xfrm>
        </p:spPr>
        <p:txBody>
          <a:bodyPr>
            <a:normAutofit/>
          </a:bodyPr>
          <a:lstStyle/>
          <a:p>
            <a:r>
              <a:rPr lang="en-US" sz="2200" dirty="0"/>
              <a:t>Machine learning – random forest regressor model</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AE32BCC-7EAC-4790-831B-CB3952FD53D7}"/>
              </a:ext>
            </a:extLst>
          </p:cNvPr>
          <p:cNvSpPr>
            <a:spLocks noGrp="1"/>
          </p:cNvSpPr>
          <p:nvPr>
            <p:ph idx="1"/>
          </p:nvPr>
        </p:nvSpPr>
        <p:spPr>
          <a:xfrm>
            <a:off x="1451581" y="2015732"/>
            <a:ext cx="3526523" cy="3450613"/>
          </a:xfrm>
        </p:spPr>
        <p:txBody>
          <a:bodyPr>
            <a:normAutofit/>
          </a:bodyPr>
          <a:lstStyle/>
          <a:p>
            <a:pPr marL="0" indent="0">
              <a:buNone/>
            </a:pPr>
            <a:endParaRPr lang="en-US"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4177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113</TotalTime>
  <Words>252</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abril-text</vt:lpstr>
      <vt:lpstr>-apple-system</vt:lpstr>
      <vt:lpstr>Arial</vt:lpstr>
      <vt:lpstr>Gill Sans MT</vt:lpstr>
      <vt:lpstr>zeitung</vt:lpstr>
      <vt:lpstr>Gallery</vt:lpstr>
      <vt:lpstr>Social Media Impact – Suicidal Rates</vt:lpstr>
      <vt:lpstr>Reason for Topic Selection</vt:lpstr>
      <vt:lpstr>Suicide Rates Overview 1985 to 2016 – From Kaggle</vt:lpstr>
      <vt:lpstr>Social Media Fact Sheet – from Pew Research center  </vt:lpstr>
      <vt:lpstr>Applied Technologies </vt:lpstr>
      <vt:lpstr>Machine learning – linear regression model</vt:lpstr>
      <vt:lpstr>Machine learning – random forest regressor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shreyamaitri shah</cp:lastModifiedBy>
  <cp:revision>3</cp:revision>
  <dcterms:created xsi:type="dcterms:W3CDTF">2022-03-22T13:47:55Z</dcterms:created>
  <dcterms:modified xsi:type="dcterms:W3CDTF">2022-03-29T16:13:42Z</dcterms:modified>
</cp:coreProperties>
</file>