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65" r:id="rId2"/>
    <p:sldId id="256" r:id="rId3"/>
    <p:sldId id="266" r:id="rId4"/>
    <p:sldId id="258" r:id="rId5"/>
    <p:sldId id="267" r:id="rId6"/>
    <p:sldId id="260" r:id="rId7"/>
    <p:sldId id="262" r:id="rId8"/>
    <p:sldId id="268" r:id="rId9"/>
    <p:sldId id="269" r:id="rId10"/>
    <p:sldId id="273" r:id="rId11"/>
    <p:sldId id="281" r:id="rId12"/>
    <p:sldId id="282" r:id="rId13"/>
    <p:sldId id="270" r:id="rId14"/>
    <p:sldId id="264" r:id="rId15"/>
    <p:sldId id="283" r:id="rId16"/>
    <p:sldId id="284" r:id="rId17"/>
    <p:sldId id="274" r:id="rId18"/>
    <p:sldId id="261" r:id="rId19"/>
    <p:sldId id="275" r:id="rId20"/>
    <p:sldId id="276" r:id="rId21"/>
    <p:sldId id="277" r:id="rId22"/>
    <p:sldId id="279" r:id="rId23"/>
    <p:sldId id="278"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8" d="100"/>
          <a:sy n="118" d="100"/>
        </p:scale>
        <p:origin x="-293"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4/2/2022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sz="1000" dirty="0"/>
          </a:p>
        </p:txBody>
      </p:sp>
      <p:sp>
        <p:nvSpPr>
          <p:cNvPr id="6" name="Slide Number Placeholder 5"/>
          <p:cNvSpPr>
            <a:spLocks noGrp="1"/>
          </p:cNvSpPr>
          <p:nvPr>
            <p:ph type="sldNum" sz="quarter" idx="12"/>
          </p:nvPr>
        </p:nvSpPr>
        <p:spPr>
          <a:xfrm>
            <a:off x="1437664" y="798973"/>
            <a:ext cx="811019" cy="503578"/>
          </a:xfrm>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82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9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67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0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87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39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20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93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10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9AFA87-1417-4992-ABD9-27C3BC8CC883}" type="datetimeFigureOut">
              <a:rPr lang="en-US" smtClean="0"/>
              <a:t>4/2/2022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00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3F9AFA87-1417-4992-ABD9-27C3BC8CC883}" type="datetimeFigureOut">
              <a:rPr lang="en-US" smtClean="0"/>
              <a:pPr algn="r"/>
              <a:t>4/2/2022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1E4CB7-CB13-4810-BF18-BE31AFC64F93}" type="slidenum">
              <a:rPr lang="en-US" smtClean="0"/>
              <a:pPr/>
              <a:t>‹#›</a:t>
            </a:fld>
            <a:endParaRPr lang="en-US" sz="10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850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public.tableau.com/app/profile/nensi7308/viz/SocialmediausageSuiciderate/Dashboard1"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1. Selected Topic</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799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5</a:t>
            </a:r>
            <a:r>
              <a:rPr lang="en-US" sz="6600" dirty="0" smtClean="0"/>
              <a:t>. </a:t>
            </a:r>
            <a:r>
              <a:rPr lang="en-US" sz="5800" dirty="0"/>
              <a:t>Data exploration</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9919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9499D-19E6-427B-B727-0C2FA93DD911}"/>
              </a:ext>
            </a:extLst>
          </p:cNvPr>
          <p:cNvSpPr>
            <a:spLocks noGrp="1"/>
          </p:cNvSpPr>
          <p:nvPr>
            <p:ph type="title"/>
          </p:nvPr>
        </p:nvSpPr>
        <p:spPr>
          <a:xfrm>
            <a:off x="1451579" y="804519"/>
            <a:ext cx="9603275" cy="1049235"/>
          </a:xfrm>
        </p:spPr>
        <p:txBody>
          <a:bodyPr>
            <a:normAutofit/>
          </a:bodyPr>
          <a:lstStyle/>
          <a:p>
            <a:pPr algn="ctr"/>
            <a:r>
              <a:rPr lang="en-US" dirty="0" smtClean="0"/>
              <a:t>Pandas Info and describe Functions</a:t>
            </a:r>
            <a:endParaRPr lang="en-US" dirty="0"/>
          </a:p>
        </p:txBody>
      </p:sp>
      <p:pic>
        <p:nvPicPr>
          <p:cNvPr id="1026" name="Picture 2" descr="C:\Users\quang\Desktop\Class\Social_media_impact\Jupyter_Notebook\analysis\inf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08" y="2010246"/>
            <a:ext cx="3954463" cy="315436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Desktop\Class\Social_media_impact\Images\df_descri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669" y="2277777"/>
            <a:ext cx="7589838" cy="2312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090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Visual Exploratory data Analysis</a:t>
            </a:r>
            <a:endParaRPr lang="en-US" dirty="0"/>
          </a:p>
        </p:txBody>
      </p:sp>
      <p:pic>
        <p:nvPicPr>
          <p:cNvPr id="2050" name="Picture 2" descr="C:\Users\quang\Desktop\Class\Social_media_impact\Jupyter_Notebook\analysis\Fi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535" y="2026379"/>
            <a:ext cx="5798690" cy="386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76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6</a:t>
            </a:r>
            <a:r>
              <a:rPr lang="en-US" sz="6600" dirty="0" smtClean="0"/>
              <a:t>. </a:t>
            </a:r>
            <a:r>
              <a:rPr lang="en-US" sz="5800" dirty="0"/>
              <a:t>Data analysis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1808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D79B6-8945-4B13-8E99-94D3944484CC}"/>
              </a:ext>
            </a:extLst>
          </p:cNvPr>
          <p:cNvSpPr>
            <a:spLocks noGrp="1"/>
          </p:cNvSpPr>
          <p:nvPr>
            <p:ph type="title"/>
          </p:nvPr>
        </p:nvSpPr>
        <p:spPr>
          <a:xfrm>
            <a:off x="1451579" y="804519"/>
            <a:ext cx="9603275" cy="1049235"/>
          </a:xfrm>
        </p:spPr>
        <p:txBody>
          <a:bodyPr>
            <a:normAutofit/>
          </a:bodyPr>
          <a:lstStyle/>
          <a:p>
            <a:pPr algn="ctr"/>
            <a:r>
              <a:rPr lang="en-US" dirty="0"/>
              <a:t>Machine </a:t>
            </a:r>
            <a:r>
              <a:rPr lang="en-US" dirty="0" smtClean="0"/>
              <a:t>learning - linear </a:t>
            </a:r>
            <a:r>
              <a:rPr lang="en-US" dirty="0"/>
              <a:t>Regression Model</a:t>
            </a:r>
          </a:p>
        </p:txBody>
      </p:sp>
      <p:sp>
        <p:nvSpPr>
          <p:cNvPr id="62" name="Content Placeholder 61">
            <a:extLst>
              <a:ext uri="{FF2B5EF4-FFF2-40B4-BE49-F238E27FC236}">
                <a16:creationId xmlns:a16="http://schemas.microsoft.com/office/drawing/2014/main" xmlns="" id="{197D4776-45F9-93C9-A54F-76CB03469F81}"/>
              </a:ext>
            </a:extLst>
          </p:cNvPr>
          <p:cNvSpPr>
            <a:spLocks noGrp="1"/>
          </p:cNvSpPr>
          <p:nvPr>
            <p:ph idx="1"/>
          </p:nvPr>
        </p:nvSpPr>
        <p:spPr>
          <a:xfrm>
            <a:off x="1451579" y="2015734"/>
            <a:ext cx="4162555" cy="3450613"/>
          </a:xfrm>
        </p:spPr>
        <p:txBody>
          <a:bodyPr>
            <a:normAutofit/>
          </a:bodyPr>
          <a:lstStyle/>
          <a:p>
            <a:r>
              <a:rPr lang="en-US" dirty="0" smtClean="0">
                <a:latin typeface="-apple-system"/>
              </a:rPr>
              <a:t>“Best Fit” line through all data points</a:t>
            </a:r>
          </a:p>
          <a:p>
            <a:r>
              <a:rPr lang="en-US" dirty="0" smtClean="0">
                <a:latin typeface="-apple-system"/>
              </a:rPr>
              <a:t>MSE: 24.55</a:t>
            </a:r>
          </a:p>
          <a:p>
            <a:r>
              <a:rPr lang="en-US" dirty="0" smtClean="0">
                <a:latin typeface="-apple-system"/>
              </a:rPr>
              <a:t>R-squared: 0.8315</a:t>
            </a:r>
          </a:p>
          <a:p>
            <a:r>
              <a:rPr lang="en-US" dirty="0" smtClean="0">
                <a:latin typeface="-apple-system"/>
              </a:rPr>
              <a:t>Training Score: 0.9120</a:t>
            </a:r>
          </a:p>
          <a:p>
            <a:r>
              <a:rPr lang="en-US" dirty="0" smtClean="0">
                <a:latin typeface="-apple-system"/>
              </a:rPr>
              <a:t>Testing Score: 0.8315</a:t>
            </a:r>
            <a:endParaRPr lang="en-US" dirty="0"/>
          </a:p>
        </p:txBody>
      </p:sp>
      <p:pic>
        <p:nvPicPr>
          <p:cNvPr id="3074" name="Picture 2" descr="C:\Users\quang\Desktop\Class\Social_media_impact\Jupyter_Notebook\analysis\Fi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065" y="1970734"/>
            <a:ext cx="5486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417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D79B6-8945-4B13-8E99-94D3944484CC}"/>
              </a:ext>
            </a:extLst>
          </p:cNvPr>
          <p:cNvSpPr>
            <a:spLocks noGrp="1"/>
          </p:cNvSpPr>
          <p:nvPr>
            <p:ph type="title"/>
          </p:nvPr>
        </p:nvSpPr>
        <p:spPr>
          <a:xfrm>
            <a:off x="1451579" y="804519"/>
            <a:ext cx="9603275" cy="1049235"/>
          </a:xfrm>
        </p:spPr>
        <p:txBody>
          <a:bodyPr>
            <a:normAutofit/>
          </a:bodyPr>
          <a:lstStyle/>
          <a:p>
            <a:pPr algn="ctr"/>
            <a:r>
              <a:rPr lang="en-US" dirty="0"/>
              <a:t>Machine </a:t>
            </a:r>
            <a:r>
              <a:rPr lang="en-US" dirty="0" smtClean="0"/>
              <a:t>learning - random forest </a:t>
            </a:r>
            <a:r>
              <a:rPr lang="en-US" dirty="0" err="1" smtClean="0"/>
              <a:t>regressor</a:t>
            </a:r>
            <a:r>
              <a:rPr lang="en-US" dirty="0" smtClean="0"/>
              <a:t> Model</a:t>
            </a:r>
            <a:endParaRPr lang="en-US" dirty="0"/>
          </a:p>
        </p:txBody>
      </p:sp>
      <p:sp>
        <p:nvSpPr>
          <p:cNvPr id="62" name="Content Placeholder 61">
            <a:extLst>
              <a:ext uri="{FF2B5EF4-FFF2-40B4-BE49-F238E27FC236}">
                <a16:creationId xmlns:a16="http://schemas.microsoft.com/office/drawing/2014/main" xmlns="" id="{197D4776-45F9-93C9-A54F-76CB03469F81}"/>
              </a:ext>
            </a:extLst>
          </p:cNvPr>
          <p:cNvSpPr>
            <a:spLocks noGrp="1"/>
          </p:cNvSpPr>
          <p:nvPr>
            <p:ph idx="1"/>
          </p:nvPr>
        </p:nvSpPr>
        <p:spPr>
          <a:xfrm>
            <a:off x="1451579" y="2015734"/>
            <a:ext cx="4162555" cy="3450613"/>
          </a:xfrm>
        </p:spPr>
        <p:txBody>
          <a:bodyPr>
            <a:normAutofit/>
          </a:bodyPr>
          <a:lstStyle/>
          <a:p>
            <a:r>
              <a:rPr lang="en-US" dirty="0" smtClean="0">
                <a:latin typeface="-apple-system"/>
              </a:rPr>
              <a:t>Averages of weaker Decision Trees</a:t>
            </a:r>
            <a:endParaRPr lang="en-US" dirty="0" smtClean="0">
              <a:latin typeface="-apple-system"/>
            </a:endParaRPr>
          </a:p>
          <a:p>
            <a:r>
              <a:rPr lang="en-US" dirty="0" smtClean="0">
                <a:latin typeface="-apple-system"/>
              </a:rPr>
              <a:t>MSE: 0.8826</a:t>
            </a:r>
          </a:p>
          <a:p>
            <a:r>
              <a:rPr lang="en-US" dirty="0" smtClean="0">
                <a:latin typeface="-apple-system"/>
              </a:rPr>
              <a:t>R-squared: 0.9939</a:t>
            </a:r>
          </a:p>
          <a:p>
            <a:r>
              <a:rPr lang="en-US" dirty="0" smtClean="0">
                <a:latin typeface="-apple-system"/>
              </a:rPr>
              <a:t>Training Score: 0.9994</a:t>
            </a:r>
          </a:p>
          <a:p>
            <a:r>
              <a:rPr lang="en-US" dirty="0" smtClean="0">
                <a:latin typeface="-apple-system"/>
              </a:rPr>
              <a:t>Testing Score: 0.9939</a:t>
            </a:r>
            <a:endParaRPr lang="en-US" dirty="0"/>
          </a:p>
        </p:txBody>
      </p:sp>
      <p:pic>
        <p:nvPicPr>
          <p:cNvPr id="4098" name="Picture 2" descr="C:\Users\quang\Desktop\Class\Social_media_impact\Jupyter_Notebook\analysis\Fig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657" y="1970712"/>
            <a:ext cx="5486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890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D79B6-8945-4B13-8E99-94D3944484CC}"/>
              </a:ext>
            </a:extLst>
          </p:cNvPr>
          <p:cNvSpPr>
            <a:spLocks noGrp="1"/>
          </p:cNvSpPr>
          <p:nvPr>
            <p:ph type="title"/>
          </p:nvPr>
        </p:nvSpPr>
        <p:spPr>
          <a:xfrm>
            <a:off x="1451579" y="804519"/>
            <a:ext cx="9603275" cy="1049235"/>
          </a:xfrm>
        </p:spPr>
        <p:txBody>
          <a:bodyPr>
            <a:normAutofit/>
          </a:bodyPr>
          <a:lstStyle/>
          <a:p>
            <a:pPr algn="ctr"/>
            <a:r>
              <a:rPr lang="en-US" dirty="0" smtClean="0"/>
              <a:t>random forest </a:t>
            </a:r>
            <a:r>
              <a:rPr lang="en-US" dirty="0" err="1" smtClean="0"/>
              <a:t>regressor</a:t>
            </a:r>
            <a:r>
              <a:rPr lang="en-US" dirty="0" smtClean="0"/>
              <a:t> feature Importance</a:t>
            </a:r>
            <a:endParaRPr lang="en-US" dirty="0"/>
          </a:p>
        </p:txBody>
      </p:sp>
      <p:pic>
        <p:nvPicPr>
          <p:cNvPr id="5122" name="Picture 2" descr="C:\Users\quang\Desktop\Class\Social_media_impact\Jupyter_Notebook\analysis\Fi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356" y="1971236"/>
            <a:ext cx="5785386" cy="3856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00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750904" y="802298"/>
            <a:ext cx="6639329" cy="5116985"/>
          </a:xfrm>
        </p:spPr>
        <p:txBody>
          <a:bodyPr vert="horz" lIns="91440" tIns="45720" rIns="91440" bIns="0" rtlCol="0" anchor="ctr">
            <a:normAutofit/>
          </a:bodyPr>
          <a:lstStyle/>
          <a:p>
            <a:pPr marL="1143000" indent="-1143000"/>
            <a:r>
              <a:rPr lang="en-US" sz="6600" dirty="0"/>
              <a:t>7. </a:t>
            </a:r>
            <a:r>
              <a:rPr lang="en-US" sz="5600" dirty="0"/>
              <a:t>Applied technologies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987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xmlns="" id="{84C75E2B-CACA-478C-B26B-182AF87A18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6" name="Picture 65">
            <a:extLst>
              <a:ext uri="{FF2B5EF4-FFF2-40B4-BE49-F238E27FC236}">
                <a16:creationId xmlns:a16="http://schemas.microsoft.com/office/drawing/2014/main" xmlns="" id="{50FF2874-547C-4D14-9E18-28B19002FB8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67">
            <a:extLst>
              <a:ext uri="{FF2B5EF4-FFF2-40B4-BE49-F238E27FC236}">
                <a16:creationId xmlns:a16="http://schemas.microsoft.com/office/drawing/2014/main" xmlns="" id="{36CF827D-A163-47F7-BD87-34EB4FA7D69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D299D9A9-1DA8-433D-A9BC-FB48D93D421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2" name="Rectangle 71">
            <a:extLst>
              <a:ext uri="{FF2B5EF4-FFF2-40B4-BE49-F238E27FC236}">
                <a16:creationId xmlns:a16="http://schemas.microsoft.com/office/drawing/2014/main" xmlns="" id="{593D0D1F-C0CE-416A-883C-BF1E03F63B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94BB6862-3393-46CC-9A80-E400B3206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9C888BC2-5FB8-4A00-9D2C-ABE5250D796C}"/>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2200"/>
              <a:t>Technologies, languages, tools, and algorithms used throughout the project</a:t>
            </a:r>
            <a:br>
              <a:rPr lang="en-US" sz="2200"/>
            </a:br>
            <a:r>
              <a:rPr lang="en-US" sz="2200"/>
              <a:t/>
            </a:r>
            <a:br>
              <a:rPr lang="en-US" sz="2200"/>
            </a:br>
            <a:endParaRPr lang="en-US" sz="2200"/>
          </a:p>
        </p:txBody>
      </p:sp>
      <p:grpSp>
        <p:nvGrpSpPr>
          <p:cNvPr id="76" name="Group 75">
            <a:extLst>
              <a:ext uri="{FF2B5EF4-FFF2-40B4-BE49-F238E27FC236}">
                <a16:creationId xmlns:a16="http://schemas.microsoft.com/office/drawing/2014/main" xmlns="" id="{ECD36A4A-123D-46E3-8A64-13B8B3F019B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979388" y="482170"/>
            <a:ext cx="7560115" cy="5149101"/>
            <a:chOff x="7463258" y="583365"/>
            <a:chExt cx="7560115" cy="5181928"/>
          </a:xfrm>
        </p:grpSpPr>
        <p:sp>
          <p:nvSpPr>
            <p:cNvPr id="77" name="Rectangle 76">
              <a:extLst>
                <a:ext uri="{FF2B5EF4-FFF2-40B4-BE49-F238E27FC236}">
                  <a16:creationId xmlns:a16="http://schemas.microsoft.com/office/drawing/2014/main" xmlns="" id="{612E2361-DAF1-4420-BBBD-218F4138ED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1D6F994B-14BC-49BA-B34D-17DF3069A4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Graphical user interface, website&#10;&#10;Description automatically generated">
            <a:extLst>
              <a:ext uri="{FF2B5EF4-FFF2-40B4-BE49-F238E27FC236}">
                <a16:creationId xmlns:a16="http://schemas.microsoft.com/office/drawing/2014/main" xmlns="" id="{7384D192-A3C5-452B-AF13-8700E7B80AD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18374" y="1274506"/>
            <a:ext cx="6282919" cy="3549849"/>
          </a:xfrm>
          <a:prstGeom prst="rect">
            <a:avLst/>
          </a:prstGeom>
        </p:spPr>
      </p:pic>
      <p:pic>
        <p:nvPicPr>
          <p:cNvPr id="80" name="Picture 79">
            <a:extLst>
              <a:ext uri="{FF2B5EF4-FFF2-40B4-BE49-F238E27FC236}">
                <a16:creationId xmlns:a16="http://schemas.microsoft.com/office/drawing/2014/main" xmlns="" id="{55EC7096-D0A6-471D-AE28-B68D70388E3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xmlns="" id="{2E98EB88-99B6-483D-B203-0D5D6310050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6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890051" y="802298"/>
            <a:ext cx="5536097" cy="5116985"/>
          </a:xfrm>
        </p:spPr>
        <p:txBody>
          <a:bodyPr vert="horz" lIns="91440" tIns="45720" rIns="91440" bIns="0" rtlCol="0" anchor="ctr">
            <a:normAutofit/>
          </a:bodyPr>
          <a:lstStyle/>
          <a:p>
            <a:pPr marL="1143000" indent="-1143000"/>
            <a:r>
              <a:rPr lang="en-US" sz="6600" dirty="0"/>
              <a:t>8. </a:t>
            </a:r>
            <a:r>
              <a:rPr lang="en-US" sz="5800" dirty="0"/>
              <a:t>Results of analysis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1210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xmlns="" id="{9AB26DBC-1F7F-4AC0-A88C-69712701E6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xmlns="" id="{6F099884-7695-4976-8EBD-ECB5AF0535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2E025604-A81D-4F18-82B3-98894BAF829C}"/>
              </a:ext>
            </a:extLst>
          </p:cNvPr>
          <p:cNvSpPr>
            <a:spLocks noGrp="1"/>
          </p:cNvSpPr>
          <p:nvPr>
            <p:ph type="ctrTitle"/>
          </p:nvPr>
        </p:nvSpPr>
        <p:spPr>
          <a:xfrm>
            <a:off x="8673476" y="1468464"/>
            <a:ext cx="2858835" cy="1873219"/>
          </a:xfrm>
        </p:spPr>
        <p:txBody>
          <a:bodyPr vert="horz" lIns="91440" tIns="45720" rIns="91440" bIns="45720" rtlCol="0">
            <a:normAutofit/>
          </a:bodyPr>
          <a:lstStyle/>
          <a:p>
            <a:r>
              <a:rPr lang="en-US" sz="3100"/>
              <a:t>Social Media Impact – Suicidal Rates</a:t>
            </a:r>
            <a:endParaRPr lang="en-US" sz="3100" dirty="0"/>
          </a:p>
        </p:txBody>
      </p:sp>
      <p:sp>
        <p:nvSpPr>
          <p:cNvPr id="3" name="Subtitle 2">
            <a:extLst>
              <a:ext uri="{FF2B5EF4-FFF2-40B4-BE49-F238E27FC236}">
                <a16:creationId xmlns:a16="http://schemas.microsoft.com/office/drawing/2014/main" xmlns="" id="{E9D15432-801C-4592-9DCE-0CB4042BB4CA}"/>
              </a:ext>
            </a:extLst>
          </p:cNvPr>
          <p:cNvSpPr>
            <a:spLocks noGrp="1"/>
          </p:cNvSpPr>
          <p:nvPr>
            <p:ph type="subTitle" idx="1"/>
          </p:nvPr>
        </p:nvSpPr>
        <p:spPr>
          <a:xfrm>
            <a:off x="8671407" y="3529160"/>
            <a:ext cx="2848300" cy="1613537"/>
          </a:xfrm>
        </p:spPr>
        <p:txBody>
          <a:bodyPr vert="horz" lIns="91440" tIns="45720" rIns="91440" bIns="45720" rtlCol="0">
            <a:normAutofit/>
          </a:bodyPr>
          <a:lstStyle/>
          <a:p>
            <a:pPr>
              <a:lnSpc>
                <a:spcPct val="110000"/>
              </a:lnSpc>
            </a:pPr>
            <a:r>
              <a:rPr lang="en-US" sz="600"/>
              <a:t>UT Austin Data Analytics &amp; Visualization Bootcamp – Final Project by :</a:t>
            </a:r>
          </a:p>
          <a:p>
            <a:pPr marL="285750" indent="-228600">
              <a:lnSpc>
                <a:spcPct val="110000"/>
              </a:lnSpc>
              <a:buFont typeface="Arial" panose="020B0604020202020204" pitchFamily="34" charset="0"/>
              <a:buChar char="•"/>
            </a:pPr>
            <a:r>
              <a:rPr lang="en-US" sz="600"/>
              <a:t>Quang Nguyen</a:t>
            </a:r>
          </a:p>
          <a:p>
            <a:pPr marL="285750" indent="-228600">
              <a:lnSpc>
                <a:spcPct val="110000"/>
              </a:lnSpc>
              <a:buFont typeface="Arial" panose="020B0604020202020204" pitchFamily="34" charset="0"/>
              <a:buChar char="•"/>
            </a:pPr>
            <a:r>
              <a:rPr lang="en-US" sz="600"/>
              <a:t>Tina Bellon</a:t>
            </a:r>
          </a:p>
          <a:p>
            <a:pPr marL="285750" indent="-228600">
              <a:lnSpc>
                <a:spcPct val="110000"/>
              </a:lnSpc>
              <a:buFont typeface="Arial" panose="020B0604020202020204" pitchFamily="34" charset="0"/>
              <a:buChar char="•"/>
            </a:pPr>
            <a:r>
              <a:rPr lang="en-US" sz="600"/>
              <a:t>Ima Richburg</a:t>
            </a:r>
          </a:p>
          <a:p>
            <a:pPr marL="285750" indent="-228600">
              <a:lnSpc>
                <a:spcPct val="110000"/>
              </a:lnSpc>
              <a:buFont typeface="Arial" panose="020B0604020202020204" pitchFamily="34" charset="0"/>
              <a:buChar char="•"/>
            </a:pPr>
            <a:r>
              <a:rPr lang="en-US" sz="600"/>
              <a:t>Nensi Dobaria</a:t>
            </a:r>
          </a:p>
          <a:p>
            <a:pPr marL="285750" indent="-228600">
              <a:lnSpc>
                <a:spcPct val="110000"/>
              </a:lnSpc>
              <a:buFont typeface="Arial" panose="020B0604020202020204" pitchFamily="34" charset="0"/>
              <a:buChar char="•"/>
            </a:pPr>
            <a:r>
              <a:rPr lang="en-US" sz="600"/>
              <a:t>Namrata Shah</a:t>
            </a:r>
          </a:p>
          <a:p>
            <a:pPr indent="-228600">
              <a:lnSpc>
                <a:spcPct val="110000"/>
              </a:lnSpc>
              <a:buFont typeface="Arial" panose="020B0604020202020204" pitchFamily="34" charset="0"/>
              <a:buChar char="•"/>
            </a:pPr>
            <a:endParaRPr lang="en-US" sz="600"/>
          </a:p>
          <a:p>
            <a:pPr indent="-228600">
              <a:lnSpc>
                <a:spcPct val="110000"/>
              </a:lnSpc>
              <a:buFont typeface="Arial" panose="020B0604020202020204" pitchFamily="34" charset="0"/>
              <a:buChar char="•"/>
            </a:pPr>
            <a:endParaRPr lang="en-US" sz="600" dirty="0"/>
          </a:p>
        </p:txBody>
      </p:sp>
      <p:grpSp>
        <p:nvGrpSpPr>
          <p:cNvPr id="94" name="Group 93">
            <a:extLst>
              <a:ext uri="{FF2B5EF4-FFF2-40B4-BE49-F238E27FC236}">
                <a16:creationId xmlns:a16="http://schemas.microsoft.com/office/drawing/2014/main" xmlns="" id="{32F6B6B9-C579-41A6-A7D1-A7AB4AA6D23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32237" y="482171"/>
            <a:ext cx="7560115" cy="5149101"/>
            <a:chOff x="632237" y="482171"/>
            <a:chExt cx="7560115" cy="5149101"/>
          </a:xfrm>
        </p:grpSpPr>
        <p:sp>
          <p:nvSpPr>
            <p:cNvPr id="95" name="Rectangle 94">
              <a:extLst>
                <a:ext uri="{FF2B5EF4-FFF2-40B4-BE49-F238E27FC236}">
                  <a16:creationId xmlns:a16="http://schemas.microsoft.com/office/drawing/2014/main" xmlns="" id="{DC0B55B5-5A26-423B-ACDC-B151A280A1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xmlns="" id="{8AD2DF8D-6B65-43EB-86A8-9DB52572A0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xmlns="" id="{74163961-0280-48BA-BC84-97E03B0099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Scribbles on a notebook">
            <a:extLst>
              <a:ext uri="{FF2B5EF4-FFF2-40B4-BE49-F238E27FC236}">
                <a16:creationId xmlns:a16="http://schemas.microsoft.com/office/drawing/2014/main" xmlns="" id="{552BC37F-B83E-0A14-C568-9D7AF3908C92}"/>
              </a:ext>
            </a:extLst>
          </p:cNvPr>
          <p:cNvPicPr>
            <a:picLocks noChangeAspect="1"/>
          </p:cNvPicPr>
          <p:nvPr/>
        </p:nvPicPr>
        <p:blipFill rotWithShape="1">
          <a:blip r:embed="rId2"/>
          <a:srcRect r="-2" b="10167"/>
          <a:stretch/>
        </p:blipFill>
        <p:spPr>
          <a:xfrm>
            <a:off x="1271222" y="1116354"/>
            <a:ext cx="6282919" cy="3866154"/>
          </a:xfrm>
          <a:prstGeom prst="rect">
            <a:avLst/>
          </a:prstGeom>
        </p:spPr>
      </p:pic>
      <p:cxnSp>
        <p:nvCxnSpPr>
          <p:cNvPr id="100" name="Straight Connector 99">
            <a:extLst>
              <a:ext uri="{FF2B5EF4-FFF2-40B4-BE49-F238E27FC236}">
                <a16:creationId xmlns:a16="http://schemas.microsoft.com/office/drawing/2014/main" xmlns="" id="{BFAC20BB-5902-4D8F-9A2A-E4B516EF39D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9" name="Picture 101">
            <a:extLst>
              <a:ext uri="{FF2B5EF4-FFF2-40B4-BE49-F238E27FC236}">
                <a16:creationId xmlns:a16="http://schemas.microsoft.com/office/drawing/2014/main" xmlns="" id="{FC7852F8-6371-4D0E-ADF1-AD67B8FD8F9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0" name="Straight Connector 103">
            <a:extLst>
              <a:ext uri="{FF2B5EF4-FFF2-40B4-BE49-F238E27FC236}">
                <a16:creationId xmlns:a16="http://schemas.microsoft.com/office/drawing/2014/main" xmlns="" id="{60356817-A471-4572-AE96-579F6D6BFD9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3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A07C9-2785-487F-8E6F-0A9136FD3D69}"/>
              </a:ext>
            </a:extLst>
          </p:cNvPr>
          <p:cNvSpPr>
            <a:spLocks noGrp="1"/>
          </p:cNvSpPr>
          <p:nvPr>
            <p:ph type="title"/>
          </p:nvPr>
        </p:nvSpPr>
        <p:spPr>
          <a:xfrm>
            <a:off x="1441419" y="652119"/>
            <a:ext cx="9603275" cy="1049235"/>
          </a:xfrm>
        </p:spPr>
        <p:txBody>
          <a:bodyPr/>
          <a:lstStyle/>
          <a:p>
            <a:pPr algn="ctr"/>
            <a:r>
              <a:rPr lang="en-US" dirty="0">
                <a:hlinkClick r:id="rId2"/>
              </a:rPr>
              <a:t>Tableau Dashboard</a:t>
            </a:r>
            <a:endParaRPr lang="en-US" dirty="0"/>
          </a:p>
        </p:txBody>
      </p:sp>
      <p:pic>
        <p:nvPicPr>
          <p:cNvPr id="5" name="Content Placeholder 4" descr="Chart, line chart&#10;&#10;Description automatically generated">
            <a:extLst>
              <a:ext uri="{FF2B5EF4-FFF2-40B4-BE49-F238E27FC236}">
                <a16:creationId xmlns:a16="http://schemas.microsoft.com/office/drawing/2014/main" xmlns="" id="{34E48286-229E-4067-B2AB-1D5904998C9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1418" y="1853564"/>
            <a:ext cx="4856639" cy="3521558"/>
          </a:xfrm>
        </p:spPr>
      </p:pic>
      <p:pic>
        <p:nvPicPr>
          <p:cNvPr id="9" name="Picture 8" descr="Chart, bar chart&#10;&#10;Description automatically generated">
            <a:extLst>
              <a:ext uri="{FF2B5EF4-FFF2-40B4-BE49-F238E27FC236}">
                <a16:creationId xmlns:a16="http://schemas.microsoft.com/office/drawing/2014/main" xmlns="" id="{8CAC0F8C-D838-45EB-A2C8-129EFE8436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8057" y="1869897"/>
            <a:ext cx="4746637" cy="3505225"/>
          </a:xfrm>
          <a:prstGeom prst="rect">
            <a:avLst/>
          </a:prstGeom>
        </p:spPr>
      </p:pic>
    </p:spTree>
    <p:extLst>
      <p:ext uri="{BB962C8B-B14F-4D97-AF65-F5344CB8AC3E}">
        <p14:creationId xmlns:p14="http://schemas.microsoft.com/office/powerpoint/2010/main" val="297825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9. </a:t>
            </a:r>
            <a:r>
              <a:rPr lang="en-US" sz="3500" dirty="0"/>
              <a:t>Recommendations for future analysis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6087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2FAC8C30-93FA-4F99-80C4-C952D83A49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6" name="Picture 55">
            <a:extLst>
              <a:ext uri="{FF2B5EF4-FFF2-40B4-BE49-F238E27FC236}">
                <a16:creationId xmlns:a16="http://schemas.microsoft.com/office/drawing/2014/main" xmlns="" id="{F3ACDE2A-6BC1-4786-87B1-F7DA35351E7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xmlns="" id="{0A2CC8B5-9886-4AFA-BE09-6178A4ED30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xmlns="" id="{547E7EDD-C720-46E5-AC32-ED481B39FE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5716" y="1054849"/>
            <a:ext cx="5159675" cy="4011645"/>
          </a:xfrm>
          <a:prstGeom prst="rect">
            <a:avLst/>
          </a:prstGeom>
          <a:effectLst>
            <a:outerShdw blurRad="50800" dist="38100" dir="2700000" algn="tl" rotWithShape="0">
              <a:prstClr val="black">
                <a:alpha val="40000"/>
              </a:prstClr>
            </a:outerShdw>
          </a:effectLst>
        </p:spPr>
      </p:pic>
      <p:pic>
        <p:nvPicPr>
          <p:cNvPr id="7" name="Picture 6" descr="Text&#10;&#10;Description automatically generated">
            <a:extLst>
              <a:ext uri="{FF2B5EF4-FFF2-40B4-BE49-F238E27FC236}">
                <a16:creationId xmlns:a16="http://schemas.microsoft.com/office/drawing/2014/main" xmlns="" id="{332F66FF-0952-48DF-9EB1-159C6F78C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57" y="1177391"/>
            <a:ext cx="5159676" cy="37665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0277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10. </a:t>
            </a:r>
            <a:r>
              <a:rPr lang="en-US" sz="6000" dirty="0"/>
              <a:t>On contrary</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36786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6738F172-08B9-4BA5-B753-7D93472C0B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xmlns="" id="{C900681B-C4FD-40B3-B5BC-C33231614C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xmlns="" id="{FEAACD67-2FB5-4530-9B74-8D946F1CE9E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Icon&#10;&#10;Description automatically generated">
            <a:extLst>
              <a:ext uri="{FF2B5EF4-FFF2-40B4-BE49-F238E27FC236}">
                <a16:creationId xmlns:a16="http://schemas.microsoft.com/office/drawing/2014/main" xmlns="" id="{4B369CB3-9EB4-40BF-BFE9-4CD7D398D1E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10077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2. </a:t>
            </a:r>
            <a:r>
              <a:rPr lang="en-US" sz="5800" dirty="0"/>
              <a:t>Reason for topic selection</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870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xmlns="" id="{021A4066-B261-49FE-952E-A0FE3EE75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30">
            <a:extLst>
              <a:ext uri="{FF2B5EF4-FFF2-40B4-BE49-F238E27FC236}">
                <a16:creationId xmlns:a16="http://schemas.microsoft.com/office/drawing/2014/main" xmlns="" id="{381B4579-E2EA-4BD7-94FF-0A0BEE135C6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795DB3BF-3CE7-4BD2-B84B-21AA455D263D}"/>
              </a:ext>
            </a:extLst>
          </p:cNvPr>
          <p:cNvSpPr>
            <a:spLocks noGrp="1"/>
          </p:cNvSpPr>
          <p:nvPr>
            <p:ph type="title"/>
          </p:nvPr>
        </p:nvSpPr>
        <p:spPr>
          <a:xfrm>
            <a:off x="1451580" y="804520"/>
            <a:ext cx="3530157" cy="1049235"/>
          </a:xfrm>
        </p:spPr>
        <p:txBody>
          <a:bodyPr>
            <a:normAutofit/>
          </a:bodyPr>
          <a:lstStyle/>
          <a:p>
            <a:r>
              <a:rPr lang="en-US"/>
              <a:t>Reason for Topic Selection</a:t>
            </a:r>
          </a:p>
        </p:txBody>
      </p:sp>
      <p:sp>
        <p:nvSpPr>
          <p:cNvPr id="51" name="Rectangle 32">
            <a:extLst>
              <a:ext uri="{FF2B5EF4-FFF2-40B4-BE49-F238E27FC236}">
                <a16:creationId xmlns:a16="http://schemas.microsoft.com/office/drawing/2014/main" xmlns="" id="{81958111-BC13-4D45-AB27-0C2C83F9BA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ontent Placeholder 25">
            <a:extLst>
              <a:ext uri="{FF2B5EF4-FFF2-40B4-BE49-F238E27FC236}">
                <a16:creationId xmlns:a16="http://schemas.microsoft.com/office/drawing/2014/main" xmlns="" id="{EEEC9B65-B358-AE16-2919-517F7129E7C2}"/>
              </a:ext>
            </a:extLst>
          </p:cNvPr>
          <p:cNvSpPr>
            <a:spLocks noGrp="1"/>
          </p:cNvSpPr>
          <p:nvPr>
            <p:ph idx="1"/>
          </p:nvPr>
        </p:nvSpPr>
        <p:spPr>
          <a:xfrm>
            <a:off x="1451581" y="2015732"/>
            <a:ext cx="3526523" cy="3450613"/>
          </a:xfrm>
        </p:spPr>
        <p:txBody>
          <a:bodyPr>
            <a:normAutofit lnSpcReduction="10000"/>
          </a:bodyPr>
          <a:lstStyle/>
          <a:p>
            <a:pPr marL="0" indent="0">
              <a:buNone/>
            </a:pPr>
            <a:r>
              <a:rPr lang="en-US" b="0" i="0" dirty="0">
                <a:solidFill>
                  <a:srgbClr val="24292F"/>
                </a:solidFill>
                <a:effectLst/>
                <a:latin typeface="-apple-system"/>
              </a:rPr>
              <a:t>Suicide is a serious societal problem and the result of complex socioeconomic and cultural factors. Even if our analysis should show that social media use only has a minimal impact, we believe any measure to decrease risk and increase suicide prevention is worth pursuing.</a:t>
            </a:r>
            <a:endParaRPr lang="en-US" dirty="0"/>
          </a:p>
        </p:txBody>
      </p:sp>
      <p:grpSp>
        <p:nvGrpSpPr>
          <p:cNvPr id="52" name="Group 34">
            <a:extLst>
              <a:ext uri="{FF2B5EF4-FFF2-40B4-BE49-F238E27FC236}">
                <a16:creationId xmlns:a16="http://schemas.microsoft.com/office/drawing/2014/main" xmlns="" id="{82188758-E18A-4CE5-9D03-F4BF5D887C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46003" y="583365"/>
            <a:chExt cx="6091790" cy="5181928"/>
          </a:xfrm>
        </p:grpSpPr>
        <p:sp>
          <p:nvSpPr>
            <p:cNvPr id="36" name="Rectangle 35">
              <a:extLst>
                <a:ext uri="{FF2B5EF4-FFF2-40B4-BE49-F238E27FC236}">
                  <a16:creationId xmlns:a16="http://schemas.microsoft.com/office/drawing/2014/main" xmlns="" id="{821513DD-C15F-4381-AEA6-ED9E5E218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36">
              <a:extLst>
                <a:ext uri="{FF2B5EF4-FFF2-40B4-BE49-F238E27FC236}">
                  <a16:creationId xmlns:a16="http://schemas.microsoft.com/office/drawing/2014/main" xmlns="" id="{CED2DE01-7F43-4858-85FC-27022DA78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2" name="Content Placeholder 21" descr="A picture containing text&#10;&#10;Description automatically generated">
            <a:extLst>
              <a:ext uri="{FF2B5EF4-FFF2-40B4-BE49-F238E27FC236}">
                <a16:creationId xmlns:a16="http://schemas.microsoft.com/office/drawing/2014/main" xmlns="" id="{55AF8C6B-0C2F-4026-9EEF-FA2E5DFAE417}"/>
              </a:ext>
            </a:extLst>
          </p:cNvPr>
          <p:cNvPicPr>
            <a:picLocks noChangeAspect="1"/>
          </p:cNvPicPr>
          <p:nvPr/>
        </p:nvPicPr>
        <p:blipFill rotWithShape="1">
          <a:blip r:embed="rId2">
            <a:extLst>
              <a:ext uri="{28A0092B-C50C-407E-A947-70E740481C1C}">
                <a14:useLocalDpi xmlns:a14="http://schemas.microsoft.com/office/drawing/2010/main" val="0"/>
              </a:ext>
            </a:extLst>
          </a:blip>
          <a:srcRect l="16280" r="16687" b="-1"/>
          <a:stretch/>
        </p:blipFill>
        <p:spPr>
          <a:xfrm>
            <a:off x="6093926" y="1116345"/>
            <a:ext cx="4821551" cy="3866172"/>
          </a:xfrm>
          <a:prstGeom prst="rect">
            <a:avLst/>
          </a:prstGeom>
        </p:spPr>
      </p:pic>
      <p:pic>
        <p:nvPicPr>
          <p:cNvPr id="54" name="Picture 38">
            <a:extLst>
              <a:ext uri="{FF2B5EF4-FFF2-40B4-BE49-F238E27FC236}">
                <a16:creationId xmlns:a16="http://schemas.microsoft.com/office/drawing/2014/main" xmlns="" id="{D42F4933-2ECF-4EE5-BCE4-F19E3CA609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40">
            <a:extLst>
              <a:ext uri="{FF2B5EF4-FFF2-40B4-BE49-F238E27FC236}">
                <a16:creationId xmlns:a16="http://schemas.microsoft.com/office/drawing/2014/main" xmlns="" id="{C6FAC23C-014D-4AC5-AD1B-36F7D0E7EF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1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3. </a:t>
            </a:r>
            <a:r>
              <a:rPr lang="en-US" sz="5800" dirty="0"/>
              <a:t>Data source</a:t>
            </a:r>
            <a:br>
              <a:rPr lang="en-US" sz="5800" dirty="0"/>
            </a:br>
            <a:r>
              <a:rPr lang="en-US" sz="5800" dirty="0"/>
              <a:t>description</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7296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9C888BC2-5FB8-4A00-9D2C-ABE5250D796C}"/>
              </a:ext>
            </a:extLst>
          </p:cNvPr>
          <p:cNvSpPr>
            <a:spLocks noGrp="1"/>
          </p:cNvSpPr>
          <p:nvPr>
            <p:ph type="title"/>
          </p:nvPr>
        </p:nvSpPr>
        <p:spPr>
          <a:xfrm>
            <a:off x="1451580" y="804520"/>
            <a:ext cx="3530157" cy="1049235"/>
          </a:xfrm>
        </p:spPr>
        <p:txBody>
          <a:bodyPr>
            <a:noAutofit/>
          </a:bodyPr>
          <a:lstStyle/>
          <a:p>
            <a:pPr algn="l" fontAlgn="base"/>
            <a:r>
              <a:rPr lang="en-US" sz="2400" b="1" i="0" dirty="0">
                <a:solidFill>
                  <a:srgbClr val="202124"/>
                </a:solidFill>
                <a:effectLst/>
                <a:latin typeface="zeitung"/>
              </a:rPr>
              <a:t>Suicide Rates Overview 1985 to 2016 – From Kaggle</a:t>
            </a:r>
          </a:p>
        </p:txBody>
      </p:sp>
      <p:sp>
        <p:nvSpPr>
          <p:cNvPr id="14" name="Rectangle 13">
            <a:extLst>
              <a:ext uri="{FF2B5EF4-FFF2-40B4-BE49-F238E27FC236}">
                <a16:creationId xmlns:a16="http://schemas.microsoft.com/office/drawing/2014/main" xmlns=""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9E6039AD-E8AC-4ACC-89A2-926D9DB406F5}"/>
              </a:ext>
            </a:extLst>
          </p:cNvPr>
          <p:cNvSpPr>
            <a:spLocks noGrp="1"/>
          </p:cNvSpPr>
          <p:nvPr>
            <p:ph idx="1"/>
          </p:nvPr>
        </p:nvSpPr>
        <p:spPr>
          <a:xfrm>
            <a:off x="1451581" y="2015732"/>
            <a:ext cx="3526523" cy="3460729"/>
          </a:xfrm>
        </p:spPr>
        <p:txBody>
          <a:bodyPr>
            <a:normAutofit/>
          </a:bodyPr>
          <a:lstStyle/>
          <a:p>
            <a:pPr marL="0" indent="0">
              <a:lnSpc>
                <a:spcPct val="110000"/>
              </a:lnSpc>
              <a:buNone/>
            </a:pPr>
            <a:r>
              <a:rPr lang="en-US" b="0" i="0" dirty="0">
                <a:effectLst/>
                <a:latin typeface="-apple-system"/>
              </a:rPr>
              <a:t>We are using a suicide data set from Kaggle, which lists suicides from around the world by country from 1985 until 2015. The data is split by gender, age and generation, and also lists the respective country's Human Development Index and GDP in a particular year.</a:t>
            </a:r>
          </a:p>
          <a:p>
            <a:pPr>
              <a:lnSpc>
                <a:spcPct val="110000"/>
              </a:lnSpc>
            </a:pPr>
            <a:endParaRPr lang="en-US" dirty="0"/>
          </a:p>
        </p:txBody>
      </p:sp>
      <p:grpSp>
        <p:nvGrpSpPr>
          <p:cNvPr id="16" name="Group 15">
            <a:extLst>
              <a:ext uri="{FF2B5EF4-FFF2-40B4-BE49-F238E27FC236}">
                <a16:creationId xmlns:a16="http://schemas.microsoft.com/office/drawing/2014/main" xmlns=""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xmlns=""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xmlns=""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xmlns="" id="{EFB2BA66-CE5C-498F-99C7-457081A97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76" y="966534"/>
            <a:ext cx="5173251" cy="4146769"/>
          </a:xfrm>
          <a:prstGeom prst="rect">
            <a:avLst/>
          </a:prstGeom>
        </p:spPr>
      </p:pic>
      <p:pic>
        <p:nvPicPr>
          <p:cNvPr id="22" name="Picture 21">
            <a:extLst>
              <a:ext uri="{FF2B5EF4-FFF2-40B4-BE49-F238E27FC236}">
                <a16:creationId xmlns:a16="http://schemas.microsoft.com/office/drawing/2014/main" xmlns=""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xmlns=""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4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xmlns="" id="{EED2B910-B28F-4A54-B17C-8B7E5893A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4">
            <a:extLst>
              <a:ext uri="{FF2B5EF4-FFF2-40B4-BE49-F238E27FC236}">
                <a16:creationId xmlns:a16="http://schemas.microsoft.com/office/drawing/2014/main" xmlns="" id="{C545F118-1DF8-46A9-8A77-B3D9422CEA4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9C888BC2-5FB8-4A00-9D2C-ABE5250D796C}"/>
              </a:ext>
            </a:extLst>
          </p:cNvPr>
          <p:cNvSpPr>
            <a:spLocks noGrp="1"/>
          </p:cNvSpPr>
          <p:nvPr>
            <p:ph type="title"/>
          </p:nvPr>
        </p:nvSpPr>
        <p:spPr>
          <a:xfrm>
            <a:off x="5196457" y="804519"/>
            <a:ext cx="5550357" cy="1049235"/>
          </a:xfrm>
        </p:spPr>
        <p:txBody>
          <a:bodyPr>
            <a:normAutofit/>
          </a:bodyPr>
          <a:lstStyle/>
          <a:p>
            <a:r>
              <a:rPr lang="en-US" sz="1500" b="1" i="0">
                <a:effectLst/>
                <a:latin typeface="abril-text"/>
              </a:rPr>
              <a:t>Social Media Fact Sheet – from Pew Research center</a:t>
            </a:r>
            <a:r>
              <a:rPr lang="en-US" sz="1500" b="1" i="0" dirty="0">
                <a:effectLst/>
                <a:latin typeface="abril-text"/>
              </a:rPr>
              <a:t/>
            </a:r>
            <a:br>
              <a:rPr lang="en-US" sz="1500" b="1" i="0" dirty="0">
                <a:effectLst/>
                <a:latin typeface="abril-text"/>
              </a:rPr>
            </a:br>
            <a:r>
              <a:rPr lang="en-US" sz="1500" b="1" i="0" dirty="0">
                <a:effectLst/>
                <a:latin typeface="-apple-system"/>
              </a:rPr>
              <a:t/>
            </a:r>
            <a:br>
              <a:rPr lang="en-US" sz="1500" b="1" i="0" dirty="0">
                <a:effectLst/>
                <a:latin typeface="-apple-system"/>
              </a:rPr>
            </a:br>
            <a:endParaRPr lang="en-US" sz="1500" dirty="0"/>
          </a:p>
        </p:txBody>
      </p:sp>
      <p:sp>
        <p:nvSpPr>
          <p:cNvPr id="25" name="Rectangle 16">
            <a:extLst>
              <a:ext uri="{FF2B5EF4-FFF2-40B4-BE49-F238E27FC236}">
                <a16:creationId xmlns:a16="http://schemas.microsoft.com/office/drawing/2014/main" xmlns="" id="{7CAB7D27-148D-4082-B160-72FAD580D6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Picture 5" descr="Chart, line chart&#10;&#10;Description automatically generated">
            <a:extLst>
              <a:ext uri="{FF2B5EF4-FFF2-40B4-BE49-F238E27FC236}">
                <a16:creationId xmlns:a16="http://schemas.microsoft.com/office/drawing/2014/main" xmlns="" id="{BB35D74C-E7AE-4A1E-9B7D-C4DAA04B970D}"/>
              </a:ext>
            </a:extLst>
          </p:cNvPr>
          <p:cNvPicPr>
            <a:picLocks noChangeAspect="1"/>
          </p:cNvPicPr>
          <p:nvPr/>
        </p:nvPicPr>
        <p:blipFill rotWithShape="1">
          <a:blip r:embed="rId2">
            <a:extLst>
              <a:ext uri="{28A0092B-C50C-407E-A947-70E740481C1C}">
                <a14:useLocalDpi xmlns:a14="http://schemas.microsoft.com/office/drawing/2010/main" val="0"/>
              </a:ext>
            </a:extLst>
          </a:blip>
          <a:srcRect l="846" r="21262" b="-5"/>
          <a:stretch/>
        </p:blipFill>
        <p:spPr>
          <a:xfrm>
            <a:off x="785357" y="481108"/>
            <a:ext cx="4238464" cy="2491815"/>
          </a:xfrm>
          <a:prstGeom prst="rect">
            <a:avLst/>
          </a:prstGeom>
        </p:spPr>
      </p:pic>
      <p:pic>
        <p:nvPicPr>
          <p:cNvPr id="8" name="Picture 7" descr="Chart, line chart&#10;&#10;Description automatically generated">
            <a:extLst>
              <a:ext uri="{FF2B5EF4-FFF2-40B4-BE49-F238E27FC236}">
                <a16:creationId xmlns:a16="http://schemas.microsoft.com/office/drawing/2014/main" xmlns="" id="{968B214E-5401-4E7B-B9A8-C9F24A157A5C}"/>
              </a:ext>
            </a:extLst>
          </p:cNvPr>
          <p:cNvPicPr>
            <a:picLocks noChangeAspect="1"/>
          </p:cNvPicPr>
          <p:nvPr/>
        </p:nvPicPr>
        <p:blipFill rotWithShape="1">
          <a:blip r:embed="rId3">
            <a:extLst>
              <a:ext uri="{28A0092B-C50C-407E-A947-70E740481C1C}">
                <a14:useLocalDpi xmlns:a14="http://schemas.microsoft.com/office/drawing/2010/main" val="0"/>
              </a:ext>
            </a:extLst>
          </a:blip>
          <a:srcRect l="2087" r="15867"/>
          <a:stretch/>
        </p:blipFill>
        <p:spPr>
          <a:xfrm>
            <a:off x="784582" y="3137516"/>
            <a:ext cx="4238464" cy="2492878"/>
          </a:xfrm>
          <a:prstGeom prst="rect">
            <a:avLst/>
          </a:prstGeom>
        </p:spPr>
      </p:pic>
      <p:sp>
        <p:nvSpPr>
          <p:cNvPr id="3" name="Content Placeholder 2">
            <a:extLst>
              <a:ext uri="{FF2B5EF4-FFF2-40B4-BE49-F238E27FC236}">
                <a16:creationId xmlns:a16="http://schemas.microsoft.com/office/drawing/2014/main" xmlns="" id="{9E6039AD-E8AC-4ACC-89A2-926D9DB406F5}"/>
              </a:ext>
            </a:extLst>
          </p:cNvPr>
          <p:cNvSpPr>
            <a:spLocks noGrp="1"/>
          </p:cNvSpPr>
          <p:nvPr>
            <p:ph idx="1"/>
          </p:nvPr>
        </p:nvSpPr>
        <p:spPr>
          <a:xfrm>
            <a:off x="5196457" y="2015732"/>
            <a:ext cx="5550357" cy="3450613"/>
          </a:xfrm>
        </p:spPr>
        <p:txBody>
          <a:bodyPr>
            <a:normAutofit/>
          </a:bodyPr>
          <a:lstStyle/>
          <a:p>
            <a:pPr marL="0" indent="0">
              <a:buNone/>
            </a:pPr>
            <a:r>
              <a:rPr lang="en-US" b="0" i="0" dirty="0">
                <a:effectLst/>
                <a:latin typeface="-apple-system"/>
              </a:rPr>
              <a:t>For social media usage, we rely on a Pew Research dataset that collected the share of U.S. adults using different forms of social media from 2005 through 2021. The data is broken down by age groups.</a:t>
            </a:r>
          </a:p>
          <a:p>
            <a:pPr marL="0" indent="0">
              <a:buNone/>
            </a:pPr>
            <a:endParaRPr lang="en-US" dirty="0"/>
          </a:p>
        </p:txBody>
      </p:sp>
      <p:pic>
        <p:nvPicPr>
          <p:cNvPr id="26" name="Picture 18">
            <a:extLst>
              <a:ext uri="{FF2B5EF4-FFF2-40B4-BE49-F238E27FC236}">
                <a16:creationId xmlns:a16="http://schemas.microsoft.com/office/drawing/2014/main" xmlns="" id="{CD88FC76-F691-462A-BCF9-0BA4F5DE6D7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0">
            <a:extLst>
              <a:ext uri="{FF2B5EF4-FFF2-40B4-BE49-F238E27FC236}">
                <a16:creationId xmlns:a16="http://schemas.microsoft.com/office/drawing/2014/main" xmlns="" id="{33204A7E-B7E9-42D0-9DC4-B82FDC8C4B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26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4. </a:t>
            </a:r>
            <a:r>
              <a:rPr lang="en-US" sz="5800" dirty="0"/>
              <a:t>Analytical objectives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3534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9499D-19E6-427B-B727-0C2FA93DD911}"/>
              </a:ext>
            </a:extLst>
          </p:cNvPr>
          <p:cNvSpPr>
            <a:spLocks noGrp="1"/>
          </p:cNvSpPr>
          <p:nvPr>
            <p:ph type="title"/>
          </p:nvPr>
        </p:nvSpPr>
        <p:spPr>
          <a:xfrm>
            <a:off x="1451579" y="804519"/>
            <a:ext cx="9603275" cy="1049235"/>
          </a:xfrm>
        </p:spPr>
        <p:txBody>
          <a:bodyPr>
            <a:normAutofit/>
          </a:bodyPr>
          <a:lstStyle/>
          <a:p>
            <a:r>
              <a:rPr lang="en-US" dirty="0"/>
              <a:t>Questions we hope to answer with data</a:t>
            </a:r>
          </a:p>
        </p:txBody>
      </p:sp>
      <p:sp>
        <p:nvSpPr>
          <p:cNvPr id="3" name="Content Placeholder 2">
            <a:extLst>
              <a:ext uri="{FF2B5EF4-FFF2-40B4-BE49-F238E27FC236}">
                <a16:creationId xmlns:a16="http://schemas.microsoft.com/office/drawing/2014/main" xmlns="" id="{D5267366-8BC9-4150-9547-80CF723798F3}"/>
              </a:ext>
            </a:extLst>
          </p:cNvPr>
          <p:cNvSpPr>
            <a:spLocks noGrp="1"/>
          </p:cNvSpPr>
          <p:nvPr>
            <p:ph idx="1"/>
          </p:nvPr>
        </p:nvSpPr>
        <p:spPr>
          <a:xfrm>
            <a:off x="1451579" y="2015734"/>
            <a:ext cx="4034821" cy="3450613"/>
          </a:xfrm>
        </p:spPr>
        <p:txBody>
          <a:bodyPr>
            <a:normAutofit lnSpcReduction="10000"/>
          </a:bodyPr>
          <a:lstStyle/>
          <a:p>
            <a:pPr marL="0" indent="0">
              <a:buNone/>
            </a:pPr>
            <a:r>
              <a:rPr lang="en-US" b="0" i="0" dirty="0">
                <a:effectLst/>
                <a:latin typeface="-apple-system"/>
              </a:rPr>
              <a:t>We wanted to determine whether an uptick in social media use in recent years overlaps with an increase in suicide rates, particularly among younger cohorts who use social media in the greatest numbers. To determine correlation, we plan to visualize U.S. suicide rates and social media use over time.</a:t>
            </a:r>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xmlns="" id="{6AFBE7AF-C1DD-4418-96F5-8CDF47DB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015733"/>
            <a:ext cx="5587999" cy="3450613"/>
          </a:xfrm>
          <a:prstGeom prst="rect">
            <a:avLst/>
          </a:prstGeom>
        </p:spPr>
      </p:pic>
    </p:spTree>
    <p:extLst>
      <p:ext uri="{BB962C8B-B14F-4D97-AF65-F5344CB8AC3E}">
        <p14:creationId xmlns:p14="http://schemas.microsoft.com/office/powerpoint/2010/main" val="3557065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436</TotalTime>
  <Words>377</Words>
  <Application>Microsoft Office PowerPoint</Application>
  <PresentationFormat>Custom</PresentationFormat>
  <Paragraphs>42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Gallery</vt:lpstr>
      <vt:lpstr>1. Selected Topic</vt:lpstr>
      <vt:lpstr>Social Media Impact – Suicidal Rates</vt:lpstr>
      <vt:lpstr>2. Reason for topic selection</vt:lpstr>
      <vt:lpstr>Reason for Topic Selection</vt:lpstr>
      <vt:lpstr>3. Data source description</vt:lpstr>
      <vt:lpstr>Suicide Rates Overview 1985 to 2016 – From Kaggle</vt:lpstr>
      <vt:lpstr>Social Media Fact Sheet – from Pew Research center  </vt:lpstr>
      <vt:lpstr>4. Analytical objectives</vt:lpstr>
      <vt:lpstr>Questions we hope to answer with data</vt:lpstr>
      <vt:lpstr>5. Data exploration</vt:lpstr>
      <vt:lpstr>Pandas Info and describe Functions</vt:lpstr>
      <vt:lpstr>Visual Exploratory data Analysis</vt:lpstr>
      <vt:lpstr>6. Data analysis</vt:lpstr>
      <vt:lpstr>Machine learning - linear Regression Model</vt:lpstr>
      <vt:lpstr>Machine learning - random forest regressor Model</vt:lpstr>
      <vt:lpstr>random forest regressor feature Importance</vt:lpstr>
      <vt:lpstr>7. Applied technologies</vt:lpstr>
      <vt:lpstr>Technologies, languages, tools, and algorithms used throughout the project  </vt:lpstr>
      <vt:lpstr>8. Results of analysis</vt:lpstr>
      <vt:lpstr>Tableau Dashboard</vt:lpstr>
      <vt:lpstr>9. Recommendations for future analysis</vt:lpstr>
      <vt:lpstr>PowerPoint Presentation</vt:lpstr>
      <vt:lpstr>10. On contrary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Impact</dc:title>
  <dc:creator>shreyamaitri shah</dc:creator>
  <cp:lastModifiedBy>Quang Nguyen</cp:lastModifiedBy>
  <cp:revision>12</cp:revision>
  <dcterms:created xsi:type="dcterms:W3CDTF">2022-03-22T13:47:55Z</dcterms:created>
  <dcterms:modified xsi:type="dcterms:W3CDTF">2022-04-03T04:30:13Z</dcterms:modified>
</cp:coreProperties>
</file>