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714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401B-A4FF-486A-A163-DD1E269CDD80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6E5A-7894-4DCB-9520-6693E1F17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3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401B-A4FF-486A-A163-DD1E269CDD80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6E5A-7894-4DCB-9520-6693E1F17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99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401B-A4FF-486A-A163-DD1E269CDD80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6E5A-7894-4DCB-9520-6693E1F17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83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401B-A4FF-486A-A163-DD1E269CDD80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6E5A-7894-4DCB-9520-6693E1F17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89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401B-A4FF-486A-A163-DD1E269CDD80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6E5A-7894-4DCB-9520-6693E1F17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1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401B-A4FF-486A-A163-DD1E269CDD80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6E5A-7894-4DCB-9520-6693E1F17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78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401B-A4FF-486A-A163-DD1E269CDD80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6E5A-7894-4DCB-9520-6693E1F17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4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401B-A4FF-486A-A163-DD1E269CDD80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6E5A-7894-4DCB-9520-6693E1F17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74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401B-A4FF-486A-A163-DD1E269CDD80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6E5A-7894-4DCB-9520-6693E1F17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1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401B-A4FF-486A-A163-DD1E269CDD80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6E5A-7894-4DCB-9520-6693E1F17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47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401B-A4FF-486A-A163-DD1E269CDD80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6E5A-7894-4DCB-9520-6693E1F17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95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5401B-A4FF-486A-A163-DD1E269CDD80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36E5A-7894-4DCB-9520-6693E1F17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80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lowchart: Alternate Process 47"/>
          <p:cNvSpPr/>
          <p:nvPr/>
        </p:nvSpPr>
        <p:spPr>
          <a:xfrm>
            <a:off x="25021" y="3948730"/>
            <a:ext cx="9067800" cy="2590800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/>
              <a:t>Supervised Machine Learning </a:t>
            </a:r>
            <a:endParaRPr lang="en-US" b="1" dirty="0"/>
          </a:p>
        </p:txBody>
      </p:sp>
      <p:sp>
        <p:nvSpPr>
          <p:cNvPr id="7" name="Folded Corner 6"/>
          <p:cNvSpPr/>
          <p:nvPr/>
        </p:nvSpPr>
        <p:spPr>
          <a:xfrm>
            <a:off x="3091651" y="251630"/>
            <a:ext cx="533400" cy="64186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.csv</a:t>
            </a:r>
            <a:endParaRPr lang="en-US" dirty="0"/>
          </a:p>
        </p:txBody>
      </p:sp>
      <p:sp>
        <p:nvSpPr>
          <p:cNvPr id="10" name="Folded Corner 9"/>
          <p:cNvSpPr/>
          <p:nvPr/>
        </p:nvSpPr>
        <p:spPr>
          <a:xfrm>
            <a:off x="3992972" y="239541"/>
            <a:ext cx="533400" cy="64186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.csv</a:t>
            </a:r>
            <a:endParaRPr lang="en-US" dirty="0"/>
          </a:p>
        </p:txBody>
      </p:sp>
      <p:sp>
        <p:nvSpPr>
          <p:cNvPr id="11" name="Folded Corner 10"/>
          <p:cNvSpPr/>
          <p:nvPr/>
        </p:nvSpPr>
        <p:spPr>
          <a:xfrm>
            <a:off x="5006210" y="239541"/>
            <a:ext cx="533400" cy="64186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.csv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4259672" y="889303"/>
            <a:ext cx="0" cy="4275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247247" y="879854"/>
            <a:ext cx="0" cy="4275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284994" y="1307355"/>
            <a:ext cx="19812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259672" y="1278633"/>
            <a:ext cx="0" cy="4186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709212" y="2685445"/>
            <a:ext cx="116347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36" name="Flowchart: Magnetic Disk 35"/>
          <p:cNvSpPr/>
          <p:nvPr/>
        </p:nvSpPr>
        <p:spPr>
          <a:xfrm>
            <a:off x="3802472" y="1710700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312365" y="2324546"/>
            <a:ext cx="0" cy="4186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08464" y="345533"/>
            <a:ext cx="17362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Tabular Datasets</a:t>
            </a:r>
          </a:p>
          <a:p>
            <a:pPr algn="ctr"/>
            <a:r>
              <a:rPr lang="en-US" sz="1200" dirty="0" smtClean="0"/>
              <a:t>(Labeled Data)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4872684" y="1832358"/>
            <a:ext cx="1434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Merge Tables</a:t>
            </a:r>
            <a:endParaRPr lang="en-US" dirty="0"/>
          </a:p>
        </p:txBody>
      </p:sp>
      <p:sp>
        <p:nvSpPr>
          <p:cNvPr id="40" name="Flowchart: Process 39"/>
          <p:cNvSpPr/>
          <p:nvPr/>
        </p:nvSpPr>
        <p:spPr>
          <a:xfrm>
            <a:off x="228600" y="4079214"/>
            <a:ext cx="1752600" cy="239778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Cleaning</a:t>
            </a:r>
          </a:p>
          <a:p>
            <a:pPr marL="342900" indent="-342900" algn="ctr">
              <a:buFontTx/>
              <a:buAutoNum type="arabicPeriod"/>
            </a:pPr>
            <a:r>
              <a:rPr lang="en-US" sz="1200" dirty="0" smtClean="0"/>
              <a:t>Drop all rows besides “United States”</a:t>
            </a:r>
          </a:p>
          <a:p>
            <a:pPr marL="342900" indent="-342900" algn="ctr">
              <a:buFontTx/>
              <a:buAutoNum type="arabicPeriod"/>
            </a:pPr>
            <a:r>
              <a:rPr lang="en-US" sz="1200" dirty="0" smtClean="0"/>
              <a:t>Drop all rows besides “</a:t>
            </a:r>
            <a:r>
              <a:rPr lang="en-US" sz="1200" dirty="0" err="1" smtClean="0"/>
              <a:t>suicide_year</a:t>
            </a:r>
            <a:r>
              <a:rPr lang="en-US" sz="1200" dirty="0" smtClean="0"/>
              <a:t>” 2005-2015</a:t>
            </a:r>
          </a:p>
          <a:p>
            <a:pPr marL="342900" indent="-342900" algn="ctr">
              <a:buAutoNum type="arabicPeriod"/>
            </a:pPr>
            <a:r>
              <a:rPr lang="en-US" sz="1200" dirty="0" smtClean="0"/>
              <a:t>Drop null values</a:t>
            </a:r>
          </a:p>
          <a:p>
            <a:pPr marL="342900" indent="-342900" algn="ctr">
              <a:buFontTx/>
              <a:buAutoNum type="arabicPeriod"/>
            </a:pPr>
            <a:r>
              <a:rPr lang="en-US" sz="1200" dirty="0" smtClean="0"/>
              <a:t>Drop unneeded column(s)</a:t>
            </a:r>
          </a:p>
          <a:p>
            <a:pPr marL="342900" indent="-342900" algn="ctr">
              <a:buFontTx/>
              <a:buAutoNum type="arabicPeriod"/>
            </a:pPr>
            <a:r>
              <a:rPr lang="en-US" sz="1200" dirty="0" smtClean="0"/>
              <a:t>Encoding with </a:t>
            </a:r>
            <a:r>
              <a:rPr lang="en-US" sz="1200" dirty="0" err="1" smtClean="0"/>
              <a:t>OneHotEncoder</a:t>
            </a:r>
            <a:endParaRPr lang="en-US" sz="1200" dirty="0" smtClean="0"/>
          </a:p>
        </p:txBody>
      </p:sp>
      <p:sp>
        <p:nvSpPr>
          <p:cNvPr id="41" name="Flowchart: Process 40"/>
          <p:cNvSpPr/>
          <p:nvPr/>
        </p:nvSpPr>
        <p:spPr>
          <a:xfrm>
            <a:off x="2409833" y="4648200"/>
            <a:ext cx="1659339" cy="1524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Split Data into Training and Testing</a:t>
            </a:r>
          </a:p>
          <a:p>
            <a:pPr algn="ctr"/>
            <a:r>
              <a:rPr lang="en-US" sz="1200" dirty="0" smtClean="0"/>
              <a:t>1. Train the first </a:t>
            </a:r>
            <a:r>
              <a:rPr lang="en-US" sz="1200" dirty="0" smtClean="0"/>
              <a:t>8 </a:t>
            </a:r>
            <a:r>
              <a:rPr lang="en-US" sz="1200" dirty="0" smtClean="0"/>
              <a:t>years, then test the last 3 years</a:t>
            </a:r>
            <a:endParaRPr lang="en-US" sz="1200" dirty="0"/>
          </a:p>
        </p:txBody>
      </p:sp>
      <p:sp>
        <p:nvSpPr>
          <p:cNvPr id="42" name="Flowchart: Process 41"/>
          <p:cNvSpPr/>
          <p:nvPr/>
        </p:nvSpPr>
        <p:spPr>
          <a:xfrm>
            <a:off x="6515100" y="3990777"/>
            <a:ext cx="2362200" cy="24862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Linear Regression or Random Forest </a:t>
            </a:r>
            <a:r>
              <a:rPr lang="en-US" sz="1400" b="1" dirty="0" err="1" smtClean="0"/>
              <a:t>Regressor</a:t>
            </a:r>
            <a:r>
              <a:rPr lang="en-US" sz="1400" b="1" dirty="0" smtClean="0"/>
              <a:t> Model </a:t>
            </a:r>
          </a:p>
          <a:p>
            <a:pPr marL="342900" indent="-342900" algn="ctr">
              <a:buAutoNum type="arabicPeriod"/>
            </a:pPr>
            <a:r>
              <a:rPr lang="en-US" sz="1200" dirty="0" smtClean="0"/>
              <a:t>Plot data in scatter plot to observe trend</a:t>
            </a:r>
          </a:p>
          <a:p>
            <a:pPr marL="342900" indent="-342900" algn="ctr">
              <a:buAutoNum type="arabicPeriod"/>
            </a:pPr>
            <a:r>
              <a:rPr lang="en-US" sz="1200" dirty="0" smtClean="0"/>
              <a:t>Fit the model and make predictions using testing data</a:t>
            </a:r>
          </a:p>
          <a:p>
            <a:pPr marL="342900" indent="-342900" algn="ctr">
              <a:buAutoNum type="arabicPeriod"/>
            </a:pPr>
            <a:r>
              <a:rPr lang="en-US" sz="1200" dirty="0" smtClean="0"/>
              <a:t>Evaluate the model by calculating </a:t>
            </a:r>
            <a:r>
              <a:rPr lang="en-US" sz="1200" dirty="0" smtClean="0"/>
              <a:t>MSE and R-squared, training </a:t>
            </a:r>
            <a:r>
              <a:rPr lang="en-US" sz="1200" dirty="0" smtClean="0"/>
              <a:t>and testing scores with </a:t>
            </a:r>
            <a:r>
              <a:rPr lang="en-US" sz="1200" dirty="0" err="1" smtClean="0"/>
              <a:t>model.score</a:t>
            </a:r>
            <a:r>
              <a:rPr lang="en-US" sz="1200" dirty="0" smtClean="0"/>
              <a:t>, </a:t>
            </a:r>
            <a:r>
              <a:rPr lang="en-US" sz="1200" dirty="0" smtClean="0"/>
              <a:t>and </a:t>
            </a:r>
            <a:r>
              <a:rPr lang="en-US" sz="1200" dirty="0" smtClean="0"/>
              <a:t>plotting </a:t>
            </a:r>
            <a:r>
              <a:rPr lang="en-US" sz="1200" dirty="0" smtClean="0"/>
              <a:t>residuals</a:t>
            </a:r>
            <a:endParaRPr lang="en-US" sz="1200" dirty="0" smtClean="0"/>
          </a:p>
        </p:txBody>
      </p:sp>
      <p:sp>
        <p:nvSpPr>
          <p:cNvPr id="43" name="Flowchart: Process 42"/>
          <p:cNvSpPr/>
          <p:nvPr/>
        </p:nvSpPr>
        <p:spPr>
          <a:xfrm>
            <a:off x="4399129" y="4663554"/>
            <a:ext cx="1653581" cy="132890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Normalize </a:t>
            </a:r>
            <a:r>
              <a:rPr lang="en-US" sz="1600" dirty="0" smtClean="0"/>
              <a:t>Data using </a:t>
            </a:r>
            <a:r>
              <a:rPr lang="en-US" sz="1600" dirty="0" err="1" smtClean="0"/>
              <a:t>StandardScaler</a:t>
            </a:r>
            <a:endParaRPr lang="en-US" sz="16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343450" y="3608116"/>
            <a:ext cx="0" cy="2780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284994" y="881407"/>
            <a:ext cx="0" cy="4275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2057400" y="54864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107272" y="54102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154651" y="5401036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808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115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Nguyen</dc:creator>
  <cp:lastModifiedBy>Quang Nguyen</cp:lastModifiedBy>
  <cp:revision>20</cp:revision>
  <dcterms:created xsi:type="dcterms:W3CDTF">2022-03-09T18:55:10Z</dcterms:created>
  <dcterms:modified xsi:type="dcterms:W3CDTF">2022-03-13T20:07:40Z</dcterms:modified>
</cp:coreProperties>
</file>