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8" r:id="rId3"/>
    <p:sldId id="260" r:id="rId4"/>
    <p:sldId id="262"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4" d="100"/>
          <a:sy n="54" d="100"/>
        </p:scale>
        <p:origin x="4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2022-03-29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8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67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2022-03-29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0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2022-03-29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8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2022-03-29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3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2022-03-29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20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2022-03-29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2022-03-29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1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2022-03-29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00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2022-03-29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85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025604-A81D-4F18-82B3-98894BAF829C}"/>
              </a:ext>
            </a:extLst>
          </p:cNvPr>
          <p:cNvSpPr>
            <a:spLocks noGrp="1"/>
          </p:cNvSpPr>
          <p:nvPr>
            <p:ph type="ctrTitle"/>
          </p:nvPr>
        </p:nvSpPr>
        <p:spPr>
          <a:xfrm>
            <a:off x="8673476" y="1468464"/>
            <a:ext cx="2858835" cy="1873219"/>
          </a:xfrm>
        </p:spPr>
        <p:txBody>
          <a:bodyPr vert="horz" lIns="91440" tIns="45720" rIns="91440" bIns="45720" rtlCol="0">
            <a:normAutofit/>
          </a:bodyPr>
          <a:lstStyle/>
          <a:p>
            <a:r>
              <a:rPr lang="en-US" sz="3100"/>
              <a:t>Social Media Impact – Suicidal Rates</a:t>
            </a:r>
            <a:endParaRPr lang="en-US" sz="3100" dirty="0"/>
          </a:p>
        </p:txBody>
      </p:sp>
      <p:sp>
        <p:nvSpPr>
          <p:cNvPr id="3" name="Subtitle 2">
            <a:extLst>
              <a:ext uri="{FF2B5EF4-FFF2-40B4-BE49-F238E27FC236}">
                <a16:creationId xmlns:a16="http://schemas.microsoft.com/office/drawing/2014/main" id="{E9D15432-801C-4592-9DCE-0CB4042BB4CA}"/>
              </a:ext>
            </a:extLst>
          </p:cNvPr>
          <p:cNvSpPr>
            <a:spLocks noGrp="1"/>
          </p:cNvSpPr>
          <p:nvPr>
            <p:ph type="subTitle" idx="1"/>
          </p:nvPr>
        </p:nvSpPr>
        <p:spPr>
          <a:xfrm>
            <a:off x="8671407" y="3529160"/>
            <a:ext cx="2848300" cy="1613537"/>
          </a:xfrm>
        </p:spPr>
        <p:txBody>
          <a:bodyPr vert="horz" lIns="91440" tIns="45720" rIns="91440" bIns="45720" rtlCol="0">
            <a:normAutofit/>
          </a:bodyPr>
          <a:lstStyle/>
          <a:p>
            <a:pPr>
              <a:lnSpc>
                <a:spcPct val="110000"/>
              </a:lnSpc>
            </a:pPr>
            <a:r>
              <a:rPr lang="en-US" sz="600"/>
              <a:t>UT Austin Data Analytics &amp; Visualization Bootcamp – Final Project by :</a:t>
            </a:r>
          </a:p>
          <a:p>
            <a:pPr marL="285750" indent="-228600">
              <a:lnSpc>
                <a:spcPct val="110000"/>
              </a:lnSpc>
              <a:buFont typeface="Arial" panose="020B0604020202020204" pitchFamily="34" charset="0"/>
              <a:buChar char="•"/>
            </a:pPr>
            <a:r>
              <a:rPr lang="en-US" sz="600"/>
              <a:t>Quang Nguyen</a:t>
            </a:r>
          </a:p>
          <a:p>
            <a:pPr marL="285750" indent="-228600">
              <a:lnSpc>
                <a:spcPct val="110000"/>
              </a:lnSpc>
              <a:buFont typeface="Arial" panose="020B0604020202020204" pitchFamily="34" charset="0"/>
              <a:buChar char="•"/>
            </a:pPr>
            <a:r>
              <a:rPr lang="en-US" sz="600"/>
              <a:t>Tina Bellon</a:t>
            </a:r>
          </a:p>
          <a:p>
            <a:pPr marL="285750" indent="-228600">
              <a:lnSpc>
                <a:spcPct val="110000"/>
              </a:lnSpc>
              <a:buFont typeface="Arial" panose="020B0604020202020204" pitchFamily="34" charset="0"/>
              <a:buChar char="•"/>
            </a:pPr>
            <a:r>
              <a:rPr lang="en-US" sz="600"/>
              <a:t>Ima Richburg</a:t>
            </a:r>
          </a:p>
          <a:p>
            <a:pPr marL="285750" indent="-228600">
              <a:lnSpc>
                <a:spcPct val="110000"/>
              </a:lnSpc>
              <a:buFont typeface="Arial" panose="020B0604020202020204" pitchFamily="34" charset="0"/>
              <a:buChar char="•"/>
            </a:pPr>
            <a:r>
              <a:rPr lang="en-US" sz="600"/>
              <a:t>Nensi Dobaria</a:t>
            </a:r>
          </a:p>
          <a:p>
            <a:pPr marL="285750" indent="-228600">
              <a:lnSpc>
                <a:spcPct val="110000"/>
              </a:lnSpc>
              <a:buFont typeface="Arial" panose="020B0604020202020204" pitchFamily="34" charset="0"/>
              <a:buChar char="•"/>
            </a:pPr>
            <a:r>
              <a:rPr lang="en-US" sz="600"/>
              <a:t>Namrata Shah</a:t>
            </a:r>
          </a:p>
          <a:p>
            <a:pPr indent="-228600">
              <a:lnSpc>
                <a:spcPct val="110000"/>
              </a:lnSpc>
              <a:buFont typeface="Arial" panose="020B0604020202020204" pitchFamily="34" charset="0"/>
              <a:buChar char="•"/>
            </a:pPr>
            <a:endParaRPr lang="en-US" sz="600"/>
          </a:p>
          <a:p>
            <a:pPr indent="-228600">
              <a:lnSpc>
                <a:spcPct val="110000"/>
              </a:lnSpc>
              <a:buFont typeface="Arial" panose="020B0604020202020204" pitchFamily="34" charset="0"/>
              <a:buChar char="•"/>
            </a:pPr>
            <a:endParaRPr lang="en-US" sz="600" dirty="0"/>
          </a:p>
        </p:txBody>
      </p:sp>
      <p:grpSp>
        <p:nvGrpSpPr>
          <p:cNvPr id="94" name="Group 93">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95" name="Rectangle 94">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Scribbles on a notebook">
            <a:extLst>
              <a:ext uri="{FF2B5EF4-FFF2-40B4-BE49-F238E27FC236}">
                <a16:creationId xmlns:a16="http://schemas.microsoft.com/office/drawing/2014/main" id="{552BC37F-B83E-0A14-C568-9D7AF3908C92}"/>
              </a:ext>
            </a:extLst>
          </p:cNvPr>
          <p:cNvPicPr>
            <a:picLocks noChangeAspect="1"/>
          </p:cNvPicPr>
          <p:nvPr/>
        </p:nvPicPr>
        <p:blipFill rotWithShape="1">
          <a:blip r:embed="rId2"/>
          <a:srcRect r="-2" b="10167"/>
          <a:stretch/>
        </p:blipFill>
        <p:spPr>
          <a:xfrm>
            <a:off x="1271222" y="1116354"/>
            <a:ext cx="6282919" cy="3866154"/>
          </a:xfrm>
          <a:prstGeom prst="rect">
            <a:avLst/>
          </a:prstGeom>
        </p:spPr>
      </p:pic>
      <p:cxnSp>
        <p:nvCxnSpPr>
          <p:cNvPr id="100" name="Straight Connector 99">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9" name="Picture 101">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0" name="Straight Connector 103">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95DB3BF-3CE7-4BD2-B84B-21AA455D263D}"/>
              </a:ext>
            </a:extLst>
          </p:cNvPr>
          <p:cNvSpPr>
            <a:spLocks noGrp="1"/>
          </p:cNvSpPr>
          <p:nvPr>
            <p:ph type="title"/>
          </p:nvPr>
        </p:nvSpPr>
        <p:spPr>
          <a:xfrm>
            <a:off x="1451580" y="804520"/>
            <a:ext cx="4176511" cy="1049235"/>
          </a:xfrm>
        </p:spPr>
        <p:txBody>
          <a:bodyPr>
            <a:normAutofit/>
          </a:bodyPr>
          <a:lstStyle/>
          <a:p>
            <a:r>
              <a:rPr lang="en-US"/>
              <a:t>Reason for Topic Selection</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FE3A7CB-3CDB-4047-A039-5488B8AC30F9}"/>
              </a:ext>
            </a:extLst>
          </p:cNvPr>
          <p:cNvSpPr>
            <a:spLocks noGrp="1"/>
          </p:cNvSpPr>
          <p:nvPr>
            <p:ph idx="1"/>
          </p:nvPr>
        </p:nvSpPr>
        <p:spPr>
          <a:xfrm>
            <a:off x="1451581" y="2015732"/>
            <a:ext cx="4172212" cy="3450613"/>
          </a:xfrm>
        </p:spPr>
        <p:txBody>
          <a:bodyPr>
            <a:normAutofit/>
          </a:bodyPr>
          <a:lstStyle/>
          <a:p>
            <a:r>
              <a:rPr lang="en-US" b="0" i="0">
                <a:effectLst/>
                <a:latin typeface="-apple-system"/>
              </a:rPr>
              <a:t>Suicide is a serious societal problem and the result of complex socioeconomic and cultural factors. Even if our analysis should show that social media use only has a minimal impact, we believe any measure to decrease risk and increase suicide prevention is worth pursuing.</a:t>
            </a:r>
          </a:p>
          <a:p>
            <a:pPr marL="0" indent="0">
              <a:buNone/>
            </a:pPr>
            <a:endParaRPr lang="en-US"/>
          </a:p>
        </p:txBody>
      </p:sp>
      <p:pic>
        <p:nvPicPr>
          <p:cNvPr id="5" name="Picture 4" descr="Chart, line chart&#10;&#10;Description automatically generated">
            <a:extLst>
              <a:ext uri="{FF2B5EF4-FFF2-40B4-BE49-F238E27FC236}">
                <a16:creationId xmlns:a16="http://schemas.microsoft.com/office/drawing/2014/main" id="{A684C093-469C-4E65-879C-86A78E422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520" y="904242"/>
            <a:ext cx="5923280" cy="4481221"/>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1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1451580" y="804520"/>
            <a:ext cx="3530157" cy="1049235"/>
          </a:xfrm>
        </p:spPr>
        <p:txBody>
          <a:bodyPr>
            <a:noAutofit/>
          </a:bodyPr>
          <a:lstStyle/>
          <a:p>
            <a:pPr algn="l" fontAlgn="base"/>
            <a:r>
              <a:rPr lang="en-US" sz="2400" b="1" i="0" dirty="0">
                <a:solidFill>
                  <a:srgbClr val="202124"/>
                </a:solidFill>
                <a:effectLst/>
                <a:latin typeface="zeitung"/>
              </a:rPr>
              <a:t>Suicide Rates Overview 1985 to 2016 – From Kaggle</a:t>
            </a:r>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1451581" y="2015732"/>
            <a:ext cx="3526523" cy="3460729"/>
          </a:xfrm>
        </p:spPr>
        <p:txBody>
          <a:bodyPr>
            <a:normAutofit/>
          </a:bodyPr>
          <a:lstStyle/>
          <a:p>
            <a:pPr marL="0" indent="0">
              <a:lnSpc>
                <a:spcPct val="110000"/>
              </a:lnSpc>
              <a:buNone/>
            </a:pPr>
            <a:r>
              <a:rPr lang="en-US" b="0" i="0" dirty="0">
                <a:effectLst/>
                <a:latin typeface="-apple-system"/>
              </a:rPr>
              <a:t>We are using a suicide data set from Kaggle, which lists suicides from around the world by country from 1985 until 2015. The data is split by gender, age and generation, and also lists the respective country's Human Development Index and GDP in a particular year.</a:t>
            </a:r>
          </a:p>
          <a:p>
            <a:pPr>
              <a:lnSpc>
                <a:spcPct val="110000"/>
              </a:lnSpc>
            </a:pPr>
            <a:endParaRPr lang="en-US" dirty="0"/>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EFB2BA66-CE5C-498F-99C7-457081A97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76" y="966534"/>
            <a:ext cx="5173251" cy="4146769"/>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4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3" name="Rectangle 78">
            <a:extLst>
              <a:ext uri="{FF2B5EF4-FFF2-40B4-BE49-F238E27FC236}">
                <a16:creationId xmlns:a16="http://schemas.microsoft.com/office/drawing/2014/main" id="{AF38CBB2-04B5-4ED2-92CA-ABA779049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80">
            <a:extLst>
              <a:ext uri="{FF2B5EF4-FFF2-40B4-BE49-F238E27FC236}">
                <a16:creationId xmlns:a16="http://schemas.microsoft.com/office/drawing/2014/main" id="{99ECE436-E5C5-4600-9DAE-6A66A788E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1451579" y="804519"/>
            <a:ext cx="5550357" cy="1049235"/>
          </a:xfrm>
        </p:spPr>
        <p:txBody>
          <a:bodyPr>
            <a:normAutofit fontScale="90000"/>
          </a:bodyPr>
          <a:lstStyle/>
          <a:p>
            <a:r>
              <a:rPr lang="en-US" sz="2400" b="1" i="0" dirty="0">
                <a:effectLst/>
                <a:latin typeface="abril-text"/>
              </a:rPr>
              <a:t>Social Media Fact Sheet – from Pew Research center</a:t>
            </a:r>
            <a:br>
              <a:rPr lang="en-US" sz="1500" b="1" i="0" dirty="0">
                <a:effectLst/>
                <a:latin typeface="abril-text"/>
              </a:rPr>
            </a:br>
            <a:br>
              <a:rPr lang="en-US" sz="1500" b="1" i="0" dirty="0">
                <a:effectLst/>
                <a:latin typeface="-apple-system"/>
              </a:rPr>
            </a:br>
            <a:endParaRPr lang="en-US" sz="1500" dirty="0"/>
          </a:p>
        </p:txBody>
      </p:sp>
      <p:sp>
        <p:nvSpPr>
          <p:cNvPr id="95" name="Rectangle 82">
            <a:extLst>
              <a:ext uri="{FF2B5EF4-FFF2-40B4-BE49-F238E27FC236}">
                <a16:creationId xmlns:a16="http://schemas.microsoft.com/office/drawing/2014/main" id="{A81BF76C-52E4-494B-86F2-4CBAC20E3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1451579" y="2015732"/>
            <a:ext cx="5550357" cy="3450613"/>
          </a:xfrm>
        </p:spPr>
        <p:txBody>
          <a:bodyPr>
            <a:normAutofit/>
          </a:bodyPr>
          <a:lstStyle/>
          <a:p>
            <a:pPr marL="0" indent="0">
              <a:buNone/>
            </a:pPr>
            <a:r>
              <a:rPr lang="en-US" b="0" i="0" dirty="0">
                <a:effectLst/>
                <a:latin typeface="-apple-system"/>
              </a:rPr>
              <a:t>For social media usage, we rely on a Pew Research dataset that collected the share of U.S. adults using different forms of social media from 2005 through 2021. The data is broken down by age groups.</a:t>
            </a:r>
          </a:p>
          <a:p>
            <a:pPr marL="0" indent="0">
              <a:buNone/>
            </a:pPr>
            <a:endParaRPr lang="en-US" dirty="0"/>
          </a:p>
        </p:txBody>
      </p:sp>
      <p:grpSp>
        <p:nvGrpSpPr>
          <p:cNvPr id="96" name="Group 84">
            <a:extLst>
              <a:ext uri="{FF2B5EF4-FFF2-40B4-BE49-F238E27FC236}">
                <a16:creationId xmlns:a16="http://schemas.microsoft.com/office/drawing/2014/main" id="{CD0703AE-95DE-4C43-8272-BB33A5AD4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97" name="Rectangle 85">
              <a:extLst>
                <a:ext uri="{FF2B5EF4-FFF2-40B4-BE49-F238E27FC236}">
                  <a16:creationId xmlns:a16="http://schemas.microsoft.com/office/drawing/2014/main" id="{2FF4B413-F360-4A9A-8F55-79C3961709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86">
              <a:extLst>
                <a:ext uri="{FF2B5EF4-FFF2-40B4-BE49-F238E27FC236}">
                  <a16:creationId xmlns:a16="http://schemas.microsoft.com/office/drawing/2014/main" id="{D129C2B7-6BA1-4DC0-8ED1-044AFBE47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descr="Chart, line chart&#10;&#10;Description automatically generated">
            <a:extLst>
              <a:ext uri="{FF2B5EF4-FFF2-40B4-BE49-F238E27FC236}">
                <a16:creationId xmlns:a16="http://schemas.microsoft.com/office/drawing/2014/main" id="{968B214E-5401-4E7B-B9A8-C9F24A157A5C}"/>
              </a:ext>
            </a:extLst>
          </p:cNvPr>
          <p:cNvPicPr>
            <a:picLocks noChangeAspect="1"/>
          </p:cNvPicPr>
          <p:nvPr/>
        </p:nvPicPr>
        <p:blipFill rotWithShape="1">
          <a:blip r:embed="rId2">
            <a:extLst>
              <a:ext uri="{28A0092B-C50C-407E-A947-70E740481C1C}">
                <a14:useLocalDpi xmlns:a14="http://schemas.microsoft.com/office/drawing/2010/main" val="0"/>
              </a:ext>
            </a:extLst>
          </a:blip>
          <a:srcRect l="2087" r="15867"/>
          <a:stretch/>
        </p:blipFill>
        <p:spPr>
          <a:xfrm>
            <a:off x="7945120" y="1116344"/>
            <a:ext cx="3129279" cy="1850789"/>
          </a:xfrm>
          <a:prstGeom prst="rect">
            <a:avLst/>
          </a:prstGeom>
        </p:spPr>
      </p:pic>
      <p:pic>
        <p:nvPicPr>
          <p:cNvPr id="6" name="Picture 5" descr="Chart, line chart&#10;&#10;Description automatically generated">
            <a:extLst>
              <a:ext uri="{FF2B5EF4-FFF2-40B4-BE49-F238E27FC236}">
                <a16:creationId xmlns:a16="http://schemas.microsoft.com/office/drawing/2014/main" id="{BB35D74C-E7AE-4A1E-9B7D-C4DAA04B970D}"/>
              </a:ext>
            </a:extLst>
          </p:cNvPr>
          <p:cNvPicPr>
            <a:picLocks noChangeAspect="1"/>
          </p:cNvPicPr>
          <p:nvPr/>
        </p:nvPicPr>
        <p:blipFill rotWithShape="1">
          <a:blip r:embed="rId3">
            <a:extLst>
              <a:ext uri="{28A0092B-C50C-407E-A947-70E740481C1C}">
                <a14:useLocalDpi xmlns:a14="http://schemas.microsoft.com/office/drawing/2010/main" val="0"/>
              </a:ext>
            </a:extLst>
          </a:blip>
          <a:srcRect l="846" r="21262" b="-5"/>
          <a:stretch/>
        </p:blipFill>
        <p:spPr>
          <a:xfrm>
            <a:off x="7945120" y="3131726"/>
            <a:ext cx="3210559" cy="1850790"/>
          </a:xfrm>
          <a:prstGeom prst="rect">
            <a:avLst/>
          </a:prstGeom>
        </p:spPr>
      </p:pic>
      <p:pic>
        <p:nvPicPr>
          <p:cNvPr id="99" name="Picture 88">
            <a:extLst>
              <a:ext uri="{FF2B5EF4-FFF2-40B4-BE49-F238E27FC236}">
                <a16:creationId xmlns:a16="http://schemas.microsoft.com/office/drawing/2014/main" id="{0C24E7C2-F39B-4280-9B81-F15BBD93C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0" name="Straight Connector 90">
            <a:extLst>
              <a:ext uri="{FF2B5EF4-FFF2-40B4-BE49-F238E27FC236}">
                <a16:creationId xmlns:a16="http://schemas.microsoft.com/office/drawing/2014/main" id="{F381DAA9-C4BA-4BB3-8F4B-3BC4B43EB3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Applied Technologies</a:t>
            </a:r>
            <a:br>
              <a:rPr lang="en-US" sz="2800"/>
            </a:br>
            <a:endParaRPr lang="en-US" sz="2800"/>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website&#10;&#10;Description automatically generated">
            <a:extLst>
              <a:ext uri="{FF2B5EF4-FFF2-40B4-BE49-F238E27FC236}">
                <a16:creationId xmlns:a16="http://schemas.microsoft.com/office/drawing/2014/main" id="{7384D192-A3C5-452B-AF13-8700E7B80A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5184" y="976902"/>
            <a:ext cx="6615582" cy="4135335"/>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80" y="804520"/>
            <a:ext cx="3530157" cy="1049235"/>
          </a:xfrm>
        </p:spPr>
        <p:txBody>
          <a:bodyPr>
            <a:normAutofit/>
          </a:bodyPr>
          <a:lstStyle/>
          <a:p>
            <a:r>
              <a:rPr lang="en-US" sz="2200"/>
              <a:t>Machine learning – linear regression model</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AE32BCC-7EAC-4790-831B-CB3952FD53D7}"/>
              </a:ext>
            </a:extLst>
          </p:cNvPr>
          <p:cNvSpPr>
            <a:spLocks noGrp="1"/>
          </p:cNvSpPr>
          <p:nvPr>
            <p:ph idx="1"/>
          </p:nvPr>
        </p:nvSpPr>
        <p:spPr>
          <a:xfrm>
            <a:off x="1451581" y="2015732"/>
            <a:ext cx="3526523" cy="3450613"/>
          </a:xfrm>
        </p:spPr>
        <p:txBody>
          <a:bodyPr>
            <a:normAutofit/>
          </a:bodyPr>
          <a:lstStyle/>
          <a:p>
            <a:pPr marL="0" indent="0">
              <a:buNone/>
            </a:pPr>
            <a:r>
              <a:rPr lang="en-US" dirty="0">
                <a:latin typeface="-apple-system"/>
              </a:rPr>
              <a:t>W</a:t>
            </a:r>
            <a:r>
              <a:rPr lang="en-US" b="0" i="0" dirty="0">
                <a:effectLst/>
                <a:latin typeface="-apple-system"/>
              </a:rPr>
              <a:t>e plotted “year” versus “suicides_100k_pop” on a scatter plot to determine any trend. Based on the scatter plot, we saw a linear trend, which is best suited for machine learning regression models.</a:t>
            </a:r>
          </a:p>
          <a:p>
            <a:pPr marL="0" indent="0">
              <a:buNone/>
            </a:pPr>
            <a:endParaRPr lang="en-US"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10;&#10;Description automatically generated">
            <a:extLst>
              <a:ext uri="{FF2B5EF4-FFF2-40B4-BE49-F238E27FC236}">
                <a16:creationId xmlns:a16="http://schemas.microsoft.com/office/drawing/2014/main" id="{AD833DA0-C308-4C48-9D74-3CEF77CD14A9}"/>
              </a:ext>
            </a:extLst>
          </p:cNvPr>
          <p:cNvPicPr>
            <a:picLocks noChangeAspect="1"/>
          </p:cNvPicPr>
          <p:nvPr/>
        </p:nvPicPr>
        <p:blipFill rotWithShape="1">
          <a:blip r:embed="rId2">
            <a:extLst>
              <a:ext uri="{28A0092B-C50C-407E-A947-70E740481C1C}">
                <a14:useLocalDpi xmlns:a14="http://schemas.microsoft.com/office/drawing/2010/main" val="0"/>
              </a:ext>
            </a:extLst>
          </a:blip>
          <a:srcRect r="1" b="6490"/>
          <a:stretch/>
        </p:blipFill>
        <p:spPr>
          <a:xfrm>
            <a:off x="6093938" y="1116345"/>
            <a:ext cx="4821527"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82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1" name="Rectangle 124">
            <a:extLst>
              <a:ext uri="{FF2B5EF4-FFF2-40B4-BE49-F238E27FC236}">
                <a16:creationId xmlns:a16="http://schemas.microsoft.com/office/drawing/2014/main" id="{AF38CBB2-04B5-4ED2-92CA-ABA779049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26">
            <a:extLst>
              <a:ext uri="{FF2B5EF4-FFF2-40B4-BE49-F238E27FC236}">
                <a16:creationId xmlns:a16="http://schemas.microsoft.com/office/drawing/2014/main" id="{99ECE436-E5C5-4600-9DAE-6A66A788E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5550357" cy="1049235"/>
          </a:xfrm>
        </p:spPr>
        <p:txBody>
          <a:bodyPr>
            <a:normAutofit/>
          </a:bodyPr>
          <a:lstStyle/>
          <a:p>
            <a:r>
              <a:rPr lang="en-US" sz="2700"/>
              <a:t>Machine learning – random forest regressor model</a:t>
            </a:r>
          </a:p>
        </p:txBody>
      </p:sp>
      <p:sp>
        <p:nvSpPr>
          <p:cNvPr id="143" name="Rectangle 128">
            <a:extLst>
              <a:ext uri="{FF2B5EF4-FFF2-40B4-BE49-F238E27FC236}">
                <a16:creationId xmlns:a16="http://schemas.microsoft.com/office/drawing/2014/main" id="{A81BF76C-52E4-494B-86F2-4CBAC20E3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AE32BCC-7EAC-4790-831B-CB3952FD53D7}"/>
              </a:ext>
            </a:extLst>
          </p:cNvPr>
          <p:cNvSpPr>
            <a:spLocks noGrp="1"/>
          </p:cNvSpPr>
          <p:nvPr>
            <p:ph idx="1"/>
          </p:nvPr>
        </p:nvSpPr>
        <p:spPr>
          <a:xfrm>
            <a:off x="1451579" y="2015732"/>
            <a:ext cx="5550357" cy="3450613"/>
          </a:xfrm>
        </p:spPr>
        <p:txBody>
          <a:bodyPr>
            <a:normAutofit/>
          </a:bodyPr>
          <a:lstStyle/>
          <a:p>
            <a:pPr marL="0" indent="0">
              <a:lnSpc>
                <a:spcPct val="110000"/>
              </a:lnSpc>
              <a:buNone/>
            </a:pPr>
            <a:r>
              <a:rPr lang="en-US" b="0" i="0" dirty="0">
                <a:effectLst/>
                <a:latin typeface="-apple-system"/>
              </a:rPr>
              <a:t>The random forest regressor model also showed improvement in the residual plot. A residual plot shows the difference between the true value of y and the predicted values of y, ideally, we want our predictions to be close to zero on the y-axis. We can see in the linear regression residual plot; the difference is between the ranges of negative 15 to 10. In the random forest regressor residual plot, the ranges improve by decreasing to a range of negative 2 to 1.5.</a:t>
            </a:r>
            <a:endParaRPr lang="en-US" dirty="0"/>
          </a:p>
        </p:txBody>
      </p:sp>
      <p:grpSp>
        <p:nvGrpSpPr>
          <p:cNvPr id="144" name="Group 130">
            <a:extLst>
              <a:ext uri="{FF2B5EF4-FFF2-40B4-BE49-F238E27FC236}">
                <a16:creationId xmlns:a16="http://schemas.microsoft.com/office/drawing/2014/main" id="{CD0703AE-95DE-4C43-8272-BB33A5AD4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45" name="Rectangle 131">
              <a:extLst>
                <a:ext uri="{FF2B5EF4-FFF2-40B4-BE49-F238E27FC236}">
                  <a16:creationId xmlns:a16="http://schemas.microsoft.com/office/drawing/2014/main" id="{2FF4B413-F360-4A9A-8F55-79C3961709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32">
              <a:extLst>
                <a:ext uri="{FF2B5EF4-FFF2-40B4-BE49-F238E27FC236}">
                  <a16:creationId xmlns:a16="http://schemas.microsoft.com/office/drawing/2014/main" id="{D129C2B7-6BA1-4DC0-8ED1-044AFBE47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Chart, scatter chart&#10;&#10;Description automatically generated">
            <a:extLst>
              <a:ext uri="{FF2B5EF4-FFF2-40B4-BE49-F238E27FC236}">
                <a16:creationId xmlns:a16="http://schemas.microsoft.com/office/drawing/2014/main" id="{9FA781DF-9250-46CB-A6DF-A3271E9B751E}"/>
              </a:ext>
            </a:extLst>
          </p:cNvPr>
          <p:cNvPicPr>
            <a:picLocks noChangeAspect="1"/>
          </p:cNvPicPr>
          <p:nvPr/>
        </p:nvPicPr>
        <p:blipFill rotWithShape="1">
          <a:blip r:embed="rId2">
            <a:extLst>
              <a:ext uri="{28A0092B-C50C-407E-A947-70E740481C1C}">
                <a14:useLocalDpi xmlns:a14="http://schemas.microsoft.com/office/drawing/2010/main" val="0"/>
              </a:ext>
            </a:extLst>
          </a:blip>
          <a:srcRect l="1713" r="4142" b="2"/>
          <a:stretch/>
        </p:blipFill>
        <p:spPr>
          <a:xfrm>
            <a:off x="7828917" y="811445"/>
            <a:ext cx="3310138" cy="2155688"/>
          </a:xfrm>
          <a:prstGeom prst="rect">
            <a:avLst/>
          </a:prstGeom>
        </p:spPr>
      </p:pic>
      <p:pic>
        <p:nvPicPr>
          <p:cNvPr id="14" name="Picture 13" descr="Chart, scatter chart&#10;&#10;Description automatically generated">
            <a:extLst>
              <a:ext uri="{FF2B5EF4-FFF2-40B4-BE49-F238E27FC236}">
                <a16:creationId xmlns:a16="http://schemas.microsoft.com/office/drawing/2014/main" id="{CE2BF7B1-B89F-4C9E-A69C-7B38A073F9BA}"/>
              </a:ext>
            </a:extLst>
          </p:cNvPr>
          <p:cNvPicPr>
            <a:picLocks noChangeAspect="1"/>
          </p:cNvPicPr>
          <p:nvPr/>
        </p:nvPicPr>
        <p:blipFill rotWithShape="1">
          <a:blip r:embed="rId3">
            <a:extLst>
              <a:ext uri="{28A0092B-C50C-407E-A947-70E740481C1C}">
                <a14:useLocalDpi xmlns:a14="http://schemas.microsoft.com/office/drawing/2010/main" val="0"/>
              </a:ext>
            </a:extLst>
          </a:blip>
          <a:srcRect l="561" r="-3" b="-3"/>
          <a:stretch/>
        </p:blipFill>
        <p:spPr>
          <a:xfrm>
            <a:off x="7828917" y="3131725"/>
            <a:ext cx="3310138" cy="2040857"/>
          </a:xfrm>
          <a:prstGeom prst="rect">
            <a:avLst/>
          </a:prstGeom>
        </p:spPr>
      </p:pic>
      <p:pic>
        <p:nvPicPr>
          <p:cNvPr id="147" name="Picture 134">
            <a:extLst>
              <a:ext uri="{FF2B5EF4-FFF2-40B4-BE49-F238E27FC236}">
                <a16:creationId xmlns:a16="http://schemas.microsoft.com/office/drawing/2014/main" id="{0C24E7C2-F39B-4280-9B81-F15BBD93C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8" name="Straight Connector 136">
            <a:extLst>
              <a:ext uri="{FF2B5EF4-FFF2-40B4-BE49-F238E27FC236}">
                <a16:creationId xmlns:a16="http://schemas.microsoft.com/office/drawing/2014/main" id="{F381DAA9-C4BA-4BB3-8F4B-3BC4B43EB3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5893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123</TotalTime>
  <Words>343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abril-text</vt:lpstr>
      <vt:lpstr>-apple-system</vt:lpstr>
      <vt:lpstr>Arial</vt:lpstr>
      <vt:lpstr>Gill Sans MT</vt:lpstr>
      <vt:lpstr>zeitung</vt:lpstr>
      <vt:lpstr>Gallery</vt:lpstr>
      <vt:lpstr>Social Media Impact – Suicidal Rates</vt:lpstr>
      <vt:lpstr>Reason for Topic Selection</vt:lpstr>
      <vt:lpstr>Suicide Rates Overview 1985 to 2016 – From Kaggle</vt:lpstr>
      <vt:lpstr>Social Media Fact Sheet – from Pew Research center  </vt:lpstr>
      <vt:lpstr>Applied Technologies </vt:lpstr>
      <vt:lpstr>Machine learning – linear regression model</vt:lpstr>
      <vt:lpstr>Machine learning – random forest regressor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dc:title>
  <dc:creator>shreyamaitri shah</dc:creator>
  <cp:lastModifiedBy>shreyamaitri shah</cp:lastModifiedBy>
  <cp:revision>4</cp:revision>
  <dcterms:created xsi:type="dcterms:W3CDTF">2022-03-22T13:47:55Z</dcterms:created>
  <dcterms:modified xsi:type="dcterms:W3CDTF">2022-03-29T16:31:43Z</dcterms:modified>
</cp:coreProperties>
</file>